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62"/>
  </p:notesMasterIdLst>
  <p:sldIdLst>
    <p:sldId id="256" r:id="rId2"/>
    <p:sldId id="260" r:id="rId3"/>
    <p:sldId id="261" r:id="rId4"/>
    <p:sldId id="267" r:id="rId5"/>
    <p:sldId id="268" r:id="rId6"/>
    <p:sldId id="271" r:id="rId7"/>
    <p:sldId id="272" r:id="rId8"/>
    <p:sldId id="273" r:id="rId9"/>
    <p:sldId id="294" r:id="rId10"/>
    <p:sldId id="365" r:id="rId11"/>
    <p:sldId id="362" r:id="rId12"/>
    <p:sldId id="363" r:id="rId13"/>
    <p:sldId id="364" r:id="rId14"/>
    <p:sldId id="375" r:id="rId15"/>
    <p:sldId id="366" r:id="rId16"/>
    <p:sldId id="367" r:id="rId17"/>
    <p:sldId id="269" r:id="rId18"/>
    <p:sldId id="372" r:id="rId19"/>
    <p:sldId id="373" r:id="rId20"/>
    <p:sldId id="376" r:id="rId21"/>
    <p:sldId id="297" r:id="rId22"/>
    <p:sldId id="369" r:id="rId23"/>
    <p:sldId id="370" r:id="rId24"/>
    <p:sldId id="371" r:id="rId25"/>
    <p:sldId id="368" r:id="rId26"/>
    <p:sldId id="282" r:id="rId27"/>
    <p:sldId id="288" r:id="rId28"/>
    <p:sldId id="284" r:id="rId29"/>
    <p:sldId id="361" r:id="rId30"/>
    <p:sldId id="296" r:id="rId31"/>
    <p:sldId id="377" r:id="rId32"/>
    <p:sldId id="303" r:id="rId33"/>
    <p:sldId id="374" r:id="rId34"/>
    <p:sldId id="350" r:id="rId35"/>
    <p:sldId id="351" r:id="rId36"/>
    <p:sldId id="352" r:id="rId37"/>
    <p:sldId id="355" r:id="rId38"/>
    <p:sldId id="356" r:id="rId39"/>
    <p:sldId id="357" r:id="rId40"/>
    <p:sldId id="378" r:id="rId41"/>
    <p:sldId id="289" r:id="rId42"/>
    <p:sldId id="290" r:id="rId43"/>
    <p:sldId id="291" r:id="rId44"/>
    <p:sldId id="292" r:id="rId45"/>
    <p:sldId id="358" r:id="rId46"/>
    <p:sldId id="312" r:id="rId47"/>
    <p:sldId id="313" r:id="rId48"/>
    <p:sldId id="314" r:id="rId49"/>
    <p:sldId id="315" r:id="rId50"/>
    <p:sldId id="316" r:id="rId51"/>
    <p:sldId id="318" r:id="rId52"/>
    <p:sldId id="319" r:id="rId53"/>
    <p:sldId id="322" r:id="rId54"/>
    <p:sldId id="324" r:id="rId55"/>
    <p:sldId id="326" r:id="rId56"/>
    <p:sldId id="328" r:id="rId57"/>
    <p:sldId id="381" r:id="rId58"/>
    <p:sldId id="380" r:id="rId59"/>
    <p:sldId id="334" r:id="rId60"/>
    <p:sldId id="360" r:id="rId6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d924dab9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d924dab9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687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d924dab9b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d924dab9b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6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62809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62809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5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d924dab9b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d924dab9b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62809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62809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375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d924dab9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d924dab9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d924dab9b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d924dab9b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605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62809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62809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500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d924dab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d924dab9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924dab9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924dab9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62809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62809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d924dab9b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d924dab9b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d924dab9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d924dab9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67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d924dab9b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d924dab9b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d924dab9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d924dab9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438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d924dab9b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d924dab9b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62809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62809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513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4d924dab9b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4d924dab9b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4d62809983_0_2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4d62809983_0_2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4d62809983_0_1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4d62809983_0_1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4d62809983_0_2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4d62809983_0_2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d924dab9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d924dab9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4d62809983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4d62809983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4d62809983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4d62809983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4d924dab9b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4d924dab9b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841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d924dab9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d924dab9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d924dab9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d924dab9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d924dab9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d924dab9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d924dab9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d924dab9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4d924dab9b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4d924dab9b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d924dab9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d924dab9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d924dab9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d924dab9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d924dab9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d924dab9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4d924dab9b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4d924dab9b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4d924dab9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4d924dab9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d924dab9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d924dab9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d924dab9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4d924dab9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4d924dab9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4d924dab9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d924dab9b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d924dab9b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4d62809983_0_1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4d62809983_0_1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4d62809983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4d62809983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d62809983_0_2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4d62809983_0_2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d62809983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d62809983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d924dab9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d924dab9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4d924dab9b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4d924dab9b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d924dab9b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d924dab9b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62809983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62809983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d62809983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d62809983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d924dab9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d924dab9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6"/>
          <p:cNvSpPr/>
          <p:nvPr/>
        </p:nvSpPr>
        <p:spPr>
          <a:xfrm>
            <a:off x="1136822" y="3113902"/>
            <a:ext cx="7165459" cy="151027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ctrTitle"/>
          </p:nvPr>
        </p:nvSpPr>
        <p:spPr>
          <a:xfrm>
            <a:off x="459981" y="3038979"/>
            <a:ext cx="8520600" cy="17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State of AR &amp; VR Hardware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44978" y="303212"/>
            <a:ext cx="2949146" cy="2432556"/>
            <a:chOff x="2496065" y="741405"/>
            <a:chExt cx="3715264" cy="3064476"/>
          </a:xfrm>
        </p:grpSpPr>
        <p:sp>
          <p:nvSpPr>
            <p:cNvPr id="7" name="Rounded Rectangle 6"/>
            <p:cNvSpPr/>
            <p:nvPr/>
          </p:nvSpPr>
          <p:spPr>
            <a:xfrm>
              <a:off x="2504302" y="741405"/>
              <a:ext cx="3707027" cy="30644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Image result for houstonvr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065" y="751459"/>
              <a:ext cx="3629884" cy="2970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ift s spea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6194854" y="1960605"/>
            <a:ext cx="2701712" cy="6590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6892" y="1952367"/>
            <a:ext cx="283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Headstrap</a:t>
            </a:r>
            <a:r>
              <a:rPr lang="en-US" sz="2000" b="1" dirty="0" smtClean="0"/>
              <a:t>-Embedded</a:t>
            </a:r>
          </a:p>
          <a:p>
            <a:pPr algn="ctr"/>
            <a:r>
              <a:rPr lang="en-US" sz="2000" b="1" dirty="0" smtClean="0"/>
              <a:t>Speakers</a:t>
            </a:r>
            <a:endParaRPr lang="en-US" sz="2000" b="1" dirty="0"/>
          </a:p>
        </p:txBody>
      </p:sp>
      <p:pic>
        <p:nvPicPr>
          <p:cNvPr id="11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6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&quot;valve inde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21" y="0"/>
            <a:ext cx="73043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8" name="Rounded Rectangle 7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73211" y="832022"/>
            <a:ext cx="2215978" cy="4118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1449" y="848497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Off-Ear Speakers</a:t>
            </a:r>
            <a:endParaRPr lang="en-US" sz="2000" b="1" dirty="0"/>
          </a:p>
        </p:txBody>
      </p:sp>
      <p:pic>
        <p:nvPicPr>
          <p:cNvPr id="2052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62552" y="4108661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7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alve index 144h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18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95417" y="3286897"/>
            <a:ext cx="1944890" cy="492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144Hz Display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7" name="Rounded Rectangle 6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11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62552" y="4108661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2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alve index halo strap kn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48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81233" y="271848"/>
            <a:ext cx="2767549" cy="4001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7708" y="265956"/>
            <a:ext cx="275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Halo-Style Headband</a:t>
            </a:r>
            <a:endParaRPr lang="en-US" sz="2000" b="1" dirty="0"/>
          </a:p>
        </p:txBody>
      </p:sp>
      <p:pic>
        <p:nvPicPr>
          <p:cNvPr id="13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62552" y="4108661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23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alve index halo strap kn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48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931243" y="1622340"/>
            <a:ext cx="2767549" cy="4001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31243" y="1590090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Adjustable Eye-Relief</a:t>
            </a:r>
            <a:endParaRPr lang="en-US" sz="2000" b="1" dirty="0"/>
          </a:p>
        </p:txBody>
      </p:sp>
      <p:pic>
        <p:nvPicPr>
          <p:cNvPr id="13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62552" y="4108661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8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1525"/>
            <a:ext cx="889365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78"/>
          <p:cNvSpPr/>
          <p:nvPr/>
        </p:nvSpPr>
        <p:spPr>
          <a:xfrm>
            <a:off x="56775" y="164700"/>
            <a:ext cx="3007200" cy="44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78"/>
          <p:cNvSpPr txBox="1"/>
          <p:nvPr/>
        </p:nvSpPr>
        <p:spPr>
          <a:xfrm>
            <a:off x="0" y="0"/>
            <a:ext cx="32268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</a:rPr>
              <a:t>Handstrap Controllers</a:t>
            </a:r>
            <a:endParaRPr sz="2000" b="1" dirty="0">
              <a:solidFill>
                <a:schemeClr val="dk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10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62552" y="4108661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9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0"/>
          <p:cNvSpPr/>
          <p:nvPr/>
        </p:nvSpPr>
        <p:spPr>
          <a:xfrm>
            <a:off x="487810" y="1483792"/>
            <a:ext cx="8168379" cy="186900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963827" y="2523868"/>
            <a:ext cx="5782962" cy="4366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87811" y="1569000"/>
            <a:ext cx="8168378" cy="1421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Recent </a:t>
            </a:r>
            <a:r>
              <a:rPr lang="en" sz="2400" b="1" dirty="0">
                <a:solidFill>
                  <a:srgbClr val="FFFFFF"/>
                </a:solidFill>
              </a:rPr>
              <a:t>Hardware Improvements in AR &amp; </a:t>
            </a:r>
            <a:r>
              <a:rPr lang="en" sz="2400" b="1" dirty="0" smtClean="0">
                <a:solidFill>
                  <a:srgbClr val="FFFFFF"/>
                </a:solidFill>
              </a:rPr>
              <a:t>VR</a:t>
            </a:r>
            <a:endParaRPr sz="2400" b="1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</a:t>
            </a:r>
            <a:r>
              <a:rPr lang="en" sz="2400" dirty="0">
                <a:solidFill>
                  <a:srgbClr val="FFFFFF"/>
                </a:solidFill>
              </a:rPr>
              <a:t>Convenience &amp; Comfort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XR / Mixed Reality Possibilities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Social Presence</a:t>
            </a:r>
          </a:p>
        </p:txBody>
      </p:sp>
    </p:spTree>
    <p:extLst>
      <p:ext uri="{BB962C8B-B14F-4D97-AF65-F5344CB8AC3E}">
        <p14:creationId xmlns:p14="http://schemas.microsoft.com/office/powerpoint/2010/main" val="330253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oculus quest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95999" y="1655806"/>
            <a:ext cx="2364259" cy="5436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Google Shape;212;p49"/>
          <p:cNvSpPr txBox="1"/>
          <p:nvPr/>
        </p:nvSpPr>
        <p:spPr>
          <a:xfrm>
            <a:off x="6112777" y="1674168"/>
            <a:ext cx="2347482" cy="45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Pass-Through AR</a:t>
            </a:r>
            <a:endParaRPr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9" name="Rounded Rectangle 8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40843" y="4617682"/>
              <a:ext cx="2355723" cy="31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XR Possibilities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9151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1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XR Possibilities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784389" y="395416"/>
            <a:ext cx="3624649" cy="28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9058" y="1948590"/>
            <a:ext cx="3822357" cy="3542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01330" y="1939509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Pass-Through for Hand Presence</a:t>
            </a:r>
            <a:endParaRPr lang="en-US" sz="1800" b="1" dirty="0"/>
          </a:p>
        </p:txBody>
      </p:sp>
      <p:pic>
        <p:nvPicPr>
          <p:cNvPr id="10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8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5" y="10568"/>
            <a:ext cx="8649730" cy="51329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1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XR Possibilities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924432" y="980303"/>
            <a:ext cx="3196282" cy="8155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08681" y="107091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Potential for Re-Skinning </a:t>
            </a:r>
          </a:p>
          <a:p>
            <a:pPr algn="ctr"/>
            <a:r>
              <a:rPr lang="en-US" sz="1800" b="1" dirty="0" smtClean="0"/>
              <a:t>Real World Objects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3262185" y="2545492"/>
            <a:ext cx="1029730" cy="955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96281" y="4827373"/>
            <a:ext cx="939114" cy="316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62185" y="3739978"/>
            <a:ext cx="914399" cy="94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87114" y="3641124"/>
            <a:ext cx="378940" cy="345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9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0"/>
          <p:cNvSpPr/>
          <p:nvPr/>
        </p:nvSpPr>
        <p:spPr>
          <a:xfrm>
            <a:off x="487810" y="1483793"/>
            <a:ext cx="8168379" cy="2025526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864973" y="2067697"/>
            <a:ext cx="5453449" cy="4366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87811" y="1569000"/>
            <a:ext cx="8168378" cy="1421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Recent </a:t>
            </a:r>
            <a:r>
              <a:rPr lang="en" sz="2400" b="1" dirty="0">
                <a:solidFill>
                  <a:srgbClr val="FFFFFF"/>
                </a:solidFill>
              </a:rPr>
              <a:t>Hardware Improvements in AR &amp; </a:t>
            </a:r>
            <a:r>
              <a:rPr lang="en" sz="2400" b="1" dirty="0" smtClean="0">
                <a:solidFill>
                  <a:srgbClr val="FFFFFF"/>
                </a:solidFill>
              </a:rPr>
              <a:t>VR</a:t>
            </a:r>
            <a:endParaRPr sz="2400" b="1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</a:t>
            </a:r>
            <a:r>
              <a:rPr lang="en" sz="2400" dirty="0">
                <a:solidFill>
                  <a:srgbClr val="FFFFFF"/>
                </a:solidFill>
              </a:rPr>
              <a:t>Convenience &amp; Comfort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XR / Mixed Reality Possibilities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Social Presence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0"/>
          <p:cNvSpPr/>
          <p:nvPr/>
        </p:nvSpPr>
        <p:spPr>
          <a:xfrm>
            <a:off x="487810" y="1483792"/>
            <a:ext cx="8168379" cy="202552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972065" y="2928550"/>
            <a:ext cx="3830594" cy="4366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87811" y="1569000"/>
            <a:ext cx="8168378" cy="1421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Recent </a:t>
            </a:r>
            <a:r>
              <a:rPr lang="en" sz="2400" b="1" dirty="0">
                <a:solidFill>
                  <a:srgbClr val="FFFFFF"/>
                </a:solidFill>
              </a:rPr>
              <a:t>Hardware Improvements in AR &amp; </a:t>
            </a:r>
            <a:r>
              <a:rPr lang="en" sz="2400" b="1" dirty="0" smtClean="0">
                <a:solidFill>
                  <a:srgbClr val="FFFFFF"/>
                </a:solidFill>
              </a:rPr>
              <a:t>VR</a:t>
            </a:r>
            <a:endParaRPr sz="2400" b="1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</a:t>
            </a:r>
            <a:r>
              <a:rPr lang="en" sz="2400" dirty="0">
                <a:solidFill>
                  <a:srgbClr val="FFFFFF"/>
                </a:solidFill>
              </a:rPr>
              <a:t>Convenience &amp; Comfort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XR / Mixed Reality Possibilities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Social Presence</a:t>
            </a:r>
          </a:p>
        </p:txBody>
      </p:sp>
    </p:spTree>
    <p:extLst>
      <p:ext uri="{BB962C8B-B14F-4D97-AF65-F5344CB8AC3E}">
        <p14:creationId xmlns:p14="http://schemas.microsoft.com/office/powerpoint/2010/main" val="746516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7"/>
          <p:cNvSpPr/>
          <p:nvPr/>
        </p:nvSpPr>
        <p:spPr>
          <a:xfrm>
            <a:off x="2368225" y="2309490"/>
            <a:ext cx="4609224" cy="606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title"/>
          </p:nvPr>
        </p:nvSpPr>
        <p:spPr>
          <a:xfrm>
            <a:off x="2370750" y="2285400"/>
            <a:ext cx="46066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</a:rPr>
              <a:t>Hand and </a:t>
            </a:r>
            <a:r>
              <a:rPr lang="en" sz="3000" dirty="0" smtClean="0">
                <a:solidFill>
                  <a:srgbClr val="FFFFFF"/>
                </a:solidFill>
              </a:rPr>
              <a:t>Finger </a:t>
            </a:r>
            <a:r>
              <a:rPr lang="en" sz="3000" dirty="0">
                <a:solidFill>
                  <a:srgbClr val="FFFFFF"/>
                </a:solidFill>
              </a:rPr>
              <a:t>Tracking</a:t>
            </a: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perture hand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" name="Google Shape;393;p78"/>
          <p:cNvSpPr/>
          <p:nvPr/>
        </p:nvSpPr>
        <p:spPr>
          <a:xfrm>
            <a:off x="56775" y="164700"/>
            <a:ext cx="3007200" cy="44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78"/>
          <p:cNvSpPr txBox="1"/>
          <p:nvPr/>
        </p:nvSpPr>
        <p:spPr>
          <a:xfrm>
            <a:off x="0" y="0"/>
            <a:ext cx="32268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</a:rPr>
              <a:t>Handstrap Controllers</a:t>
            </a:r>
            <a:endParaRPr sz="2000" b="1" dirty="0">
              <a:solidFill>
                <a:schemeClr val="dk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46076" y="4071898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7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aperture hand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46076" y="4071898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69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aperture hand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5" y="0"/>
            <a:ext cx="89318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4" descr="Image result for valve index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20036" r="10471" b="24470"/>
          <a:stretch/>
        </p:blipFill>
        <p:spPr bwMode="auto">
          <a:xfrm>
            <a:off x="8246076" y="4071898"/>
            <a:ext cx="650490" cy="431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6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0"/>
          <p:cNvSpPr/>
          <p:nvPr/>
        </p:nvSpPr>
        <p:spPr>
          <a:xfrm>
            <a:off x="487810" y="1483793"/>
            <a:ext cx="8168379" cy="158068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930876" y="2055832"/>
            <a:ext cx="3838832" cy="4366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87811" y="1569000"/>
            <a:ext cx="8168378" cy="1421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Upcoming </a:t>
            </a:r>
            <a:r>
              <a:rPr lang="en" sz="2400" b="1" dirty="0">
                <a:solidFill>
                  <a:srgbClr val="FFFFFF"/>
                </a:solidFill>
              </a:rPr>
              <a:t>Hardware Improvements in AR &amp; </a:t>
            </a:r>
            <a:r>
              <a:rPr lang="en" sz="2400" b="1" dirty="0" smtClean="0">
                <a:solidFill>
                  <a:srgbClr val="FFFFFF"/>
                </a:solidFill>
              </a:rPr>
              <a:t>VR</a:t>
            </a:r>
            <a:endParaRPr sz="2400" b="1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</a:t>
            </a:r>
            <a:r>
              <a:rPr lang="en-US" sz="2400" dirty="0" smtClean="0">
                <a:solidFill>
                  <a:srgbClr val="FFFFFF"/>
                </a:solidFill>
              </a:rPr>
              <a:t>Social Presence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Graphical Fidelity</a:t>
            </a:r>
          </a:p>
        </p:txBody>
      </p:sp>
    </p:spTree>
    <p:extLst>
      <p:ext uri="{BB962C8B-B14F-4D97-AF65-F5344CB8AC3E}">
        <p14:creationId xmlns:p14="http://schemas.microsoft.com/office/powerpoint/2010/main" val="36388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62"/>
          <p:cNvSpPr/>
          <p:nvPr/>
        </p:nvSpPr>
        <p:spPr>
          <a:xfrm>
            <a:off x="3278524" y="2338428"/>
            <a:ext cx="2529025" cy="56629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62"/>
          <p:cNvSpPr txBox="1">
            <a:spLocks noGrp="1"/>
          </p:cNvSpPr>
          <p:nvPr>
            <p:ph type="title"/>
          </p:nvPr>
        </p:nvSpPr>
        <p:spPr>
          <a:xfrm>
            <a:off x="3336450" y="2285400"/>
            <a:ext cx="24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Eye Tracking</a:t>
            </a:r>
            <a:endParaRPr sz="30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8"/>
          <p:cNvPicPr preferRelativeResize="0"/>
          <p:nvPr/>
        </p:nvPicPr>
        <p:blipFill rotWithShape="1">
          <a:blip r:embed="rId3">
            <a:alphaModFix/>
          </a:blip>
          <a:srcRect b="10793"/>
          <a:stretch/>
        </p:blipFill>
        <p:spPr>
          <a:xfrm>
            <a:off x="281632" y="-44400"/>
            <a:ext cx="8580736" cy="518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6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4"/>
          <p:cNvSpPr/>
          <p:nvPr/>
        </p:nvSpPr>
        <p:spPr>
          <a:xfrm>
            <a:off x="3649362" y="2405449"/>
            <a:ext cx="1869989" cy="921559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title"/>
          </p:nvPr>
        </p:nvSpPr>
        <p:spPr>
          <a:xfrm>
            <a:off x="3649362" y="2285399"/>
            <a:ext cx="1869989" cy="1041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</a:rPr>
              <a:t>Facial Tracking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11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1"/>
          <p:cNvSpPr/>
          <p:nvPr/>
        </p:nvSpPr>
        <p:spPr>
          <a:xfrm>
            <a:off x="2693772" y="2285401"/>
            <a:ext cx="3731741" cy="66374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title"/>
          </p:nvPr>
        </p:nvSpPr>
        <p:spPr>
          <a:xfrm>
            <a:off x="2848050" y="2285400"/>
            <a:ext cx="34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</a:rPr>
              <a:t>Inside-out Tracking</a:t>
            </a: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3" name="Rounded Rectangle 2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culus facial expression tra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25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8" name="Rounded Rectangle 7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4"/>
          <p:cNvSpPr/>
          <p:nvPr/>
        </p:nvSpPr>
        <p:spPr>
          <a:xfrm>
            <a:off x="3189700" y="2272025"/>
            <a:ext cx="2767800" cy="69359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title"/>
          </p:nvPr>
        </p:nvSpPr>
        <p:spPr>
          <a:xfrm>
            <a:off x="3192150" y="2285400"/>
            <a:ext cx="275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FFFF"/>
                </a:solidFill>
              </a:rPr>
              <a:t>Body </a:t>
            </a:r>
            <a:r>
              <a:rPr lang="en" sz="3000" dirty="0">
                <a:solidFill>
                  <a:srgbClr val="FFFFFF"/>
                </a:solidFill>
              </a:rPr>
              <a:t>Tracking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540843" y="4596714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23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teslas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96" y="82380"/>
            <a:ext cx="4820079" cy="50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300" b="1" dirty="0" smtClean="0">
                  <a:solidFill>
                    <a:srgbClr val="FFFFFF"/>
                  </a:solidFill>
                </a:rPr>
                <a:t>Increased Social Presence</a:t>
              </a:r>
              <a:endParaRPr lang="en-US" sz="13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0"/>
          <p:cNvSpPr/>
          <p:nvPr/>
        </p:nvSpPr>
        <p:spPr>
          <a:xfrm>
            <a:off x="487810" y="1483793"/>
            <a:ext cx="8168379" cy="158068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939113" y="2512539"/>
            <a:ext cx="3888259" cy="4366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87811" y="1569000"/>
            <a:ext cx="8168378" cy="1421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Upcoming </a:t>
            </a:r>
            <a:r>
              <a:rPr lang="en" sz="2400" b="1" dirty="0">
                <a:solidFill>
                  <a:srgbClr val="FFFFFF"/>
                </a:solidFill>
              </a:rPr>
              <a:t>Hardware Improvements in AR &amp; </a:t>
            </a:r>
            <a:r>
              <a:rPr lang="en" sz="2400" b="1" dirty="0" smtClean="0">
                <a:solidFill>
                  <a:srgbClr val="FFFFFF"/>
                </a:solidFill>
              </a:rPr>
              <a:t>VR</a:t>
            </a:r>
            <a:endParaRPr sz="2400" b="1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</a:t>
            </a:r>
            <a:r>
              <a:rPr lang="en-US" sz="2400" dirty="0" smtClean="0">
                <a:solidFill>
                  <a:srgbClr val="FFFFFF"/>
                </a:solidFill>
              </a:rPr>
              <a:t>Social Presence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 smtClean="0">
                <a:solidFill>
                  <a:srgbClr val="FFFFFF"/>
                </a:solidFill>
              </a:rPr>
              <a:t>Increased Graphical Fidelity</a:t>
            </a:r>
          </a:p>
        </p:txBody>
      </p:sp>
    </p:spTree>
    <p:extLst>
      <p:ext uri="{BB962C8B-B14F-4D97-AF65-F5344CB8AC3E}">
        <p14:creationId xmlns:p14="http://schemas.microsoft.com/office/powerpoint/2010/main" val="3812379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30"/>
          <p:cNvSpPr/>
          <p:nvPr/>
        </p:nvSpPr>
        <p:spPr>
          <a:xfrm>
            <a:off x="2645400" y="2380735"/>
            <a:ext cx="3771876" cy="483489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30"/>
          <p:cNvSpPr txBox="1">
            <a:spLocks noGrp="1"/>
          </p:cNvSpPr>
          <p:nvPr>
            <p:ph type="title"/>
          </p:nvPr>
        </p:nvSpPr>
        <p:spPr>
          <a:xfrm>
            <a:off x="2645400" y="2285400"/>
            <a:ext cx="385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Increased Resolution</a:t>
            </a:r>
            <a:endParaRPr sz="30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0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663" y="81500"/>
            <a:ext cx="7122674" cy="400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8" name="Google Shape;728;p131"/>
          <p:cNvSpPr/>
          <p:nvPr/>
        </p:nvSpPr>
        <p:spPr>
          <a:xfrm>
            <a:off x="1010675" y="81500"/>
            <a:ext cx="5621400" cy="296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1"/>
          <p:cNvSpPr/>
          <p:nvPr/>
        </p:nvSpPr>
        <p:spPr>
          <a:xfrm>
            <a:off x="1023975" y="81500"/>
            <a:ext cx="4513500" cy="23049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1"/>
          <p:cNvSpPr txBox="1"/>
          <p:nvPr/>
        </p:nvSpPr>
        <p:spPr>
          <a:xfrm>
            <a:off x="1339050" y="322950"/>
            <a:ext cx="19929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31"/>
          <p:cNvSpPr txBox="1"/>
          <p:nvPr/>
        </p:nvSpPr>
        <p:spPr>
          <a:xfrm>
            <a:off x="2469375" y="844100"/>
            <a:ext cx="1933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2160 x 1200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(Rift &amp; Vive)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highlight>
                <a:srgbClr val="FFFF00"/>
              </a:highlight>
            </a:endParaRPr>
          </a:p>
        </p:txBody>
      </p:sp>
      <p:sp>
        <p:nvSpPr>
          <p:cNvPr id="732" name="Google Shape;732;p131"/>
          <p:cNvSpPr txBox="1"/>
          <p:nvPr/>
        </p:nvSpPr>
        <p:spPr>
          <a:xfrm>
            <a:off x="1210175" y="2315763"/>
            <a:ext cx="52224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2880 x 1600 (Vive Pro &amp; Samsung Odyssey)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			</a:t>
            </a:r>
            <a:endParaRPr sz="1800" b="1"/>
          </a:p>
        </p:txBody>
      </p:sp>
      <p:sp>
        <p:nvSpPr>
          <p:cNvPr id="733" name="Google Shape;733;p131"/>
          <p:cNvSpPr txBox="1"/>
          <p:nvPr/>
        </p:nvSpPr>
        <p:spPr>
          <a:xfrm>
            <a:off x="4158900" y="3568150"/>
            <a:ext cx="2079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highlight>
                <a:srgbClr val="FFFF00"/>
              </a:highligh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10" name="Rounded Rectangle 9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0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8" y="1309509"/>
            <a:ext cx="9144002" cy="3073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35"/>
          <p:cNvSpPr/>
          <p:nvPr/>
        </p:nvSpPr>
        <p:spPr>
          <a:xfrm>
            <a:off x="1078283" y="2258009"/>
            <a:ext cx="7223100" cy="17391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35"/>
          <p:cNvSpPr txBox="1">
            <a:spLocks noGrp="1"/>
          </p:cNvSpPr>
          <p:nvPr>
            <p:ph type="ctrTitle"/>
          </p:nvPr>
        </p:nvSpPr>
        <p:spPr>
          <a:xfrm>
            <a:off x="426750" y="1944509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4.8x Linear Resolution=</a:t>
            </a: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highlight>
                  <a:srgbClr val="38761D"/>
                </a:highlight>
              </a:rPr>
              <a:t>23x Total </a:t>
            </a:r>
            <a:r>
              <a:rPr lang="en" dirty="0" smtClean="0">
                <a:solidFill>
                  <a:srgbClr val="FFFFFF"/>
                </a:solidFill>
                <a:highlight>
                  <a:srgbClr val="38761D"/>
                </a:highlight>
              </a:rPr>
              <a:t>Pixels</a:t>
            </a:r>
            <a:endParaRPr dirty="0">
              <a:solidFill>
                <a:srgbClr val="FFFFFF"/>
              </a:solidFill>
              <a:highlight>
                <a:srgbClr val="38761D"/>
              </a:highlight>
            </a:endParaRPr>
          </a:p>
        </p:txBody>
      </p:sp>
      <p:sp>
        <p:nvSpPr>
          <p:cNvPr id="763" name="Google Shape;763;p135"/>
          <p:cNvSpPr/>
          <p:nvPr/>
        </p:nvSpPr>
        <p:spPr>
          <a:xfrm>
            <a:off x="458850" y="51800"/>
            <a:ext cx="8488500" cy="20796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35"/>
          <p:cNvSpPr txBox="1">
            <a:spLocks noGrp="1"/>
          </p:cNvSpPr>
          <p:nvPr>
            <p:ph type="ctrTitle"/>
          </p:nvPr>
        </p:nvSpPr>
        <p:spPr>
          <a:xfrm>
            <a:off x="429533" y="320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Google/LG Screen vs Rift = 4.8x Linear Resolution</a:t>
            </a:r>
            <a:endParaRPr>
              <a:solidFill>
                <a:srgbClr val="B7B7B7"/>
              </a:solidFill>
              <a:highlight>
                <a:srgbClr val="FFFF00"/>
              </a:highligh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8" name="Rounded Rectangle 7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36"/>
          <p:cNvSpPr/>
          <p:nvPr/>
        </p:nvSpPr>
        <p:spPr>
          <a:xfrm>
            <a:off x="608575" y="914875"/>
            <a:ext cx="7636200" cy="3271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36"/>
          <p:cNvSpPr txBox="1"/>
          <p:nvPr/>
        </p:nvSpPr>
        <p:spPr>
          <a:xfrm>
            <a:off x="712075" y="957438"/>
            <a:ext cx="7577100" cy="1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Recent-history GPU efficiency increase: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 </a:t>
            </a:r>
            <a:endParaRPr sz="2400" b="1">
              <a:solidFill>
                <a:srgbClr val="FFFFFF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3 x every 6 years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72" name="Google Shape;772;p136"/>
          <p:cNvSpPr txBox="1"/>
          <p:nvPr/>
        </p:nvSpPr>
        <p:spPr>
          <a:xfrm>
            <a:off x="783450" y="2527063"/>
            <a:ext cx="7577100" cy="16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With current GPU trends, we could drive the LG / Google panel at native resolution in: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 </a:t>
            </a:r>
            <a:endParaRPr sz="2400" b="1">
              <a:solidFill>
                <a:srgbClr val="FFFFFF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38761D"/>
                </a:highlight>
              </a:rPr>
              <a:t>7-8 years</a:t>
            </a:r>
            <a:endParaRPr sz="2400">
              <a:solidFill>
                <a:srgbClr val="FFFFFF"/>
              </a:solidFill>
              <a:highlight>
                <a:srgbClr val="38761D"/>
              </a:highligh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7" name="Rounded Rectangle 6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37"/>
          <p:cNvSpPr/>
          <p:nvPr/>
        </p:nvSpPr>
        <p:spPr>
          <a:xfrm>
            <a:off x="296025" y="836275"/>
            <a:ext cx="8592300" cy="3493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37"/>
          <p:cNvSpPr txBox="1">
            <a:spLocks noGrp="1"/>
          </p:cNvSpPr>
          <p:nvPr>
            <p:ph type="ctrTitle"/>
          </p:nvPr>
        </p:nvSpPr>
        <p:spPr>
          <a:xfrm>
            <a:off x="415700" y="880200"/>
            <a:ext cx="8520600" cy="3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Resolution for 20/20 vision across </a:t>
            </a:r>
            <a:r>
              <a:rPr lang="en" sz="3600" i="1">
                <a:solidFill>
                  <a:srgbClr val="FFFFFF"/>
                </a:solidFill>
              </a:rPr>
              <a:t>entire </a:t>
            </a:r>
            <a:r>
              <a:rPr lang="en" sz="3600">
                <a:solidFill>
                  <a:srgbClr val="FFFFFF"/>
                </a:solidFill>
              </a:rPr>
              <a:t>FOV is </a:t>
            </a:r>
            <a:r>
              <a:rPr lang="en" sz="3600">
                <a:solidFill>
                  <a:srgbClr val="FFFFFF"/>
                </a:solidFill>
                <a:highlight>
                  <a:srgbClr val="38761D"/>
                </a:highlight>
              </a:rPr>
              <a:t>173 million pixels</a:t>
            </a:r>
            <a:r>
              <a:rPr lang="en" sz="3600">
                <a:solidFill>
                  <a:srgbClr val="FFFFFF"/>
                </a:solidFill>
              </a:rPr>
              <a:t>.</a:t>
            </a:r>
            <a:endParaRPr sz="3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That’s </a:t>
            </a:r>
            <a:r>
              <a:rPr lang="en" sz="3600">
                <a:solidFill>
                  <a:srgbClr val="FFFFFF"/>
                </a:solidFill>
                <a:highlight>
                  <a:srgbClr val="38761D"/>
                </a:highlight>
              </a:rPr>
              <a:t>133x what the Rift renders</a:t>
            </a:r>
            <a:r>
              <a:rPr lang="en" sz="3600">
                <a:solidFill>
                  <a:srgbClr val="FFFFFF"/>
                </a:solidFill>
              </a:rPr>
              <a:t>, and would require a </a:t>
            </a:r>
            <a:r>
              <a:rPr lang="en" sz="3600">
                <a:solidFill>
                  <a:srgbClr val="FFFFFF"/>
                </a:solidFill>
                <a:highlight>
                  <a:srgbClr val="38761D"/>
                </a:highlight>
              </a:rPr>
              <a:t>GPU from 30 years in the future</a:t>
            </a:r>
            <a:r>
              <a:rPr lang="en" sz="3600">
                <a:solidFill>
                  <a:srgbClr val="FFFFFF"/>
                </a:solidFill>
              </a:rPr>
              <a:t> to drive at native resolution. </a:t>
            </a:r>
            <a:endParaRPr sz="36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216"/>
            <a:ext cx="9143999" cy="4757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6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30"/>
          <p:cNvSpPr/>
          <p:nvPr/>
        </p:nvSpPr>
        <p:spPr>
          <a:xfrm>
            <a:off x="2578443" y="2380735"/>
            <a:ext cx="3748216" cy="47736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30"/>
          <p:cNvSpPr txBox="1">
            <a:spLocks noGrp="1"/>
          </p:cNvSpPr>
          <p:nvPr>
            <p:ph type="title"/>
          </p:nvPr>
        </p:nvSpPr>
        <p:spPr>
          <a:xfrm>
            <a:off x="2645400" y="2285400"/>
            <a:ext cx="385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FFFF"/>
                </a:solidFill>
              </a:rPr>
              <a:t>Foveated Rendering</a:t>
            </a: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687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31" y="444847"/>
            <a:ext cx="8143062" cy="3820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0"/>
          <p:cNvPicPr preferRelativeResize="0"/>
          <p:nvPr/>
        </p:nvPicPr>
        <p:blipFill rotWithShape="1">
          <a:blip r:embed="rId3">
            <a:alphaModFix/>
          </a:blip>
          <a:srcRect l="1225" r="951"/>
          <a:stretch/>
        </p:blipFill>
        <p:spPr>
          <a:xfrm>
            <a:off x="1631092" y="152400"/>
            <a:ext cx="5898292" cy="483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00" y="45477"/>
            <a:ext cx="8506445" cy="4572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6" name="Google Shape;35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99"/>
            <a:ext cx="9144001" cy="5119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38"/>
          <p:cNvSpPr/>
          <p:nvPr/>
        </p:nvSpPr>
        <p:spPr>
          <a:xfrm>
            <a:off x="1036100" y="1250725"/>
            <a:ext cx="7008600" cy="2841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8"/>
          <p:cNvSpPr txBox="1"/>
          <p:nvPr/>
        </p:nvSpPr>
        <p:spPr>
          <a:xfrm>
            <a:off x="1154525" y="1251300"/>
            <a:ext cx="6920100" cy="26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Theoretical gains of 20-30x increase in efficiency are possible with near-perfect eye tracking and foveated rendering.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With perfect foveated rendering, 20/20 across the full human FOV would be possible on GPUs available in 7 - 10 years.</a:t>
            </a:r>
            <a:endParaRPr sz="24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92"/>
          <p:cNvSpPr/>
          <p:nvPr/>
        </p:nvSpPr>
        <p:spPr>
          <a:xfrm>
            <a:off x="2346025" y="2175800"/>
            <a:ext cx="4447800" cy="11322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92"/>
          <p:cNvSpPr txBox="1">
            <a:spLocks noGrp="1"/>
          </p:cNvSpPr>
          <p:nvPr>
            <p:ph type="title"/>
          </p:nvPr>
        </p:nvSpPr>
        <p:spPr>
          <a:xfrm>
            <a:off x="2360825" y="2212825"/>
            <a:ext cx="44109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Resolving Vergence / </a:t>
            </a:r>
            <a:endParaRPr sz="3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Accommodation Conflict</a:t>
            </a:r>
            <a:endParaRPr sz="3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791" y="-46762"/>
            <a:ext cx="4976755" cy="49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93"/>
          <p:cNvSpPr txBox="1"/>
          <p:nvPr/>
        </p:nvSpPr>
        <p:spPr>
          <a:xfrm>
            <a:off x="2440650" y="806675"/>
            <a:ext cx="18888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Vergence</a:t>
            </a:r>
            <a:endParaRPr sz="240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288" y="34000"/>
            <a:ext cx="4645425" cy="4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4"/>
          <p:cNvSpPr txBox="1"/>
          <p:nvPr/>
        </p:nvSpPr>
        <p:spPr>
          <a:xfrm>
            <a:off x="2966113" y="4581050"/>
            <a:ext cx="32118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Accommodation</a:t>
            </a:r>
            <a:endParaRPr sz="3000" b="1"/>
          </a:p>
        </p:txBody>
      </p:sp>
      <p:grpSp>
        <p:nvGrpSpPr>
          <p:cNvPr id="4" name="Group 3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" y="0"/>
            <a:ext cx="9055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32675" y="733168"/>
            <a:ext cx="2671995" cy="4081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Google Shape;506;p95"/>
          <p:cNvSpPr txBox="1"/>
          <p:nvPr/>
        </p:nvSpPr>
        <p:spPr>
          <a:xfrm>
            <a:off x="4893276" y="650789"/>
            <a:ext cx="2611394" cy="49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Accommodation</a:t>
            </a:r>
            <a:endParaRPr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148281" y="292965"/>
            <a:ext cx="2829429" cy="6791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Google Shape;206;p48"/>
          <p:cNvSpPr txBox="1"/>
          <p:nvPr/>
        </p:nvSpPr>
        <p:spPr>
          <a:xfrm>
            <a:off x="148281" y="276489"/>
            <a:ext cx="2829429" cy="79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Very </a:t>
            </a:r>
            <a:r>
              <a:rPr lang="en" sz="1800" dirty="0" smtClean="0">
                <a:solidFill>
                  <a:schemeClr val="tx1"/>
                </a:solidFill>
              </a:rPr>
              <a:t>Wide Coverage for Inside-Out Hand Tracking</a:t>
            </a:r>
            <a:endParaRPr sz="18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5" name="Rounded Rectangle 4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10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48834" y="4089577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oculus rift s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41515" r="12097" b="42137"/>
          <a:stretch/>
        </p:blipFill>
        <p:spPr bwMode="auto">
          <a:xfrm>
            <a:off x="7488494" y="4335581"/>
            <a:ext cx="1441323" cy="2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9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3" name="Google Shape;51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" y="0"/>
            <a:ext cx="905595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7" name="Rounded Rectangle 6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832675" y="733168"/>
            <a:ext cx="2671995" cy="4081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06;p95"/>
          <p:cNvSpPr txBox="1"/>
          <p:nvPr/>
        </p:nvSpPr>
        <p:spPr>
          <a:xfrm>
            <a:off x="4893276" y="650789"/>
            <a:ext cx="2611394" cy="49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Accommodation</a:t>
            </a:r>
            <a:endParaRPr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230659" y="4729023"/>
            <a:ext cx="3690881" cy="3784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7136" y="4704309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Oculus Half-Dome Prototype</a:t>
            </a:r>
            <a:endParaRPr lang="en-US" sz="20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6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02"/>
          <p:cNvSpPr/>
          <p:nvPr/>
        </p:nvSpPr>
        <p:spPr>
          <a:xfrm>
            <a:off x="3367788" y="2318351"/>
            <a:ext cx="2341034" cy="578826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02"/>
          <p:cNvSpPr txBox="1">
            <a:spLocks noGrp="1"/>
          </p:cNvSpPr>
          <p:nvPr>
            <p:ph type="title"/>
          </p:nvPr>
        </p:nvSpPr>
        <p:spPr>
          <a:xfrm>
            <a:off x="3359550" y="2285399"/>
            <a:ext cx="2424900" cy="578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</a:rPr>
              <a:t>Field of View</a:t>
            </a: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701" y="-504700"/>
            <a:ext cx="77545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04"/>
          <p:cNvSpPr txBox="1"/>
          <p:nvPr/>
        </p:nvSpPr>
        <p:spPr>
          <a:xfrm>
            <a:off x="1201475" y="4077125"/>
            <a:ext cx="3396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~120 degree binocular horizontal FOV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~200 degree monocular horizontal FOV</a:t>
            </a:r>
            <a:endParaRPr/>
          </a:p>
        </p:txBody>
      </p:sp>
      <p:sp>
        <p:nvSpPr>
          <p:cNvPr id="560" name="Google Shape;560;p104"/>
          <p:cNvSpPr txBox="1"/>
          <p:nvPr/>
        </p:nvSpPr>
        <p:spPr>
          <a:xfrm>
            <a:off x="4983350" y="4297325"/>
            <a:ext cx="26835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~120 - 150 degree vertical FOV</a:t>
            </a:r>
            <a:endParaRPr/>
          </a:p>
        </p:txBody>
      </p:sp>
      <p:sp>
        <p:nvSpPr>
          <p:cNvPr id="561" name="Google Shape;561;p104"/>
          <p:cNvSpPr txBox="1"/>
          <p:nvPr/>
        </p:nvSpPr>
        <p:spPr>
          <a:xfrm>
            <a:off x="3856488" y="497750"/>
            <a:ext cx="1431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Vision</a:t>
            </a: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6540843" y="4604952"/>
            <a:ext cx="2372498" cy="337751"/>
            <a:chOff x="6540843" y="4604952"/>
            <a:chExt cx="2372498" cy="337751"/>
          </a:xfrm>
        </p:grpSpPr>
        <p:sp>
          <p:nvSpPr>
            <p:cNvPr id="7" name="Rounded Rectangle 6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419070" cy="473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13190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08"/>
          <p:cNvPicPr preferRelativeResize="0"/>
          <p:nvPr/>
        </p:nvPicPr>
        <p:blipFill rotWithShape="1">
          <a:blip r:embed="rId3">
            <a:alphaModFix/>
          </a:blip>
          <a:srcRect l="26014" r="20808"/>
          <a:stretch/>
        </p:blipFill>
        <p:spPr>
          <a:xfrm>
            <a:off x="4295775" y="0"/>
            <a:ext cx="4862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4467335" y="4437998"/>
            <a:ext cx="1878227" cy="5293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Google Shape;584;p108"/>
          <p:cNvSpPr txBox="1"/>
          <p:nvPr/>
        </p:nvSpPr>
        <p:spPr>
          <a:xfrm>
            <a:off x="4419997" y="4375864"/>
            <a:ext cx="1876137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Pimax “8K” </a:t>
            </a:r>
            <a:endParaRPr lang="en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(</a:t>
            </a:r>
            <a:r>
              <a:rPr lang="en" dirty="0"/>
              <a:t>200 degree H FOV)</a:t>
            </a:r>
            <a:endParaRPr dirty="0"/>
          </a:p>
        </p:txBody>
      </p:sp>
      <p:pic>
        <p:nvPicPr>
          <p:cNvPr id="585" name="Google Shape;585;p108"/>
          <p:cNvPicPr preferRelativeResize="0"/>
          <p:nvPr/>
        </p:nvPicPr>
        <p:blipFill rotWithShape="1">
          <a:blip r:embed="rId4">
            <a:alphaModFix/>
          </a:blip>
          <a:srcRect l="27107" r="25913"/>
          <a:stretch/>
        </p:blipFill>
        <p:spPr>
          <a:xfrm>
            <a:off x="0" y="0"/>
            <a:ext cx="4295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9960" y="4503260"/>
            <a:ext cx="1760162" cy="4647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Google Shape;586;p108"/>
          <p:cNvSpPr txBox="1"/>
          <p:nvPr/>
        </p:nvSpPr>
        <p:spPr>
          <a:xfrm>
            <a:off x="41190" y="4442998"/>
            <a:ext cx="16959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StarVR One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210 degree H FOV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6540843" y="4613190"/>
            <a:ext cx="2372498" cy="337751"/>
            <a:chOff x="6540843" y="4604952"/>
            <a:chExt cx="2372498" cy="337751"/>
          </a:xfrm>
        </p:grpSpPr>
        <p:sp>
          <p:nvSpPr>
            <p:cNvPr id="9" name="Rounded Rectangle 8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 result for hololen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540843" y="4613190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2468" name="Picture 4" descr="Image result for hololens 2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2608" r="6955" b="24233"/>
          <a:stretch/>
        </p:blipFill>
        <p:spPr bwMode="auto">
          <a:xfrm>
            <a:off x="7663847" y="4151870"/>
            <a:ext cx="1249493" cy="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1849" y="4574851"/>
            <a:ext cx="1524000" cy="37609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8324" y="456920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Hololens</a:t>
            </a:r>
            <a:r>
              <a:rPr lang="en-US" sz="2000" b="1" dirty="0" smtClean="0"/>
              <a:t> 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20455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hololens 2 fov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56" y="0"/>
            <a:ext cx="6120714" cy="49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40843" y="4613190"/>
            <a:ext cx="2372498" cy="337751"/>
            <a:chOff x="6540843" y="4604952"/>
            <a:chExt cx="2372498" cy="337751"/>
          </a:xfrm>
        </p:grpSpPr>
        <p:sp>
          <p:nvSpPr>
            <p:cNvPr id="10" name="Rounded Rectangle 9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150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13190"/>
            <a:ext cx="2372498" cy="337751"/>
            <a:chOff x="6540843" y="4604952"/>
            <a:chExt cx="2372498" cy="337751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2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sz="1200" b="1" dirty="0" smtClean="0">
                  <a:solidFill>
                    <a:srgbClr val="FFFFFF"/>
                  </a:solidFill>
                </a:rPr>
                <a:t>Increased Graphical Fidelity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1"/>
          <p:cNvSpPr/>
          <p:nvPr/>
        </p:nvSpPr>
        <p:spPr>
          <a:xfrm>
            <a:off x="3071300" y="2257225"/>
            <a:ext cx="2997300" cy="6438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1"/>
          <p:cNvSpPr txBox="1">
            <a:spLocks noGrp="1"/>
          </p:cNvSpPr>
          <p:nvPr>
            <p:ph type="ctrTitle"/>
          </p:nvPr>
        </p:nvSpPr>
        <p:spPr>
          <a:xfrm>
            <a:off x="3062700" y="2266800"/>
            <a:ext cx="3018600" cy="6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Standalone VR</a:t>
            </a:r>
            <a:endParaRPr sz="300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40"/>
          <p:cNvSpPr/>
          <p:nvPr/>
        </p:nvSpPr>
        <p:spPr>
          <a:xfrm>
            <a:off x="118886" y="229585"/>
            <a:ext cx="5589936" cy="43293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40"/>
          <p:cNvSpPr txBox="1">
            <a:spLocks noGrp="1"/>
          </p:cNvSpPr>
          <p:nvPr>
            <p:ph type="body" idx="1"/>
          </p:nvPr>
        </p:nvSpPr>
        <p:spPr>
          <a:xfrm>
            <a:off x="380432" y="433674"/>
            <a:ext cx="5476670" cy="3803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Increased Presence</a:t>
            </a:r>
            <a:endParaRPr sz="2400" dirty="0">
              <a:solidFill>
                <a:srgbClr val="FFFFFF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Mental Health</a:t>
            </a:r>
            <a:endParaRPr sz="2400" dirty="0">
              <a:solidFill>
                <a:srgbClr val="FFFFFF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Social Interaction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2400" dirty="0">
                <a:solidFill>
                  <a:srgbClr val="FFFFFF"/>
                </a:solidFill>
              </a:rPr>
              <a:t>Increased Convenience &amp; Comfort</a:t>
            </a:r>
            <a:endParaRPr sz="2400" dirty="0">
              <a:solidFill>
                <a:srgbClr val="FFFFFF"/>
              </a:solidFill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Fewer barriers to use</a:t>
            </a:r>
            <a:endParaRPr sz="2400" dirty="0">
              <a:solidFill>
                <a:srgbClr val="FFFFFF"/>
              </a:solidFill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>
                <a:solidFill>
                  <a:srgbClr val="FFFFFF"/>
                </a:solidFill>
              </a:rPr>
              <a:t>Longer use sessions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lang="en-US" sz="2400" dirty="0" smtClean="0">
                <a:solidFill>
                  <a:srgbClr val="FFFFFF"/>
                </a:solidFill>
              </a:rPr>
              <a:t>XR Functionality</a:t>
            </a:r>
            <a:endParaRPr sz="2400" dirty="0">
              <a:solidFill>
                <a:srgbClr val="FFFFFF"/>
              </a:solidFill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 smtClean="0">
                <a:solidFill>
                  <a:srgbClr val="FFFFFF"/>
                </a:solidFill>
              </a:rPr>
              <a:t>Less Local Isolation</a:t>
            </a: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 dirty="0" smtClean="0">
                <a:solidFill>
                  <a:srgbClr val="FFFFFF"/>
                </a:solidFill>
              </a:rPr>
              <a:t>Increased Practical Usability</a:t>
            </a:r>
            <a:endParaRPr sz="24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70368" y="229585"/>
            <a:ext cx="2949146" cy="2432556"/>
            <a:chOff x="2496065" y="741405"/>
            <a:chExt cx="3715264" cy="3064476"/>
          </a:xfrm>
        </p:grpSpPr>
        <p:sp>
          <p:nvSpPr>
            <p:cNvPr id="6" name="Rounded Rectangle 5"/>
            <p:cNvSpPr/>
            <p:nvPr/>
          </p:nvSpPr>
          <p:spPr>
            <a:xfrm>
              <a:off x="2504302" y="741405"/>
              <a:ext cx="3707027" cy="30644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 descr="Image result for houstonvr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065" y="751459"/>
              <a:ext cx="3629884" cy="2970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5970369" y="2842053"/>
            <a:ext cx="2949146" cy="171683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Eric Liga</a:t>
            </a:r>
          </a:p>
          <a:p>
            <a:pPr algn="ctr"/>
            <a:r>
              <a:rPr lang="en-US" dirty="0" err="1" smtClean="0"/>
              <a:t>HoustonVR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eric@houstonvr.com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52"/>
          <p:cNvPicPr preferRelativeResize="0"/>
          <p:nvPr/>
        </p:nvPicPr>
        <p:blipFill rotWithShape="1">
          <a:blip r:embed="rId3">
            <a:alphaModFix/>
          </a:blip>
          <a:srcRect t="16877" r="1224" b="15477"/>
          <a:stretch/>
        </p:blipFill>
        <p:spPr>
          <a:xfrm>
            <a:off x="3511" y="32952"/>
            <a:ext cx="9107243" cy="41601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9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32358" y="4357269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118" y="0"/>
            <a:ext cx="774176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4" name="Rounded Rectangle 3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  <p:pic>
        <p:nvPicPr>
          <p:cNvPr id="7" name="Picture 2" descr="Image result for oculus ques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41289" r="9162" b="40913"/>
          <a:stretch/>
        </p:blipFill>
        <p:spPr bwMode="auto">
          <a:xfrm>
            <a:off x="7632358" y="4357269"/>
            <a:ext cx="1280983" cy="1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4"/>
          <p:cNvSpPr/>
          <p:nvPr/>
        </p:nvSpPr>
        <p:spPr>
          <a:xfrm>
            <a:off x="3189700" y="2272025"/>
            <a:ext cx="2767800" cy="65405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title"/>
          </p:nvPr>
        </p:nvSpPr>
        <p:spPr>
          <a:xfrm>
            <a:off x="3192150" y="2285400"/>
            <a:ext cx="275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rgbClr val="FFFFFF"/>
                </a:solidFill>
              </a:rPr>
              <a:t>Ergonomics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540843" y="4604952"/>
            <a:ext cx="2372498" cy="352823"/>
            <a:chOff x="6540843" y="4604952"/>
            <a:chExt cx="2372498" cy="352823"/>
          </a:xfrm>
        </p:grpSpPr>
        <p:sp>
          <p:nvSpPr>
            <p:cNvPr id="6" name="Rounded Rectangle 5"/>
            <p:cNvSpPr/>
            <p:nvPr/>
          </p:nvSpPr>
          <p:spPr>
            <a:xfrm>
              <a:off x="6598508" y="4604952"/>
              <a:ext cx="2314833" cy="3377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40843" y="4617682"/>
              <a:ext cx="2355723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0" lvl="0" algn="ctr">
                <a:lnSpc>
                  <a:spcPct val="115000"/>
                </a:lnSpc>
                <a:buClr>
                  <a:srgbClr val="FFFFFF"/>
                </a:buClr>
                <a:buSzPts val="2400"/>
              </a:pPr>
              <a:r>
                <a:rPr lang="en-US" b="1" dirty="0" smtClean="0">
                  <a:solidFill>
                    <a:srgbClr val="FFFFFF"/>
                  </a:solidFill>
                </a:rPr>
                <a:t>Convenience </a:t>
              </a:r>
              <a:r>
                <a:rPr lang="en-US" b="1" dirty="0">
                  <a:solidFill>
                    <a:srgbClr val="FFFFFF"/>
                  </a:solidFill>
                </a:rPr>
                <a:t>&amp; Comfort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522</Words>
  <Application>Microsoft Office PowerPoint</Application>
  <PresentationFormat>On-screen Show (16:9)</PresentationFormat>
  <Paragraphs>143</Paragraphs>
  <Slides>60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Arial</vt:lpstr>
      <vt:lpstr>Simple Light</vt:lpstr>
      <vt:lpstr>The State of AR &amp; VR Hardware</vt:lpstr>
      <vt:lpstr>PowerPoint Presentation</vt:lpstr>
      <vt:lpstr>Inside-out Tracking</vt:lpstr>
      <vt:lpstr>PowerPoint Presentation</vt:lpstr>
      <vt:lpstr>PowerPoint Presentation</vt:lpstr>
      <vt:lpstr>Standalone VR</vt:lpstr>
      <vt:lpstr>PowerPoint Presentation</vt:lpstr>
      <vt:lpstr>PowerPoint Presentation</vt:lpstr>
      <vt:lpstr>Ergonomics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and Finger Tracking</vt:lpstr>
      <vt:lpstr>PowerPoint Presentation</vt:lpstr>
      <vt:lpstr>PowerPoint Presentation</vt:lpstr>
      <vt:lpstr>PowerPoint Presentation</vt:lpstr>
      <vt:lpstr>PowerPoint Presentation</vt:lpstr>
      <vt:lpstr>Eye Tracking</vt:lpstr>
      <vt:lpstr>PowerPoint Presentation</vt:lpstr>
      <vt:lpstr>PowerPoint Presentation</vt:lpstr>
      <vt:lpstr>Facial Tracking </vt:lpstr>
      <vt:lpstr>PowerPoint Presentation</vt:lpstr>
      <vt:lpstr>Body Tracking </vt:lpstr>
      <vt:lpstr>PowerPoint Presentation</vt:lpstr>
      <vt:lpstr>PowerPoint Presentation</vt:lpstr>
      <vt:lpstr>Increased Resolution</vt:lpstr>
      <vt:lpstr>PowerPoint Presentation</vt:lpstr>
      <vt:lpstr>PowerPoint Presentation</vt:lpstr>
      <vt:lpstr>4.8x Linear Resolution= 23x Total Pixels</vt:lpstr>
      <vt:lpstr>PowerPoint Presentation</vt:lpstr>
      <vt:lpstr>Resolution for 20/20 vision across entire FOV is 173 million pixels.  That’s 133x what the Rift renders, and would require a GPU from 30 years in the future to drive at native resolution. </vt:lpstr>
      <vt:lpstr>Foveated Rendering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Vergence /  Accommodation Conflict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AR &amp; VR Hardware</dc:title>
  <dc:creator>Liga, Eric</dc:creator>
  <cp:lastModifiedBy>Villarreal, Yvette (JSC-BA)[AWD MANAGEMENT SERVICES, INC]</cp:lastModifiedBy>
  <cp:revision>32</cp:revision>
  <dcterms:modified xsi:type="dcterms:W3CDTF">2019-08-26T02:52:36Z</dcterms:modified>
</cp:coreProperties>
</file>