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3" r:id="rId5"/>
  </p:sldMasterIdLst>
  <p:notesMasterIdLst>
    <p:notesMasterId r:id="rId22"/>
  </p:notesMasterIdLst>
  <p:handoutMasterIdLst>
    <p:handoutMasterId r:id="rId23"/>
  </p:handoutMasterIdLst>
  <p:sldIdLst>
    <p:sldId id="256" r:id="rId6"/>
    <p:sldId id="270" r:id="rId7"/>
    <p:sldId id="272" r:id="rId8"/>
    <p:sldId id="276" r:id="rId9"/>
    <p:sldId id="271" r:id="rId10"/>
    <p:sldId id="277" r:id="rId11"/>
    <p:sldId id="278" r:id="rId12"/>
    <p:sldId id="279" r:id="rId13"/>
    <p:sldId id="280" r:id="rId14"/>
    <p:sldId id="281" r:id="rId15"/>
    <p:sldId id="285" r:id="rId16"/>
    <p:sldId id="283" r:id="rId17"/>
    <p:sldId id="286" r:id="rId18"/>
    <p:sldId id="287" r:id="rId19"/>
    <p:sldId id="288" r:id="rId20"/>
    <p:sldId id="282" r:id="rId21"/>
  </p:sldIdLst>
  <p:sldSz cx="12192000" cy="6858000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5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0F7F"/>
    <a:srgbClr val="B7DBFF"/>
    <a:srgbClr val="CCECFF"/>
    <a:srgbClr val="99CCFF"/>
    <a:srgbClr val="FF6600"/>
    <a:srgbClr val="676767"/>
    <a:srgbClr val="CF0E30"/>
    <a:srgbClr val="FFFFFF"/>
    <a:srgbClr val="FCFE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46" autoAdjust="0"/>
    <p:restoredTop sz="94090" autoAdjust="0"/>
  </p:normalViewPr>
  <p:slideViewPr>
    <p:cSldViewPr snapToGrid="0">
      <p:cViewPr varScale="1">
        <p:scale>
          <a:sx n="105" d="100"/>
          <a:sy n="105" d="100"/>
        </p:scale>
        <p:origin x="1152" y="78"/>
      </p:cViewPr>
      <p:guideLst>
        <p:guide orient="horz" pos="3952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8" d="100"/>
          <a:sy n="68" d="100"/>
        </p:scale>
        <p:origin x="3014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06185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29" tIns="0" rIns="19029" bIns="0" numCol="1" anchor="t" anchorCtr="0" compatLnSpc="1">
            <a:prstTxWarp prst="textNoShape">
              <a:avLst/>
            </a:prstTxWarp>
          </a:bodyPr>
          <a:lstStyle>
            <a:lvl1pPr algn="l" defTabSz="913845" eaLnBrk="0" hangingPunct="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590" y="0"/>
            <a:ext cx="300461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29" tIns="0" rIns="19029" bIns="0" numCol="1" anchor="t" anchorCtr="0" compatLnSpc="1">
            <a:prstTxWarp prst="textNoShape">
              <a:avLst/>
            </a:prstTxWarp>
          </a:bodyPr>
          <a:lstStyle>
            <a:lvl1pPr algn="r" defTabSz="913845" eaLnBrk="0" hangingPunct="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759190"/>
            <a:ext cx="3006185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29" tIns="0" rIns="19029" bIns="0" numCol="1" anchor="b" anchorCtr="0" compatLnSpc="1">
            <a:prstTxWarp prst="textNoShape">
              <a:avLst/>
            </a:prstTxWarp>
          </a:bodyPr>
          <a:lstStyle>
            <a:lvl1pPr algn="l" defTabSz="913845" eaLnBrk="0" hangingPunct="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590" y="8759190"/>
            <a:ext cx="300461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29" tIns="0" rIns="19029" bIns="0" numCol="1" anchor="b" anchorCtr="0" compatLnSpc="1">
            <a:prstTxWarp prst="textNoShape">
              <a:avLst/>
            </a:prstTxWarp>
          </a:bodyPr>
          <a:lstStyle>
            <a:lvl1pPr algn="r" defTabSz="913845" eaLnBrk="0" hangingPunct="0">
              <a:defRPr sz="1000" i="1"/>
            </a:lvl1pPr>
          </a:lstStyle>
          <a:p>
            <a:pPr>
              <a:defRPr/>
            </a:pPr>
            <a:fld id="{55FFCDDC-3D89-45F6-8120-66B8761D83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3083266" y="8782873"/>
            <a:ext cx="767670" cy="2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7218" tIns="44401" rIns="87218" bIns="44401">
            <a:spAutoFit/>
          </a:bodyPr>
          <a:lstStyle/>
          <a:p>
            <a:pPr algn="ctr" defTabSz="866901" eaLnBrk="0" hangingPunct="0">
              <a:lnSpc>
                <a:spcPct val="90000"/>
              </a:lnSpc>
              <a:defRPr/>
            </a:pPr>
            <a:r>
              <a:rPr lang="en-US" sz="1200" dirty="0"/>
              <a:t>Page </a:t>
            </a:r>
            <a:fld id="{DB2F9730-9BA2-4E1E-BF6E-651114CD21D8}" type="slidenum">
              <a:rPr lang="en-US" sz="1200"/>
              <a:pPr algn="ctr" defTabSz="866901" eaLnBrk="0" hangingPunct="0">
                <a:lnSpc>
                  <a:spcPct val="90000"/>
                </a:lnSpc>
                <a:defRPr/>
              </a:pPr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914197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06185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29" tIns="0" rIns="19029" bIns="0" numCol="1" anchor="t" anchorCtr="0" compatLnSpc="1">
            <a:prstTxWarp prst="textNoShape">
              <a:avLst/>
            </a:prstTxWarp>
          </a:bodyPr>
          <a:lstStyle>
            <a:lvl1pPr algn="l" defTabSz="913845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590" y="0"/>
            <a:ext cx="300461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29" tIns="0" rIns="19029" bIns="0" numCol="1" anchor="t" anchorCtr="0" compatLnSpc="1">
            <a:prstTxWarp prst="textNoShape">
              <a:avLst/>
            </a:prstTxWarp>
          </a:bodyPr>
          <a:lstStyle>
            <a:lvl1pPr algn="r" defTabSz="913845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59190"/>
            <a:ext cx="3006185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29" tIns="0" rIns="19029" bIns="0" numCol="1" anchor="b" anchorCtr="0" compatLnSpc="1">
            <a:prstTxWarp prst="textNoShape">
              <a:avLst/>
            </a:prstTxWarp>
          </a:bodyPr>
          <a:lstStyle>
            <a:lvl1pPr algn="l" defTabSz="913845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590" y="8759190"/>
            <a:ext cx="300461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29" tIns="0" rIns="19029" bIns="0" numCol="1" anchor="b" anchorCtr="0" compatLnSpc="1">
            <a:prstTxWarp prst="textNoShape">
              <a:avLst/>
            </a:prstTxWarp>
          </a:bodyPr>
          <a:lstStyle>
            <a:lvl1pPr algn="r" defTabSz="913845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fld id="{E82EBCB5-D1C7-442D-9A02-D6087C5695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083266" y="8782873"/>
            <a:ext cx="767670" cy="2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7218" tIns="44401" rIns="87218" bIns="44401">
            <a:spAutoFit/>
          </a:bodyPr>
          <a:lstStyle/>
          <a:p>
            <a:pPr algn="ctr" defTabSz="866901" eaLnBrk="0" hangingPunct="0">
              <a:lnSpc>
                <a:spcPct val="90000"/>
              </a:lnSpc>
              <a:defRPr/>
            </a:pPr>
            <a:r>
              <a:rPr lang="en-US" sz="1200" dirty="0"/>
              <a:t>Page </a:t>
            </a:r>
            <a:fld id="{93211424-E19A-4493-8C84-76667558C970}" type="slidenum">
              <a:rPr lang="en-US" sz="1200"/>
              <a:pPr algn="ctr" defTabSz="866901" eaLnBrk="0" hangingPunct="0">
                <a:lnSpc>
                  <a:spcPct val="90000"/>
                </a:lnSpc>
                <a:defRPr/>
              </a:pPr>
              <a:t>‹#›</a:t>
            </a:fld>
            <a:endParaRPr lang="en-US" sz="1200" dirty="0"/>
          </a:p>
        </p:txBody>
      </p:sp>
      <p:sp>
        <p:nvSpPr>
          <p:cNvPr id="922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15875" y="460375"/>
            <a:ext cx="6970713" cy="3921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4980" y="4379597"/>
            <a:ext cx="5084241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75" tIns="45988" rIns="91975" bIns="459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072978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5875" y="460375"/>
            <a:ext cx="6970713" cy="39211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2EBCB5-D1C7-442D-9A02-D6087C56955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9052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9FF9F26-1E5A-4C2E-84F5-BF759BD5513B}" type="slidenum">
              <a:rPr lang="en-US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16</a:t>
            </a:fld>
            <a:endParaRPr lang="en-US" altLang="en-US" smtClean="0">
              <a:latin typeface="Tahoma" panose="020B0604030504040204" pitchFamily="34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47422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NASA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100733" y="5132041"/>
            <a:ext cx="2091268" cy="1828649"/>
          </a:xfrm>
          <a:prstGeom prst="rect">
            <a:avLst/>
          </a:prstGeom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366781" y="1039290"/>
            <a:ext cx="8355435" cy="585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42" tIns="46022" rIns="92042" bIns="46022">
            <a:spAutoFit/>
          </a:bodyPr>
          <a:lstStyle/>
          <a:p>
            <a:pPr algn="ctr" eaLnBrk="0" hangingPunct="0">
              <a:defRPr/>
            </a:pPr>
            <a:r>
              <a:rPr lang="en-US" sz="3200" b="1" dirty="0" smtClean="0"/>
              <a:t>Flight </a:t>
            </a:r>
            <a:r>
              <a:rPr lang="en-US" sz="3200" b="1" dirty="0"/>
              <a:t>Operations Directorate</a:t>
            </a:r>
            <a:endParaRPr lang="en-US" sz="3200" b="1" i="1" dirty="0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 flipV="1">
            <a:off x="2912534" y="1624674"/>
            <a:ext cx="8636000" cy="1"/>
          </a:xfrm>
          <a:prstGeom prst="line">
            <a:avLst/>
          </a:prstGeom>
          <a:noFill/>
          <a:ln w="57150" cmpd="thinThick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600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478367" y="6119813"/>
            <a:ext cx="9546166" cy="0"/>
          </a:xfrm>
          <a:prstGeom prst="line">
            <a:avLst/>
          </a:prstGeom>
          <a:noFill/>
          <a:ln w="57150" cmpd="thickThin">
            <a:solidFill>
              <a:srgbClr val="090F7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600"/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2343151" y="2724151"/>
            <a:ext cx="8007349" cy="1470025"/>
          </a:xfrm>
        </p:spPr>
        <p:txBody>
          <a:bodyPr/>
          <a:lstStyle>
            <a:lvl1pPr>
              <a:defRPr sz="3200">
                <a:solidFill>
                  <a:srgbClr val="00009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3043768" y="4419601"/>
            <a:ext cx="6582833" cy="1412875"/>
          </a:xfrm>
        </p:spPr>
        <p:txBody>
          <a:bodyPr/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33" y="225558"/>
            <a:ext cx="2620319" cy="22128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21EC0AE-35FD-4607-A83A-1B8BC915CD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C65CDF2-67F1-4BCE-A5F5-D7163E3BA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07451" y="358776"/>
            <a:ext cx="2643716" cy="5635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76301" y="358776"/>
            <a:ext cx="7727951" cy="56356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24C9467-AEB4-42F8-8218-28D8286BF6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0026651" y="6305784"/>
            <a:ext cx="1234016" cy="366713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691D993F-67F5-4CC4-97F8-E01CD79B50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093EC41B-0493-452B-8898-3A66383A58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6301" y="1600200"/>
            <a:ext cx="5185833" cy="4394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5334" y="1600200"/>
            <a:ext cx="5185833" cy="4394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51C9FB-B8FA-46F9-889F-00EA419DDF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91874311-2FEC-456B-9511-7074506CCC1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975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6FB1694A-E26B-43D5-B078-C62AFFAF52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1A5F0B01-A83D-4B8D-A1D4-428BA4229A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4B76500-5705-4779-9958-823D53E265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93309E68-6AF6-4E0D-B0AA-CAEBDEA32F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76500" y="358775"/>
            <a:ext cx="804333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7" tIns="45704" rIns="91407" bIns="4570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76300" y="1600200"/>
            <a:ext cx="10574867" cy="439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3494" name="Line 6"/>
          <p:cNvSpPr>
            <a:spLocks noChangeShapeType="1"/>
          </p:cNvSpPr>
          <p:nvPr/>
        </p:nvSpPr>
        <p:spPr bwMode="auto">
          <a:xfrm>
            <a:off x="1727200" y="1006884"/>
            <a:ext cx="10062129" cy="8184"/>
          </a:xfrm>
          <a:prstGeom prst="line">
            <a:avLst/>
          </a:prstGeom>
          <a:noFill/>
          <a:ln w="63500" cmpd="thickThin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600"/>
          </a:p>
        </p:txBody>
      </p:sp>
      <p:sp>
        <p:nvSpPr>
          <p:cNvPr id="6349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317469" y="6330951"/>
            <a:ext cx="1234016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>
            <a:lvl1pPr algn="ctr">
              <a:defRPr sz="900" b="1" i="1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91874311-2FEC-456B-9511-7074506CCC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3502" name="Line 14"/>
          <p:cNvSpPr>
            <a:spLocks noChangeShapeType="1"/>
          </p:cNvSpPr>
          <p:nvPr/>
        </p:nvSpPr>
        <p:spPr bwMode="auto">
          <a:xfrm>
            <a:off x="416984" y="6215034"/>
            <a:ext cx="11327603" cy="1208"/>
          </a:xfrm>
          <a:prstGeom prst="line">
            <a:avLst/>
          </a:prstGeom>
          <a:noFill/>
          <a:ln w="63500" cmpd="thickThin">
            <a:solidFill>
              <a:srgbClr val="D7BF57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60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25" y="55591"/>
            <a:ext cx="1428750" cy="132397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6" r:id="rId2"/>
    <p:sldLayoutId id="2147483667" r:id="rId3"/>
    <p:sldLayoutId id="2147483668" r:id="rId4"/>
    <p:sldLayoutId id="2147483677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524001" y="2724151"/>
            <a:ext cx="9143999" cy="1470025"/>
          </a:xfrm>
        </p:spPr>
        <p:txBody>
          <a:bodyPr/>
          <a:lstStyle/>
          <a:p>
            <a:pPr eaLnBrk="1" hangingPunct="1"/>
            <a:r>
              <a:rPr lang="en-US" sz="3600" dirty="0" smtClean="0"/>
              <a:t>Specialized Engineering, Aeronautics, and Manufacturing (SEAM) Contract</a:t>
            </a:r>
            <a:endParaRPr lang="en-US" sz="3600" dirty="0"/>
          </a:p>
        </p:txBody>
      </p:sp>
      <p:sp>
        <p:nvSpPr>
          <p:cNvPr id="307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2907971" y="4419601"/>
            <a:ext cx="6582833" cy="1412875"/>
          </a:xfrm>
        </p:spPr>
        <p:txBody>
          <a:bodyPr/>
          <a:lstStyle/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JSC </a:t>
            </a:r>
            <a:r>
              <a:rPr lang="en-US" sz="2400" dirty="0"/>
              <a:t>Light Manufacturing </a:t>
            </a:r>
            <a:r>
              <a:rPr lang="en-US" sz="2400" dirty="0" smtClean="0"/>
              <a:t>Day Presentation</a:t>
            </a:r>
            <a:endParaRPr lang="en-US" sz="2400" dirty="0"/>
          </a:p>
          <a:p>
            <a:pPr eaLnBrk="1" hangingPunct="1"/>
            <a:r>
              <a:rPr lang="en-US" sz="2400" dirty="0" smtClean="0"/>
              <a:t>8/27/2019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2133600" y="1371600"/>
            <a:ext cx="7772400" cy="4114800"/>
          </a:xfrm>
        </p:spPr>
        <p:txBody>
          <a:bodyPr/>
          <a:lstStyle/>
          <a:p>
            <a:pPr lvl="1"/>
            <a:r>
              <a:rPr lang="en-US" altLang="en-US" dirty="0" smtClean="0"/>
              <a:t>Mechanical </a:t>
            </a:r>
            <a:r>
              <a:rPr lang="en-US" altLang="en-US" dirty="0"/>
              <a:t>System Design</a:t>
            </a:r>
          </a:p>
          <a:p>
            <a:pPr lvl="1"/>
            <a:r>
              <a:rPr lang="en-US" altLang="en-US" dirty="0"/>
              <a:t>Fabrication</a:t>
            </a:r>
          </a:p>
          <a:p>
            <a:pPr lvl="1"/>
            <a:r>
              <a:rPr lang="en-US" altLang="en-US" dirty="0" err="1"/>
              <a:t>Softgoods</a:t>
            </a:r>
            <a:r>
              <a:rPr lang="en-US" altLang="en-US" dirty="0"/>
              <a:t> production (i.e. sewing)</a:t>
            </a:r>
          </a:p>
          <a:p>
            <a:pPr lvl="1"/>
            <a:r>
              <a:rPr lang="en-US" altLang="en-US" dirty="0"/>
              <a:t>Lighting system design, test and integrations</a:t>
            </a:r>
          </a:p>
          <a:p>
            <a:pPr lvl="1"/>
            <a:r>
              <a:rPr lang="en-US" altLang="en-US" dirty="0"/>
              <a:t>Video systems engineering</a:t>
            </a:r>
          </a:p>
          <a:p>
            <a:pPr lvl="1"/>
            <a:r>
              <a:rPr lang="en-US" altLang="en-US" dirty="0"/>
              <a:t>Programmable Logic Controller programming</a:t>
            </a:r>
          </a:p>
          <a:p>
            <a:pPr lvl="1"/>
            <a:r>
              <a:rPr lang="en-US" altLang="en-US" dirty="0"/>
              <a:t>System Engineering and Integration Support</a:t>
            </a:r>
          </a:p>
          <a:p>
            <a:pPr lvl="1"/>
            <a:r>
              <a:rPr lang="en-US" altLang="en-US" dirty="0"/>
              <a:t>Information Technology</a:t>
            </a:r>
          </a:p>
          <a:p>
            <a:r>
              <a:rPr lang="en-US" altLang="en-US" sz="2800" dirty="0"/>
              <a:t>Rapid Prototyping Services</a:t>
            </a:r>
          </a:p>
          <a:p>
            <a:r>
              <a:rPr lang="en-US" altLang="en-US" sz="2800" dirty="0"/>
              <a:t>Testing Services</a:t>
            </a:r>
          </a:p>
          <a:p>
            <a:r>
              <a:rPr lang="en-US" altLang="en-US" sz="2800" dirty="0"/>
              <a:t>Quality Assurance Support</a:t>
            </a:r>
          </a:p>
        </p:txBody>
      </p:sp>
      <p:sp>
        <p:nvSpPr>
          <p:cNvPr id="34820" name="Slide Number Placeholder 1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66"/>
              </a:buClr>
              <a:buChar char="•"/>
              <a:defRPr sz="3200">
                <a:solidFill>
                  <a:srgbClr val="000066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66"/>
              </a:buClr>
              <a:buChar char="•"/>
              <a:defRPr sz="2800">
                <a:solidFill>
                  <a:srgbClr val="000066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000066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66"/>
              </a:buClr>
              <a:buChar char="•"/>
              <a:defRPr sz="2000">
                <a:solidFill>
                  <a:srgbClr val="000066"/>
                </a:solidFill>
                <a:latin typeface="Arial Unicode MS" panose="020B060402020202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66"/>
              </a:buClr>
              <a:buChar char="•"/>
              <a:defRPr sz="2000">
                <a:solidFill>
                  <a:srgbClr val="000066"/>
                </a:solidFill>
                <a:latin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000">
                <a:solidFill>
                  <a:srgbClr val="000066"/>
                </a:solidFill>
                <a:latin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000">
                <a:solidFill>
                  <a:srgbClr val="000066"/>
                </a:solidFill>
                <a:latin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000">
                <a:solidFill>
                  <a:srgbClr val="000066"/>
                </a:solidFill>
                <a:latin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000">
                <a:solidFill>
                  <a:srgbClr val="000066"/>
                </a:solidFill>
                <a:latin typeface="Arial Unicode MS" panose="020B060402020202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D21A2A6-BBEE-4ED8-8216-B027F51FF961}" type="slidenum">
              <a:rPr lang="en-US" altLang="en-US" sz="1400">
                <a:solidFill>
                  <a:schemeClr val="tx1"/>
                </a:solidFill>
                <a:latin typeface="Tahoma" panose="020B060403050404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en-US" sz="140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645921" y="186534"/>
            <a:ext cx="9524999" cy="906462"/>
          </a:xfrm>
        </p:spPr>
        <p:txBody>
          <a:bodyPr/>
          <a:lstStyle/>
          <a:p>
            <a:pPr algn="l"/>
            <a:r>
              <a:rPr lang="en-US" altLang="en-US" dirty="0" smtClean="0"/>
              <a:t>Task Category D: Ground Support Engineering (cont.)</a:t>
            </a:r>
          </a:p>
        </p:txBody>
      </p:sp>
    </p:spTree>
    <p:extLst>
      <p:ext uri="{BB962C8B-B14F-4D97-AF65-F5344CB8AC3E}">
        <p14:creationId xmlns:p14="http://schemas.microsoft.com/office/powerpoint/2010/main" val="4015583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2133600" y="1371600"/>
            <a:ext cx="7772400" cy="4114800"/>
          </a:xfrm>
        </p:spPr>
        <p:txBody>
          <a:bodyPr/>
          <a:lstStyle/>
          <a:p>
            <a:r>
              <a:rPr lang="en-US" sz="3200" dirty="0" smtClean="0"/>
              <a:t>Build-to-print </a:t>
            </a:r>
            <a:r>
              <a:rPr lang="en-US" sz="3200" dirty="0"/>
              <a:t>fabrication of mockups and </a:t>
            </a:r>
            <a:r>
              <a:rPr lang="en-US" sz="3200" dirty="0" smtClean="0"/>
              <a:t>hardware:</a:t>
            </a:r>
          </a:p>
          <a:p>
            <a:pPr lvl="1"/>
            <a:r>
              <a:rPr lang="en-US" sz="2400" dirty="0" smtClean="0"/>
              <a:t>Purchasing</a:t>
            </a:r>
            <a:r>
              <a:rPr lang="en-US" sz="2400" dirty="0"/>
              <a:t>, receiving, </a:t>
            </a:r>
            <a:r>
              <a:rPr lang="en-US" sz="2400" dirty="0" smtClean="0"/>
              <a:t>&amp; logistics.</a:t>
            </a:r>
          </a:p>
          <a:p>
            <a:pPr lvl="1"/>
            <a:r>
              <a:rPr lang="en-US" sz="2400" dirty="0" smtClean="0"/>
              <a:t>Machining</a:t>
            </a:r>
          </a:p>
          <a:p>
            <a:pPr lvl="1"/>
            <a:r>
              <a:rPr lang="en-US" sz="2400" dirty="0" smtClean="0"/>
              <a:t>Additive manufacturing</a:t>
            </a:r>
          </a:p>
          <a:p>
            <a:pPr lvl="1"/>
            <a:r>
              <a:rPr lang="en-US" sz="2400" dirty="0" smtClean="0"/>
              <a:t>Sheet metal</a:t>
            </a:r>
          </a:p>
          <a:p>
            <a:pPr lvl="1"/>
            <a:r>
              <a:rPr lang="en-US" sz="2400" dirty="0" smtClean="0"/>
              <a:t>Welding</a:t>
            </a:r>
          </a:p>
          <a:p>
            <a:pPr lvl="1"/>
            <a:r>
              <a:rPr lang="en-US" sz="2400" dirty="0" smtClean="0"/>
              <a:t>Finishing</a:t>
            </a:r>
          </a:p>
          <a:p>
            <a:pPr lvl="1"/>
            <a:r>
              <a:rPr lang="en-US" sz="2400" dirty="0" smtClean="0"/>
              <a:t>Soft </a:t>
            </a:r>
            <a:r>
              <a:rPr lang="en-US" sz="2400" dirty="0"/>
              <a:t>goods </a:t>
            </a:r>
            <a:r>
              <a:rPr lang="en-US" sz="2400" dirty="0" smtClean="0"/>
              <a:t>production</a:t>
            </a:r>
            <a:endParaRPr lang="en-US" altLang="en-US" sz="2400" dirty="0"/>
          </a:p>
        </p:txBody>
      </p:sp>
      <p:sp>
        <p:nvSpPr>
          <p:cNvPr id="34820" name="Slide Number Placeholder 1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66"/>
              </a:buClr>
              <a:buChar char="•"/>
              <a:defRPr sz="3200">
                <a:solidFill>
                  <a:srgbClr val="000066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66"/>
              </a:buClr>
              <a:buChar char="•"/>
              <a:defRPr sz="2800">
                <a:solidFill>
                  <a:srgbClr val="000066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000066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66"/>
              </a:buClr>
              <a:buChar char="•"/>
              <a:defRPr sz="2000">
                <a:solidFill>
                  <a:srgbClr val="000066"/>
                </a:solidFill>
                <a:latin typeface="Arial Unicode MS" panose="020B060402020202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66"/>
              </a:buClr>
              <a:buChar char="•"/>
              <a:defRPr sz="2000">
                <a:solidFill>
                  <a:srgbClr val="000066"/>
                </a:solidFill>
                <a:latin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000">
                <a:solidFill>
                  <a:srgbClr val="000066"/>
                </a:solidFill>
                <a:latin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000">
                <a:solidFill>
                  <a:srgbClr val="000066"/>
                </a:solidFill>
                <a:latin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000">
                <a:solidFill>
                  <a:srgbClr val="000066"/>
                </a:solidFill>
                <a:latin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000">
                <a:solidFill>
                  <a:srgbClr val="000066"/>
                </a:solidFill>
                <a:latin typeface="Arial Unicode MS" panose="020B060402020202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D21A2A6-BBEE-4ED8-8216-B027F51FF961}" type="slidenum">
              <a:rPr lang="en-US" altLang="en-US" sz="1400">
                <a:solidFill>
                  <a:schemeClr val="tx1"/>
                </a:solidFill>
                <a:latin typeface="Tahoma" panose="020B060403050404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en-US" sz="140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645921" y="186534"/>
            <a:ext cx="9524999" cy="906462"/>
          </a:xfrm>
        </p:spPr>
        <p:txBody>
          <a:bodyPr/>
          <a:lstStyle/>
          <a:p>
            <a:pPr algn="l"/>
            <a:r>
              <a:rPr lang="en-US" altLang="en-US" dirty="0" smtClean="0"/>
              <a:t>Task Category E: Fabrication and Provisioning</a:t>
            </a:r>
          </a:p>
        </p:txBody>
      </p:sp>
    </p:spTree>
    <p:extLst>
      <p:ext uri="{BB962C8B-B14F-4D97-AF65-F5344CB8AC3E}">
        <p14:creationId xmlns:p14="http://schemas.microsoft.com/office/powerpoint/2010/main" val="727118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1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E0513E5-2D0D-4226-B309-0EF32B5C4A88}" type="slidenum">
              <a:rPr lang="en-US" altLang="en-US" sz="1400"/>
              <a:pPr/>
              <a:t>12</a:t>
            </a:fld>
            <a:endParaRPr lang="en-US" altLang="en-US" sz="140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782" y="1556426"/>
            <a:ext cx="11360436" cy="34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890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1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E0513E5-2D0D-4226-B309-0EF32B5C4A88}" type="slidenum">
              <a:rPr lang="en-US" altLang="en-US" sz="1400"/>
              <a:pPr/>
              <a:t>13</a:t>
            </a:fld>
            <a:endParaRPr lang="en-US" altLang="en-US" sz="140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467" y="1624519"/>
            <a:ext cx="11199067" cy="3375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970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1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E0513E5-2D0D-4226-B309-0EF32B5C4A88}" type="slidenum">
              <a:rPr lang="en-US" altLang="en-US" sz="1400"/>
              <a:pPr/>
              <a:t>14</a:t>
            </a:fld>
            <a:endParaRPr lang="en-US" altLang="en-US" sz="140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810" y="1558295"/>
            <a:ext cx="11154382" cy="3362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375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1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E0513E5-2D0D-4226-B309-0EF32B5C4A88}" type="slidenum">
              <a:rPr lang="en-US" altLang="en-US" sz="1400"/>
              <a:pPr/>
              <a:t>15</a:t>
            </a:fld>
            <a:endParaRPr lang="en-US" altLang="en-US" sz="140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538" y="1605063"/>
            <a:ext cx="10976947" cy="3308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044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1981200" y="2362200"/>
            <a:ext cx="8305800" cy="681038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0066"/>
              </a:buClr>
              <a:buChar char="•"/>
              <a:defRPr sz="3200">
                <a:solidFill>
                  <a:srgbClr val="000066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66"/>
              </a:buClr>
              <a:buChar char="•"/>
              <a:defRPr sz="2800">
                <a:solidFill>
                  <a:srgbClr val="000066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000066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66"/>
              </a:buClr>
              <a:buChar char="•"/>
              <a:defRPr sz="2000">
                <a:solidFill>
                  <a:srgbClr val="000066"/>
                </a:solidFill>
                <a:latin typeface="Arial Unicode MS" panose="020B060402020202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66"/>
              </a:buClr>
              <a:buChar char="•"/>
              <a:defRPr sz="2000">
                <a:solidFill>
                  <a:srgbClr val="000066"/>
                </a:solidFill>
                <a:latin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000">
                <a:solidFill>
                  <a:srgbClr val="000066"/>
                </a:solidFill>
                <a:latin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000">
                <a:solidFill>
                  <a:srgbClr val="000066"/>
                </a:solidFill>
                <a:latin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000">
                <a:solidFill>
                  <a:srgbClr val="000066"/>
                </a:solidFill>
                <a:latin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000">
                <a:solidFill>
                  <a:srgbClr val="000066"/>
                </a:solidFill>
                <a:latin typeface="Arial Unicode MS" panose="020B060402020202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000" b="1" dirty="0" smtClean="0">
                <a:solidFill>
                  <a:srgbClr val="0000CC"/>
                </a:solidFill>
                <a:latin typeface="Arial" panose="020B0604020202020204" pitchFamily="34" charset="0"/>
              </a:rPr>
              <a:t>Q&amp;A</a:t>
            </a:r>
            <a:endParaRPr lang="en-US" altLang="en-US" sz="3000" b="1" dirty="0">
              <a:solidFill>
                <a:srgbClr val="0000CC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800" b="1" dirty="0">
              <a:solidFill>
                <a:srgbClr val="0000CC"/>
              </a:solidFill>
              <a:latin typeface="Arial" panose="020B0604020202020204" pitchFamily="34" charset="0"/>
            </a:endParaRPr>
          </a:p>
        </p:txBody>
      </p:sp>
      <p:pic>
        <p:nvPicPr>
          <p:cNvPr id="35844" name="Picture 5" descr="3dmeatball cop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6400" y="228600"/>
            <a:ext cx="1143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5" name="Slide Number Placeholder 1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66"/>
              </a:buClr>
              <a:buChar char="•"/>
              <a:defRPr sz="3200">
                <a:solidFill>
                  <a:srgbClr val="000066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66"/>
              </a:buClr>
              <a:buChar char="•"/>
              <a:defRPr sz="2800">
                <a:solidFill>
                  <a:srgbClr val="000066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000066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66"/>
              </a:buClr>
              <a:buChar char="•"/>
              <a:defRPr sz="2000">
                <a:solidFill>
                  <a:srgbClr val="000066"/>
                </a:solidFill>
                <a:latin typeface="Arial Unicode MS" panose="020B060402020202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66"/>
              </a:buClr>
              <a:buChar char="•"/>
              <a:defRPr sz="2000">
                <a:solidFill>
                  <a:srgbClr val="000066"/>
                </a:solidFill>
                <a:latin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000">
                <a:solidFill>
                  <a:srgbClr val="000066"/>
                </a:solidFill>
                <a:latin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000">
                <a:solidFill>
                  <a:srgbClr val="000066"/>
                </a:solidFill>
                <a:latin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000">
                <a:solidFill>
                  <a:srgbClr val="000066"/>
                </a:solidFill>
                <a:latin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000">
                <a:solidFill>
                  <a:srgbClr val="000066"/>
                </a:solidFill>
                <a:latin typeface="Arial Unicode MS" panose="020B060402020202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DA2D9E9-A67E-46FE-9161-9CDB70A89562}" type="slidenum">
              <a:rPr lang="en-US" altLang="en-US" sz="1400">
                <a:solidFill>
                  <a:schemeClr val="tx1"/>
                </a:solidFill>
                <a:latin typeface="Tahoma" panose="020B060403050404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en-US" altLang="en-US" sz="140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504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DA3F8B0F-EB9D-4BA9-AF7F-5A9A74DCBFE5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Summary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6300" y="1417320"/>
            <a:ext cx="10574867" cy="4663440"/>
          </a:xfrm>
        </p:spPr>
        <p:txBody>
          <a:bodyPr/>
          <a:lstStyle/>
          <a:p>
            <a:r>
              <a:rPr lang="en-US" dirty="0"/>
              <a:t>Purpose:</a:t>
            </a:r>
          </a:p>
          <a:p>
            <a:pPr lvl="1"/>
            <a:r>
              <a:rPr lang="en-US" dirty="0" smtClean="0"/>
              <a:t>Provide to industry examples of NASA’s existing requirements and vision for small business.</a:t>
            </a:r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Give overview of existing SEAM contract in the context of light manufacturing. </a:t>
            </a:r>
          </a:p>
          <a:p>
            <a:pPr lvl="1"/>
            <a:endParaRPr lang="en-US" dirty="0"/>
          </a:p>
          <a:p>
            <a:r>
              <a:rPr lang="en-US" dirty="0" smtClean="0"/>
              <a:t>Disclaimer:</a:t>
            </a:r>
          </a:p>
          <a:p>
            <a:pPr lvl="1"/>
            <a:r>
              <a:rPr lang="en-US" dirty="0"/>
              <a:t>These slides are for information purposes only.  </a:t>
            </a:r>
            <a:endParaRPr lang="en-US" dirty="0" smtClean="0"/>
          </a:p>
          <a:p>
            <a:pPr lvl="1"/>
            <a:endParaRPr lang="en-US" sz="1000" dirty="0"/>
          </a:p>
          <a:p>
            <a:pPr lvl="1"/>
            <a:r>
              <a:rPr lang="en-US" dirty="0"/>
              <a:t>This presentation shall not be construed as a commitment by the Government or as a comprehensive description of any future requirements.  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If a solicitation is released, it will be synopsized in the </a:t>
            </a:r>
            <a:r>
              <a:rPr lang="en-US" dirty="0" err="1"/>
              <a:t>FedBizOpps</a:t>
            </a:r>
            <a:r>
              <a:rPr lang="en-US" dirty="0"/>
              <a:t> website and on the NASA Acquisition Internet Service (NAIS).</a:t>
            </a:r>
          </a:p>
        </p:txBody>
      </p:sp>
    </p:spTree>
    <p:extLst>
      <p:ext uri="{BB962C8B-B14F-4D97-AF65-F5344CB8AC3E}">
        <p14:creationId xmlns:p14="http://schemas.microsoft.com/office/powerpoint/2010/main" val="180882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9131" y="391886"/>
            <a:ext cx="10032275" cy="574766"/>
          </a:xfrm>
        </p:spPr>
        <p:txBody>
          <a:bodyPr/>
          <a:lstStyle/>
          <a:p>
            <a:r>
              <a:rPr lang="en-US" dirty="0" smtClean="0"/>
              <a:t>Objectives of the SEAM Multi-Award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451C9FB-B8FA-46F9-889F-00EA419DDF4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781050" y="1605181"/>
            <a:ext cx="10629900" cy="4124687"/>
            <a:chOff x="678180" y="1400901"/>
            <a:chExt cx="10629900" cy="4124687"/>
          </a:xfrm>
        </p:grpSpPr>
        <p:sp>
          <p:nvSpPr>
            <p:cNvPr id="13" name="Rectangle 12"/>
            <p:cNvSpPr/>
            <p:nvPr/>
          </p:nvSpPr>
          <p:spPr bwMode="auto">
            <a:xfrm>
              <a:off x="3867150" y="1400901"/>
              <a:ext cx="4251960" cy="150876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82073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Provide specialized</a:t>
              </a:r>
              <a:r>
                <a:rPr kumimoji="0" lang="en-US" sz="28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engineering services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678180" y="4016828"/>
              <a:ext cx="10629900" cy="1508760"/>
              <a:chOff x="678180" y="4016828"/>
              <a:chExt cx="10629900" cy="1508760"/>
            </a:xfrm>
          </p:grpSpPr>
          <p:sp>
            <p:nvSpPr>
              <p:cNvPr id="14" name="Rectangle 13"/>
              <p:cNvSpPr/>
              <p:nvPr/>
            </p:nvSpPr>
            <p:spPr bwMode="auto">
              <a:xfrm>
                <a:off x="678180" y="4016828"/>
                <a:ext cx="4251960" cy="150876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82073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Maintain competition at the </a:t>
                </a:r>
                <a:r>
                  <a:rPr lang="en-US" sz="2800" dirty="0"/>
                  <a:t>t</a:t>
                </a:r>
                <a:r>
                  <a:rPr kumimoji="0" lang="en-US" sz="2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ask </a:t>
                </a:r>
                <a:r>
                  <a:rPr lang="en-US" sz="2800" dirty="0"/>
                  <a:t>o</a:t>
                </a:r>
                <a:r>
                  <a:rPr kumimoji="0" lang="en-US" sz="2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rder </a:t>
                </a:r>
                <a:r>
                  <a:rPr lang="en-US" sz="2800" dirty="0"/>
                  <a:t>l</a:t>
                </a:r>
                <a:r>
                  <a:rPr kumimoji="0" lang="en-US" sz="2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evel</a:t>
                </a:r>
              </a:p>
            </p:txBody>
          </p:sp>
          <p:sp>
            <p:nvSpPr>
              <p:cNvPr id="15" name="Rectangle 14"/>
              <p:cNvSpPr/>
              <p:nvPr/>
            </p:nvSpPr>
            <p:spPr bwMode="auto">
              <a:xfrm>
                <a:off x="7056120" y="4016828"/>
                <a:ext cx="4251960" cy="150876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82073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800" dirty="0" smtClean="0"/>
                  <a:t>Ensure a flexible contract mechanism</a:t>
                </a:r>
                <a:endPara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5274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6" name="Straight Connector 40"/>
          <p:cNvCxnSpPr>
            <a:cxnSpLocks noChangeShapeType="1"/>
          </p:cNvCxnSpPr>
          <p:nvPr/>
        </p:nvCxnSpPr>
        <p:spPr bwMode="auto">
          <a:xfrm>
            <a:off x="8271752" y="3638266"/>
            <a:ext cx="0" cy="403225"/>
          </a:xfrm>
          <a:prstGeom prst="line">
            <a:avLst/>
          </a:prstGeom>
          <a:noFill/>
          <a:ln w="222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7" name="Straight Connector 40"/>
          <p:cNvCxnSpPr>
            <a:cxnSpLocks noChangeShapeType="1"/>
          </p:cNvCxnSpPr>
          <p:nvPr/>
        </p:nvCxnSpPr>
        <p:spPr bwMode="auto">
          <a:xfrm>
            <a:off x="6819226" y="3642205"/>
            <a:ext cx="0" cy="403225"/>
          </a:xfrm>
          <a:prstGeom prst="line">
            <a:avLst/>
          </a:prstGeom>
          <a:noFill/>
          <a:ln w="222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" name="Straight Connector 40"/>
          <p:cNvCxnSpPr>
            <a:cxnSpLocks noChangeShapeType="1"/>
          </p:cNvCxnSpPr>
          <p:nvPr/>
        </p:nvCxnSpPr>
        <p:spPr bwMode="auto">
          <a:xfrm>
            <a:off x="2497412" y="3638266"/>
            <a:ext cx="0" cy="403225"/>
          </a:xfrm>
          <a:prstGeom prst="line">
            <a:avLst/>
          </a:prstGeom>
          <a:noFill/>
          <a:ln w="222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9" name="Straight Connector 40"/>
          <p:cNvCxnSpPr>
            <a:cxnSpLocks noChangeShapeType="1"/>
          </p:cNvCxnSpPr>
          <p:nvPr/>
        </p:nvCxnSpPr>
        <p:spPr bwMode="auto">
          <a:xfrm>
            <a:off x="3925758" y="3632477"/>
            <a:ext cx="0" cy="403225"/>
          </a:xfrm>
          <a:prstGeom prst="line">
            <a:avLst/>
          </a:prstGeom>
          <a:noFill/>
          <a:ln w="222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" name="Straight Connector 40"/>
          <p:cNvCxnSpPr>
            <a:cxnSpLocks noChangeShapeType="1"/>
          </p:cNvCxnSpPr>
          <p:nvPr/>
        </p:nvCxnSpPr>
        <p:spPr bwMode="auto">
          <a:xfrm>
            <a:off x="5375458" y="3638266"/>
            <a:ext cx="0" cy="403225"/>
          </a:xfrm>
          <a:prstGeom prst="line">
            <a:avLst/>
          </a:prstGeom>
          <a:noFill/>
          <a:ln w="222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" name="Straight Connector 40"/>
          <p:cNvCxnSpPr>
            <a:cxnSpLocks noChangeShapeType="1"/>
          </p:cNvCxnSpPr>
          <p:nvPr/>
        </p:nvCxnSpPr>
        <p:spPr bwMode="auto">
          <a:xfrm>
            <a:off x="9734144" y="3648801"/>
            <a:ext cx="0" cy="403225"/>
          </a:xfrm>
          <a:prstGeom prst="line">
            <a:avLst/>
          </a:prstGeom>
          <a:noFill/>
          <a:ln w="222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0" name="Straight Connector 44"/>
          <p:cNvCxnSpPr>
            <a:cxnSpLocks noChangeShapeType="1"/>
          </p:cNvCxnSpPr>
          <p:nvPr/>
        </p:nvCxnSpPr>
        <p:spPr bwMode="auto">
          <a:xfrm>
            <a:off x="6959449" y="2522495"/>
            <a:ext cx="3204" cy="235303"/>
          </a:xfrm>
          <a:prstGeom prst="line">
            <a:avLst/>
          </a:prstGeom>
          <a:noFill/>
          <a:ln w="222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1" name="Straight Connector 44"/>
          <p:cNvCxnSpPr>
            <a:cxnSpLocks noChangeShapeType="1"/>
          </p:cNvCxnSpPr>
          <p:nvPr/>
        </p:nvCxnSpPr>
        <p:spPr bwMode="auto">
          <a:xfrm>
            <a:off x="5217542" y="2522495"/>
            <a:ext cx="3204" cy="235303"/>
          </a:xfrm>
          <a:prstGeom prst="line">
            <a:avLst/>
          </a:prstGeom>
          <a:noFill/>
          <a:ln w="222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9131" y="391886"/>
            <a:ext cx="10032275" cy="574766"/>
          </a:xfrm>
        </p:spPr>
        <p:txBody>
          <a:bodyPr/>
          <a:lstStyle/>
          <a:p>
            <a:r>
              <a:rPr lang="en-US" dirty="0" smtClean="0"/>
              <a:t>Primary Customer: Flight Operations Directorate (FOD)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451C9FB-B8FA-46F9-889F-00EA419DDF4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4876800" y="1157591"/>
            <a:ext cx="2362200" cy="1014495"/>
          </a:xfrm>
          <a:prstGeom prst="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 eaLnBrk="1" hangingPunct="1">
              <a:defRPr/>
            </a:pPr>
            <a:r>
              <a:rPr lang="en-US" sz="1800" dirty="0"/>
              <a:t>Director,</a:t>
            </a:r>
          </a:p>
          <a:p>
            <a:pPr algn="ctr" eaLnBrk="1" hangingPunct="1">
              <a:defRPr/>
            </a:pPr>
            <a:r>
              <a:rPr lang="en-US" sz="1800" dirty="0"/>
              <a:t>Flight Operations </a:t>
            </a:r>
          </a:p>
          <a:p>
            <a:pPr algn="ctr" eaLnBrk="1" hangingPunct="1">
              <a:defRPr/>
            </a:pPr>
            <a:r>
              <a:rPr lang="en-US" sz="1800" dirty="0"/>
              <a:t>Directorate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7976681" y="1277881"/>
            <a:ext cx="1776919" cy="779517"/>
          </a:xfrm>
          <a:prstGeom prst="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/>
          <a:lstStyle/>
          <a:p>
            <a:pPr eaLnBrk="1" hangingPunct="1">
              <a:defRPr/>
            </a:pPr>
            <a:r>
              <a:rPr lang="en-US" sz="1200" dirty="0"/>
              <a:t>Assistant Directors</a:t>
            </a:r>
          </a:p>
          <a:p>
            <a:pPr eaLnBrk="1" hangingPunct="1">
              <a:defRPr/>
            </a:pPr>
            <a:r>
              <a:rPr lang="en-US" sz="1000" dirty="0" smtClean="0"/>
              <a:t>ISS, Exploration, CCP, CST-100, Gateway/Lunar, and Operations</a:t>
            </a:r>
            <a:endParaRPr lang="en-US" sz="1000" dirty="0"/>
          </a:p>
          <a:p>
            <a:pPr eaLnBrk="1" hangingPunct="1">
              <a:defRPr/>
            </a:pPr>
            <a:endParaRPr lang="en-US" sz="1200" dirty="0"/>
          </a:p>
          <a:p>
            <a:pPr eaLnBrk="1" hangingPunct="1">
              <a:defRPr/>
            </a:pPr>
            <a:endParaRPr lang="en-US" sz="1200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2495144" y="1286641"/>
            <a:ext cx="1695856" cy="762000"/>
          </a:xfrm>
          <a:prstGeom prst="rect">
            <a:avLst/>
          </a:prstGeom>
          <a:gradFill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r>
              <a:rPr lang="en-US" sz="1200" dirty="0"/>
              <a:t>Aviation Safety </a:t>
            </a:r>
          </a:p>
          <a:p>
            <a:pPr eaLnBrk="1" hangingPunct="1">
              <a:defRPr/>
            </a:pPr>
            <a:r>
              <a:rPr lang="en-US" sz="1200" dirty="0"/>
              <a:t>Office</a:t>
            </a:r>
          </a:p>
        </p:txBody>
      </p:sp>
      <p:cxnSp>
        <p:nvCxnSpPr>
          <p:cNvPr id="12" name="Straight Connector 7"/>
          <p:cNvCxnSpPr>
            <a:cxnSpLocks noChangeShapeType="1"/>
            <a:stCxn id="9" idx="2"/>
          </p:cNvCxnSpPr>
          <p:nvPr/>
        </p:nvCxnSpPr>
        <p:spPr bwMode="auto">
          <a:xfrm>
            <a:off x="6057900" y="2172086"/>
            <a:ext cx="0" cy="357131"/>
          </a:xfrm>
          <a:prstGeom prst="line">
            <a:avLst/>
          </a:prstGeom>
          <a:noFill/>
          <a:ln w="222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Straight Connector 9"/>
          <p:cNvCxnSpPr>
            <a:cxnSpLocks noChangeShapeType="1"/>
          </p:cNvCxnSpPr>
          <p:nvPr/>
        </p:nvCxnSpPr>
        <p:spPr bwMode="auto">
          <a:xfrm>
            <a:off x="3558243" y="2527179"/>
            <a:ext cx="5075514" cy="2039"/>
          </a:xfrm>
          <a:prstGeom prst="line">
            <a:avLst/>
          </a:prstGeom>
          <a:noFill/>
          <a:ln w="222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95" name="Group 94"/>
          <p:cNvGrpSpPr/>
          <p:nvPr/>
        </p:nvGrpSpPr>
        <p:grpSpPr>
          <a:xfrm>
            <a:off x="1875632" y="3989718"/>
            <a:ext cx="8440737" cy="781794"/>
            <a:chOff x="2233885" y="3989718"/>
            <a:chExt cx="8440737" cy="781794"/>
          </a:xfrm>
        </p:grpSpPr>
        <p:sp>
          <p:nvSpPr>
            <p:cNvPr id="20" name="Rectangle 19"/>
            <p:cNvSpPr/>
            <p:nvPr/>
          </p:nvSpPr>
          <p:spPr bwMode="auto">
            <a:xfrm>
              <a:off x="3678192" y="3997656"/>
              <a:ext cx="1219200" cy="762000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50000">
                  <a:schemeClr val="bg1"/>
                </a:gs>
                <a:gs pos="100000">
                  <a:schemeClr val="accent1">
                    <a:alpha val="90000"/>
                  </a:schemeClr>
                </a:gs>
              </a:gsLst>
              <a:lin ang="5400000" scaled="1"/>
            </a:gra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algn="ctr" eaLnBrk="1" hangingPunct="1">
                <a:defRPr/>
              </a:pPr>
              <a:r>
                <a:rPr lang="en-US" sz="1200" dirty="0"/>
                <a:t>Mission Systems </a:t>
              </a:r>
            </a:p>
            <a:p>
              <a:pPr algn="ctr" eaLnBrk="1" hangingPunct="1">
                <a:defRPr/>
              </a:pPr>
              <a:r>
                <a:rPr lang="en-US" sz="1200" dirty="0"/>
                <a:t>Division</a:t>
              </a: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5122499" y="3989718"/>
              <a:ext cx="1219200" cy="762000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50000">
                  <a:schemeClr val="bg1"/>
                </a:gs>
                <a:gs pos="100000">
                  <a:schemeClr val="accent1">
                    <a:alpha val="90000"/>
                  </a:schemeClr>
                </a:gs>
              </a:gsLst>
              <a:lin ang="5400000" scaled="1"/>
            </a:gra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algn="ctr" eaLnBrk="1" hangingPunct="1">
                <a:defRPr/>
              </a:pPr>
              <a:r>
                <a:rPr lang="en-US" sz="1200" dirty="0"/>
                <a:t>Space Flight </a:t>
              </a:r>
            </a:p>
            <a:p>
              <a:pPr algn="ctr" eaLnBrk="1" hangingPunct="1">
                <a:defRPr/>
              </a:pPr>
              <a:r>
                <a:rPr lang="en-US" sz="1200" dirty="0"/>
                <a:t>Systems </a:t>
              </a:r>
            </a:p>
            <a:p>
              <a:pPr algn="ctr" eaLnBrk="1" hangingPunct="1">
                <a:defRPr/>
              </a:pPr>
              <a:r>
                <a:rPr lang="en-US" sz="1200" dirty="0"/>
                <a:t>Division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9455422" y="4012617"/>
              <a:ext cx="1219200" cy="755768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50000">
                  <a:schemeClr val="bg1"/>
                </a:gs>
                <a:gs pos="100000">
                  <a:schemeClr val="accent1">
                    <a:alpha val="90000"/>
                  </a:schemeClr>
                </a:gs>
              </a:gsLst>
              <a:lin ang="5400000" scaled="1"/>
            </a:gra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algn="ctr" eaLnBrk="1" hangingPunct="1">
                <a:defRPr/>
              </a:pPr>
              <a:r>
                <a:rPr lang="en-US" sz="1200" dirty="0"/>
                <a:t>Flight Dynamics</a:t>
              </a:r>
            </a:p>
            <a:p>
              <a:pPr algn="ctr" eaLnBrk="1" hangingPunct="1">
                <a:defRPr/>
              </a:pPr>
              <a:r>
                <a:rPr lang="en-US" sz="1200" dirty="0"/>
                <a:t>Division</a:t>
              </a: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8011113" y="3996068"/>
              <a:ext cx="1219200" cy="762000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50000">
                  <a:schemeClr val="bg1"/>
                </a:gs>
                <a:gs pos="100000">
                  <a:schemeClr val="accent1">
                    <a:alpha val="90000"/>
                  </a:schemeClr>
                </a:gs>
              </a:gsLst>
              <a:lin ang="5400000" scaled="1"/>
            </a:gra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algn="ctr" eaLnBrk="1" hangingPunct="1">
                <a:defRPr/>
              </a:pPr>
              <a:r>
                <a:rPr lang="en-US" sz="1200" dirty="0"/>
                <a:t>Operations </a:t>
              </a:r>
            </a:p>
            <a:p>
              <a:pPr algn="ctr" eaLnBrk="1" hangingPunct="1">
                <a:defRPr/>
              </a:pPr>
              <a:r>
                <a:rPr lang="en-US" sz="1200" dirty="0"/>
                <a:t>Division</a:t>
              </a: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2233885" y="4009512"/>
              <a:ext cx="1219200" cy="762000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50000">
                  <a:schemeClr val="bg1"/>
                </a:gs>
                <a:gs pos="100000">
                  <a:schemeClr val="accent1">
                    <a:alpha val="90000"/>
                  </a:schemeClr>
                </a:gs>
              </a:gsLst>
              <a:lin ang="5400000" scaled="1"/>
            </a:gra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algn="ctr" eaLnBrk="1" hangingPunct="1">
                <a:defRPr/>
              </a:pPr>
              <a:r>
                <a:rPr lang="en-US" sz="1200" dirty="0" smtClean="0"/>
                <a:t>Business Office</a:t>
              </a:r>
              <a:endParaRPr lang="en-US" sz="1200" dirty="0"/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6566806" y="3997656"/>
              <a:ext cx="1219200" cy="762000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50000">
                  <a:schemeClr val="bg1"/>
                </a:gs>
                <a:gs pos="100000">
                  <a:schemeClr val="accent1">
                    <a:alpha val="90000"/>
                  </a:schemeClr>
                </a:gs>
              </a:gsLst>
              <a:lin ang="5400000" scaled="1"/>
            </a:gra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algn="ctr" eaLnBrk="1" hangingPunct="1">
                <a:defRPr/>
              </a:pPr>
              <a:r>
                <a:rPr lang="en-US" sz="1200" dirty="0"/>
                <a:t>EVA, Robotics &amp; </a:t>
              </a:r>
            </a:p>
            <a:p>
              <a:pPr algn="ctr" eaLnBrk="1" hangingPunct="1">
                <a:defRPr/>
              </a:pPr>
              <a:r>
                <a:rPr lang="en-US" sz="1200" dirty="0"/>
                <a:t>Crew Systems </a:t>
              </a:r>
            </a:p>
            <a:p>
              <a:pPr algn="ctr" eaLnBrk="1" hangingPunct="1">
                <a:defRPr/>
              </a:pPr>
              <a:r>
                <a:rPr lang="en-US" sz="1200" dirty="0"/>
                <a:t>Operations </a:t>
              </a:r>
            </a:p>
            <a:p>
              <a:pPr algn="ctr" eaLnBrk="1" hangingPunct="1">
                <a:defRPr/>
              </a:pPr>
              <a:r>
                <a:rPr lang="en-US" sz="1200" dirty="0"/>
                <a:t>Division</a:t>
              </a:r>
            </a:p>
          </p:txBody>
        </p:sp>
      </p:grpSp>
      <p:sp>
        <p:nvSpPr>
          <p:cNvPr id="29" name="Rectangle 28"/>
          <p:cNvSpPr/>
          <p:nvPr/>
        </p:nvSpPr>
        <p:spPr bwMode="auto">
          <a:xfrm>
            <a:off x="6352977" y="5316813"/>
            <a:ext cx="951956" cy="762000"/>
          </a:xfrm>
          <a:prstGeom prst="rect">
            <a:avLst/>
          </a:prstGeom>
          <a:gradFill>
            <a:gsLst>
              <a:gs pos="0">
                <a:srgbClr val="CC6600"/>
              </a:gs>
              <a:gs pos="50000">
                <a:schemeClr val="bg1"/>
              </a:gs>
              <a:gs pos="100000">
                <a:srgbClr val="CC6600">
                  <a:alpha val="82000"/>
                </a:srgb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 eaLnBrk="1" hangingPunct="1">
              <a:defRPr/>
            </a:pPr>
            <a:r>
              <a:rPr lang="en-US" sz="1100" dirty="0"/>
              <a:t>Neutral </a:t>
            </a:r>
          </a:p>
          <a:p>
            <a:pPr algn="ctr" eaLnBrk="1" hangingPunct="1">
              <a:defRPr/>
            </a:pPr>
            <a:r>
              <a:rPr lang="en-US" sz="1100" dirty="0"/>
              <a:t>Buoyancy </a:t>
            </a:r>
          </a:p>
          <a:p>
            <a:pPr algn="ctr" eaLnBrk="1" hangingPunct="1">
              <a:defRPr/>
            </a:pPr>
            <a:r>
              <a:rPr lang="en-US" sz="1100" dirty="0"/>
              <a:t>Lab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4459199" y="5303520"/>
            <a:ext cx="916259" cy="762000"/>
          </a:xfrm>
          <a:prstGeom prst="rect">
            <a:avLst/>
          </a:prstGeom>
          <a:gradFill>
            <a:gsLst>
              <a:gs pos="0">
                <a:srgbClr val="CC6600"/>
              </a:gs>
              <a:gs pos="50000">
                <a:schemeClr val="bg1"/>
              </a:gs>
              <a:gs pos="100000">
                <a:srgbClr val="CC6600">
                  <a:alpha val="82000"/>
                </a:srgb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 eaLnBrk="1" hangingPunct="1">
              <a:defRPr/>
            </a:pPr>
            <a:r>
              <a:rPr lang="en-US" sz="1100" dirty="0"/>
              <a:t>Space </a:t>
            </a:r>
          </a:p>
          <a:p>
            <a:pPr algn="ctr" eaLnBrk="1" hangingPunct="1">
              <a:defRPr/>
            </a:pPr>
            <a:r>
              <a:rPr lang="en-US" sz="1100" dirty="0"/>
              <a:t>Vehicle </a:t>
            </a:r>
          </a:p>
          <a:p>
            <a:pPr algn="ctr" eaLnBrk="1" hangingPunct="1">
              <a:defRPr/>
            </a:pPr>
            <a:r>
              <a:rPr lang="en-US" sz="1100" dirty="0"/>
              <a:t>Mockup </a:t>
            </a:r>
          </a:p>
          <a:p>
            <a:pPr algn="ctr" eaLnBrk="1" hangingPunct="1">
              <a:defRPr/>
            </a:pPr>
            <a:r>
              <a:rPr lang="en-US" sz="1100" dirty="0"/>
              <a:t>Facility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2440263" y="5311491"/>
            <a:ext cx="951956" cy="762000"/>
          </a:xfrm>
          <a:prstGeom prst="rect">
            <a:avLst/>
          </a:prstGeom>
          <a:gradFill>
            <a:gsLst>
              <a:gs pos="0">
                <a:srgbClr val="CC6600"/>
              </a:gs>
              <a:gs pos="50000">
                <a:schemeClr val="bg1"/>
              </a:gs>
              <a:gs pos="100000">
                <a:srgbClr val="CC6600">
                  <a:alpha val="82000"/>
                </a:srgb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 eaLnBrk="1" hangingPunct="1">
              <a:defRPr/>
            </a:pPr>
            <a:r>
              <a:rPr lang="en-US" sz="1100" dirty="0"/>
              <a:t>Training </a:t>
            </a:r>
          </a:p>
          <a:p>
            <a:pPr algn="ctr" eaLnBrk="1" hangingPunct="1">
              <a:defRPr/>
            </a:pPr>
            <a:r>
              <a:rPr lang="en-US" sz="1100" dirty="0"/>
              <a:t>Systems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3452886" y="5303520"/>
            <a:ext cx="951956" cy="769971"/>
          </a:xfrm>
          <a:prstGeom prst="rect">
            <a:avLst/>
          </a:prstGeom>
          <a:gradFill>
            <a:gsLst>
              <a:gs pos="0">
                <a:srgbClr val="CC6600"/>
              </a:gs>
              <a:gs pos="50000">
                <a:schemeClr val="bg1"/>
              </a:gs>
              <a:gs pos="100000">
                <a:srgbClr val="CC6600">
                  <a:alpha val="82000"/>
                </a:srgb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 eaLnBrk="1" hangingPunct="1">
              <a:defRPr/>
            </a:pPr>
            <a:r>
              <a:rPr lang="en-US" sz="1100" dirty="0"/>
              <a:t>Mission </a:t>
            </a:r>
          </a:p>
          <a:p>
            <a:pPr algn="ctr" eaLnBrk="1" hangingPunct="1">
              <a:defRPr/>
            </a:pPr>
            <a:r>
              <a:rPr lang="en-US" sz="1100" dirty="0"/>
              <a:t>Control </a:t>
            </a:r>
          </a:p>
          <a:p>
            <a:pPr algn="ctr" eaLnBrk="1" hangingPunct="1">
              <a:defRPr/>
            </a:pPr>
            <a:r>
              <a:rPr lang="en-US" sz="1100" dirty="0"/>
              <a:t>Center</a:t>
            </a:r>
          </a:p>
        </p:txBody>
      </p:sp>
      <p:cxnSp>
        <p:nvCxnSpPr>
          <p:cNvPr id="33" name="Straight Connector 27"/>
          <p:cNvCxnSpPr>
            <a:cxnSpLocks noChangeShapeType="1"/>
            <a:stCxn id="9" idx="1"/>
            <a:endCxn id="11" idx="3"/>
          </p:cNvCxnSpPr>
          <p:nvPr/>
        </p:nvCxnSpPr>
        <p:spPr bwMode="auto">
          <a:xfrm flipH="1">
            <a:off x="4191000" y="1664839"/>
            <a:ext cx="685800" cy="2802"/>
          </a:xfrm>
          <a:prstGeom prst="line">
            <a:avLst/>
          </a:prstGeom>
          <a:noFill/>
          <a:ln w="222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Straight Connector 29"/>
          <p:cNvCxnSpPr>
            <a:cxnSpLocks noChangeShapeType="1"/>
            <a:stCxn id="9" idx="3"/>
            <a:endCxn id="10" idx="1"/>
          </p:cNvCxnSpPr>
          <p:nvPr/>
        </p:nvCxnSpPr>
        <p:spPr bwMode="auto">
          <a:xfrm>
            <a:off x="7239000" y="1664839"/>
            <a:ext cx="737681" cy="2801"/>
          </a:xfrm>
          <a:prstGeom prst="line">
            <a:avLst/>
          </a:prstGeom>
          <a:noFill/>
          <a:ln w="222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" name="Straight Connector 44"/>
          <p:cNvCxnSpPr>
            <a:cxnSpLocks noChangeShapeType="1"/>
          </p:cNvCxnSpPr>
          <p:nvPr/>
        </p:nvCxnSpPr>
        <p:spPr bwMode="auto">
          <a:xfrm>
            <a:off x="8633757" y="2522495"/>
            <a:ext cx="3204" cy="235303"/>
          </a:xfrm>
          <a:prstGeom prst="line">
            <a:avLst/>
          </a:prstGeom>
          <a:noFill/>
          <a:ln w="222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" name="Straight Connector 53"/>
          <p:cNvCxnSpPr>
            <a:cxnSpLocks noChangeShapeType="1"/>
          </p:cNvCxnSpPr>
          <p:nvPr/>
        </p:nvCxnSpPr>
        <p:spPr bwMode="auto">
          <a:xfrm>
            <a:off x="6049169" y="2201001"/>
            <a:ext cx="17462" cy="1447800"/>
          </a:xfrm>
          <a:prstGeom prst="line">
            <a:avLst/>
          </a:prstGeom>
          <a:noFill/>
          <a:ln w="222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" name="Straight Connector 66"/>
          <p:cNvCxnSpPr>
            <a:cxnSpLocks noChangeShapeType="1"/>
            <a:endCxn id="31" idx="0"/>
          </p:cNvCxnSpPr>
          <p:nvPr/>
        </p:nvCxnSpPr>
        <p:spPr bwMode="auto">
          <a:xfrm>
            <a:off x="2916241" y="5069219"/>
            <a:ext cx="0" cy="242272"/>
          </a:xfrm>
          <a:prstGeom prst="line">
            <a:avLst/>
          </a:prstGeom>
          <a:noFill/>
          <a:ln w="222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" name="Straight Connector 68"/>
          <p:cNvCxnSpPr>
            <a:cxnSpLocks noChangeShapeType="1"/>
            <a:stCxn id="20" idx="2"/>
            <a:endCxn id="32" idx="0"/>
          </p:cNvCxnSpPr>
          <p:nvPr/>
        </p:nvCxnSpPr>
        <p:spPr bwMode="auto">
          <a:xfrm flipH="1">
            <a:off x="3928864" y="4759656"/>
            <a:ext cx="675" cy="543864"/>
          </a:xfrm>
          <a:prstGeom prst="line">
            <a:avLst/>
          </a:prstGeom>
          <a:noFill/>
          <a:ln w="222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Straight Connector 69"/>
          <p:cNvCxnSpPr>
            <a:cxnSpLocks noChangeShapeType="1"/>
            <a:stCxn id="28" idx="2"/>
            <a:endCxn id="29" idx="0"/>
          </p:cNvCxnSpPr>
          <p:nvPr/>
        </p:nvCxnSpPr>
        <p:spPr bwMode="auto">
          <a:xfrm>
            <a:off x="6818153" y="4759656"/>
            <a:ext cx="10802" cy="557157"/>
          </a:xfrm>
          <a:prstGeom prst="line">
            <a:avLst/>
          </a:prstGeom>
          <a:noFill/>
          <a:ln w="222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" name="Straight Connector 70"/>
          <p:cNvCxnSpPr>
            <a:cxnSpLocks noChangeShapeType="1"/>
          </p:cNvCxnSpPr>
          <p:nvPr/>
        </p:nvCxnSpPr>
        <p:spPr bwMode="auto">
          <a:xfrm>
            <a:off x="2916241" y="5069219"/>
            <a:ext cx="2001087" cy="0"/>
          </a:xfrm>
          <a:prstGeom prst="line">
            <a:avLst/>
          </a:prstGeom>
          <a:noFill/>
          <a:ln w="222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0" name="Straight Connector 66"/>
          <p:cNvCxnSpPr>
            <a:cxnSpLocks noChangeShapeType="1"/>
            <a:endCxn id="30" idx="0"/>
          </p:cNvCxnSpPr>
          <p:nvPr/>
        </p:nvCxnSpPr>
        <p:spPr bwMode="auto">
          <a:xfrm>
            <a:off x="4917328" y="5069219"/>
            <a:ext cx="1" cy="234301"/>
          </a:xfrm>
          <a:prstGeom prst="line">
            <a:avLst/>
          </a:prstGeom>
          <a:noFill/>
          <a:ln w="222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83" name="Group 82"/>
          <p:cNvGrpSpPr/>
          <p:nvPr/>
        </p:nvGrpSpPr>
        <p:grpSpPr>
          <a:xfrm>
            <a:off x="2948643" y="2707534"/>
            <a:ext cx="6294714" cy="777841"/>
            <a:chOff x="2385060" y="2707534"/>
            <a:chExt cx="6294714" cy="777841"/>
          </a:xfrm>
        </p:grpSpPr>
        <p:sp>
          <p:nvSpPr>
            <p:cNvPr id="19" name="Rectangle 18"/>
            <p:cNvSpPr/>
            <p:nvPr/>
          </p:nvSpPr>
          <p:spPr bwMode="auto">
            <a:xfrm>
              <a:off x="5768736" y="2747139"/>
              <a:ext cx="1219200" cy="738236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50000">
                  <a:schemeClr val="bg1"/>
                </a:gs>
                <a:gs pos="100000">
                  <a:schemeClr val="accent1">
                    <a:alpha val="90000"/>
                  </a:schemeClr>
                </a:gs>
              </a:gsLst>
              <a:lin ang="5400000" scaled="1"/>
            </a:gra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algn="ctr" eaLnBrk="1" hangingPunct="1">
                <a:defRPr/>
              </a:pPr>
              <a:r>
                <a:rPr lang="en-US" sz="1200" dirty="0"/>
                <a:t>Aircraft </a:t>
              </a:r>
            </a:p>
            <a:p>
              <a:pPr algn="ctr" eaLnBrk="1" hangingPunct="1">
                <a:defRPr/>
              </a:pPr>
              <a:r>
                <a:rPr lang="en-US" sz="1200" dirty="0"/>
                <a:t>Operations </a:t>
              </a:r>
            </a:p>
            <a:p>
              <a:pPr algn="ctr" eaLnBrk="1" hangingPunct="1">
                <a:defRPr/>
              </a:pPr>
              <a:r>
                <a:rPr lang="en-US" sz="1200" dirty="0"/>
                <a:t>Division</a:t>
              </a: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2385060" y="2707534"/>
              <a:ext cx="1219200" cy="761524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50000">
                  <a:schemeClr val="bg1"/>
                </a:gs>
                <a:gs pos="100000">
                  <a:schemeClr val="accent1">
                    <a:alpha val="90000"/>
                  </a:schemeClr>
                </a:gs>
              </a:gsLst>
              <a:lin ang="5400000" scaled="1"/>
            </a:gra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algn="ctr" eaLnBrk="1" hangingPunct="1">
                <a:defRPr/>
              </a:pPr>
              <a:r>
                <a:rPr lang="en-US" sz="1200" dirty="0"/>
                <a:t>Flight Director </a:t>
              </a:r>
            </a:p>
            <a:p>
              <a:pPr algn="ctr" eaLnBrk="1" hangingPunct="1">
                <a:defRPr/>
              </a:pPr>
              <a:r>
                <a:rPr lang="en-US" sz="1200" dirty="0"/>
                <a:t>Office</a:t>
              </a: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4076898" y="2723375"/>
              <a:ext cx="1219200" cy="762000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50000">
                  <a:schemeClr val="bg1"/>
                </a:gs>
                <a:gs pos="100000">
                  <a:schemeClr val="accent1">
                    <a:alpha val="90000"/>
                  </a:schemeClr>
                </a:gs>
              </a:gsLst>
              <a:lin ang="5400000" scaled="1"/>
            </a:gra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algn="ctr" eaLnBrk="1" hangingPunct="1">
                <a:defRPr/>
              </a:pPr>
              <a:r>
                <a:rPr lang="en-US" sz="1200" dirty="0"/>
                <a:t>Astronaut Office</a:t>
              </a:r>
            </a:p>
          </p:txBody>
        </p:sp>
        <p:sp>
          <p:nvSpPr>
            <p:cNvPr id="78" name="Rectangle 77"/>
            <p:cNvSpPr/>
            <p:nvPr/>
          </p:nvSpPr>
          <p:spPr bwMode="auto">
            <a:xfrm>
              <a:off x="7460574" y="2729759"/>
              <a:ext cx="1219200" cy="755616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50000">
                  <a:schemeClr val="bg1"/>
                </a:gs>
                <a:gs pos="100000">
                  <a:schemeClr val="accent1">
                    <a:alpha val="90000"/>
                  </a:schemeClr>
                </a:gs>
              </a:gsLst>
              <a:lin ang="5400000" scaled="1"/>
            </a:gra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square"/>
            <a:lstStyle/>
            <a:p>
              <a:pPr algn="ctr" eaLnBrk="1" hangingPunct="1">
                <a:defRPr/>
              </a:pPr>
              <a:r>
                <a:rPr lang="en-US" sz="1200" dirty="0" smtClean="0"/>
                <a:t>Flight Integration Division</a:t>
              </a:r>
            </a:p>
            <a:p>
              <a:pPr algn="ctr" eaLnBrk="1" hangingPunct="1">
                <a:defRPr/>
              </a:pPr>
              <a:endParaRPr lang="en-US" sz="1200" dirty="0"/>
            </a:p>
          </p:txBody>
        </p:sp>
      </p:grpSp>
      <p:cxnSp>
        <p:nvCxnSpPr>
          <p:cNvPr id="84" name="Straight Connector 9"/>
          <p:cNvCxnSpPr>
            <a:cxnSpLocks noChangeShapeType="1"/>
          </p:cNvCxnSpPr>
          <p:nvPr/>
        </p:nvCxnSpPr>
        <p:spPr bwMode="auto">
          <a:xfrm>
            <a:off x="2495144" y="3648801"/>
            <a:ext cx="7239000" cy="0"/>
          </a:xfrm>
          <a:prstGeom prst="line">
            <a:avLst/>
          </a:prstGeom>
          <a:noFill/>
          <a:ln w="222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" name="Straight Connector 44"/>
          <p:cNvCxnSpPr>
            <a:cxnSpLocks noChangeShapeType="1"/>
            <a:endCxn id="26" idx="0"/>
          </p:cNvCxnSpPr>
          <p:nvPr/>
        </p:nvCxnSpPr>
        <p:spPr bwMode="auto">
          <a:xfrm>
            <a:off x="3555039" y="2529217"/>
            <a:ext cx="3204" cy="178317"/>
          </a:xfrm>
          <a:prstGeom prst="line">
            <a:avLst/>
          </a:prstGeom>
          <a:noFill/>
          <a:ln w="222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51548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9131" y="391886"/>
            <a:ext cx="10032275" cy="574766"/>
          </a:xfrm>
        </p:spPr>
        <p:txBody>
          <a:bodyPr/>
          <a:lstStyle/>
          <a:p>
            <a:r>
              <a:rPr lang="en-US" dirty="0" smtClean="0"/>
              <a:t>SEAM STRUCTURE &amp;  CONTRACT OVERVIEW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451C9FB-B8FA-46F9-889F-00EA419DDF4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2564980"/>
              </p:ext>
            </p:extLst>
          </p:nvPr>
        </p:nvGraphicFramePr>
        <p:xfrm>
          <a:off x="540714" y="1539240"/>
          <a:ext cx="11207868" cy="38861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Worksheet" r:id="rId3" imgW="6789526" imgH="2354604" progId="Excel.Sheet.12">
                  <p:embed/>
                </p:oleObj>
              </mc:Choice>
              <mc:Fallback>
                <p:oleObj name="Worksheet" r:id="rId3" imgW="6789526" imgH="235460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0714" y="1539240"/>
                        <a:ext cx="11207868" cy="38861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012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0" y="122082"/>
            <a:ext cx="13492264" cy="1371437"/>
          </a:xfrm>
        </p:spPr>
        <p:txBody>
          <a:bodyPr/>
          <a:lstStyle/>
          <a:p>
            <a:r>
              <a:rPr lang="en-US" altLang="en-US" dirty="0"/>
              <a:t>Task Category A: Aero Structural Engineering and Analysis </a:t>
            </a:r>
            <a:br>
              <a:rPr lang="en-US" altLang="en-US" dirty="0"/>
            </a:br>
            <a:endParaRPr lang="en-US" altLang="en-US" dirty="0" smtClean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1615440" y="1164274"/>
            <a:ext cx="7772400" cy="4535487"/>
          </a:xfrm>
        </p:spPr>
        <p:txBody>
          <a:bodyPr/>
          <a:lstStyle/>
          <a:p>
            <a:r>
              <a:rPr lang="en-US" altLang="en-US" sz="2800" dirty="0" smtClean="0"/>
              <a:t>Aircraft, Technical, and  Engineering Services and Support:</a:t>
            </a:r>
          </a:p>
          <a:p>
            <a:pPr lvl="1"/>
            <a:r>
              <a:rPr lang="en-US" altLang="en-US" sz="1600" dirty="0" smtClean="0"/>
              <a:t>Flight </a:t>
            </a:r>
            <a:r>
              <a:rPr lang="en-US" altLang="en-US" sz="1600" dirty="0"/>
              <a:t>Testing</a:t>
            </a:r>
          </a:p>
          <a:p>
            <a:pPr lvl="1"/>
            <a:r>
              <a:rPr lang="en-US" altLang="en-US" sz="1800" dirty="0"/>
              <a:t>Mechanical Design</a:t>
            </a:r>
          </a:p>
          <a:p>
            <a:pPr lvl="1"/>
            <a:r>
              <a:rPr lang="en-US" altLang="en-US" sz="1800" dirty="0" err="1"/>
              <a:t>Vibro</a:t>
            </a:r>
            <a:r>
              <a:rPr lang="en-US" altLang="en-US" sz="1800" dirty="0"/>
              <a:t>-acoustics</a:t>
            </a:r>
          </a:p>
          <a:p>
            <a:pPr lvl="1"/>
            <a:r>
              <a:rPr lang="en-US" altLang="en-US" sz="1800" dirty="0"/>
              <a:t>Computational Fluid Dynamics</a:t>
            </a:r>
          </a:p>
          <a:p>
            <a:pPr lvl="1"/>
            <a:r>
              <a:rPr lang="en-US" altLang="en-US" sz="1800" dirty="0"/>
              <a:t>Thermal Analysis</a:t>
            </a:r>
          </a:p>
          <a:p>
            <a:pPr lvl="1"/>
            <a:r>
              <a:rPr lang="en-US" altLang="en-US" sz="1800" dirty="0"/>
              <a:t>Mechanism/nonlinear Dynamic Analysis</a:t>
            </a:r>
          </a:p>
          <a:p>
            <a:r>
              <a:rPr lang="en-US" altLang="en-US" sz="2800" dirty="0"/>
              <a:t>System Engineering and Integration Support</a:t>
            </a:r>
          </a:p>
          <a:p>
            <a:r>
              <a:rPr lang="en-US" altLang="en-US" sz="2800" dirty="0"/>
              <a:t>Testing Services</a:t>
            </a:r>
          </a:p>
          <a:p>
            <a:r>
              <a:rPr lang="en-US" altLang="en-US" sz="2800" dirty="0"/>
              <a:t>Quality Assurance Support</a:t>
            </a:r>
          </a:p>
        </p:txBody>
      </p:sp>
      <p:sp>
        <p:nvSpPr>
          <p:cNvPr id="30725" name="Slide Number Placeholder 1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66"/>
              </a:buClr>
              <a:buChar char="•"/>
              <a:defRPr sz="3200">
                <a:solidFill>
                  <a:srgbClr val="000066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66"/>
              </a:buClr>
              <a:buChar char="•"/>
              <a:defRPr sz="2800">
                <a:solidFill>
                  <a:srgbClr val="000066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000066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66"/>
              </a:buClr>
              <a:buChar char="•"/>
              <a:defRPr sz="2000">
                <a:solidFill>
                  <a:srgbClr val="000066"/>
                </a:solidFill>
                <a:latin typeface="Arial Unicode MS" panose="020B060402020202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66"/>
              </a:buClr>
              <a:buChar char="•"/>
              <a:defRPr sz="2000">
                <a:solidFill>
                  <a:srgbClr val="000066"/>
                </a:solidFill>
                <a:latin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000">
                <a:solidFill>
                  <a:srgbClr val="000066"/>
                </a:solidFill>
                <a:latin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000">
                <a:solidFill>
                  <a:srgbClr val="000066"/>
                </a:solidFill>
                <a:latin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000">
                <a:solidFill>
                  <a:srgbClr val="000066"/>
                </a:solidFill>
                <a:latin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000">
                <a:solidFill>
                  <a:srgbClr val="000066"/>
                </a:solidFill>
                <a:latin typeface="Arial Unicode MS" panose="020B060402020202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DF4EFEF-B30D-4D94-A636-EB96BA0E9A62}" type="slidenum">
              <a:rPr lang="en-US" altLang="en-US" sz="1400">
                <a:solidFill>
                  <a:schemeClr val="tx1"/>
                </a:solidFill>
                <a:latin typeface="Tahoma" panose="020B060403050404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140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303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1630681" y="91284"/>
            <a:ext cx="10165079" cy="906462"/>
          </a:xfrm>
        </p:spPr>
        <p:txBody>
          <a:bodyPr/>
          <a:lstStyle/>
          <a:p>
            <a:pPr algn="l"/>
            <a:r>
              <a:rPr lang="en-US" altLang="en-US" dirty="0" smtClean="0"/>
              <a:t>Task Category B:  Aero Mechanical Systems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1630681" y="1179514"/>
            <a:ext cx="7772400" cy="4687887"/>
          </a:xfrm>
        </p:spPr>
        <p:txBody>
          <a:bodyPr/>
          <a:lstStyle/>
          <a:p>
            <a:r>
              <a:rPr lang="en-US" altLang="en-US" sz="2800" dirty="0"/>
              <a:t>Aircraft, Technical, and  Engineering Services and Support:</a:t>
            </a:r>
          </a:p>
          <a:p>
            <a:pPr lvl="1"/>
            <a:r>
              <a:rPr lang="en-US" altLang="en-US" dirty="0" smtClean="0"/>
              <a:t>Flight </a:t>
            </a:r>
            <a:r>
              <a:rPr lang="en-US" altLang="en-US" dirty="0"/>
              <a:t>Testing</a:t>
            </a:r>
          </a:p>
          <a:p>
            <a:pPr lvl="1"/>
            <a:r>
              <a:rPr lang="en-US" altLang="en-US" dirty="0"/>
              <a:t>System &amp; Component obsolescence</a:t>
            </a:r>
          </a:p>
          <a:p>
            <a:pPr lvl="1"/>
            <a:r>
              <a:rPr lang="en-US" altLang="en-US" dirty="0"/>
              <a:t>Sustainment, alteration, and improvement of aircraft mechanical systems</a:t>
            </a:r>
          </a:p>
          <a:p>
            <a:pPr lvl="1"/>
            <a:r>
              <a:rPr lang="en-US" altLang="en-US" dirty="0"/>
              <a:t>Structural and dynamic analysis</a:t>
            </a:r>
          </a:p>
          <a:p>
            <a:pPr lvl="1"/>
            <a:r>
              <a:rPr lang="en-US" altLang="en-US" dirty="0"/>
              <a:t>Mechanical design </a:t>
            </a:r>
          </a:p>
          <a:p>
            <a:pPr lvl="1"/>
            <a:r>
              <a:rPr lang="en-US" altLang="en-US" dirty="0"/>
              <a:t>Mechanism analysis </a:t>
            </a:r>
          </a:p>
          <a:p>
            <a:pPr lvl="1"/>
            <a:r>
              <a:rPr lang="en-US" altLang="en-US" dirty="0"/>
              <a:t>Strength of material studies, evaluation, and testing</a:t>
            </a:r>
          </a:p>
          <a:p>
            <a:pPr lvl="1"/>
            <a:r>
              <a:rPr lang="en-US" altLang="en-US" dirty="0"/>
              <a:t>Support staff as needed for research</a:t>
            </a:r>
          </a:p>
          <a:p>
            <a:r>
              <a:rPr lang="en-US" altLang="en-US" dirty="0"/>
              <a:t>Quality Assurance Support</a:t>
            </a:r>
          </a:p>
          <a:p>
            <a:pPr lvl="1"/>
            <a:endParaRPr lang="en-US" altLang="en-US" dirty="0" smtClean="0"/>
          </a:p>
        </p:txBody>
      </p:sp>
      <p:sp>
        <p:nvSpPr>
          <p:cNvPr id="31749" name="Slide Number Placeholder 1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66"/>
              </a:buClr>
              <a:buChar char="•"/>
              <a:defRPr sz="3200">
                <a:solidFill>
                  <a:srgbClr val="000066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66"/>
              </a:buClr>
              <a:buChar char="•"/>
              <a:defRPr sz="2800">
                <a:solidFill>
                  <a:srgbClr val="000066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000066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66"/>
              </a:buClr>
              <a:buChar char="•"/>
              <a:defRPr sz="2000">
                <a:solidFill>
                  <a:srgbClr val="000066"/>
                </a:solidFill>
                <a:latin typeface="Arial Unicode MS" panose="020B060402020202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66"/>
              </a:buClr>
              <a:buChar char="•"/>
              <a:defRPr sz="2000">
                <a:solidFill>
                  <a:srgbClr val="000066"/>
                </a:solidFill>
                <a:latin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000">
                <a:solidFill>
                  <a:srgbClr val="000066"/>
                </a:solidFill>
                <a:latin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000">
                <a:solidFill>
                  <a:srgbClr val="000066"/>
                </a:solidFill>
                <a:latin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000">
                <a:solidFill>
                  <a:srgbClr val="000066"/>
                </a:solidFill>
                <a:latin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000">
                <a:solidFill>
                  <a:srgbClr val="000066"/>
                </a:solidFill>
                <a:latin typeface="Arial Unicode MS" panose="020B060402020202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C2A0C3A-0180-44A1-89E2-DA13376727C5}" type="slidenum">
              <a:rPr lang="en-US" altLang="en-US" sz="1400">
                <a:solidFill>
                  <a:schemeClr val="tx1"/>
                </a:solidFill>
                <a:latin typeface="Tahoma" panose="020B060403050404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 sz="140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414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1645921" y="135573"/>
            <a:ext cx="10180319" cy="906462"/>
          </a:xfrm>
        </p:spPr>
        <p:txBody>
          <a:bodyPr/>
          <a:lstStyle/>
          <a:p>
            <a:pPr algn="l"/>
            <a:r>
              <a:rPr lang="en-US" altLang="en-US" dirty="0" smtClean="0"/>
              <a:t>Task Category C: Aero Avionics, Electrical, and Software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1645921" y="1169670"/>
            <a:ext cx="7772400" cy="4306888"/>
          </a:xfrm>
        </p:spPr>
        <p:txBody>
          <a:bodyPr/>
          <a:lstStyle/>
          <a:p>
            <a:r>
              <a:rPr lang="en-US" altLang="en-US" sz="2800" dirty="0"/>
              <a:t>Aircraft, Technical, and  Engineering Services and Support:</a:t>
            </a:r>
          </a:p>
          <a:p>
            <a:pPr lvl="1"/>
            <a:r>
              <a:rPr lang="en-US" altLang="en-US" dirty="0" smtClean="0"/>
              <a:t>Avionics </a:t>
            </a:r>
            <a:r>
              <a:rPr lang="en-US" altLang="en-US" dirty="0"/>
              <a:t>Integration</a:t>
            </a:r>
          </a:p>
          <a:p>
            <a:pPr lvl="1"/>
            <a:r>
              <a:rPr lang="en-US" altLang="en-US" dirty="0"/>
              <a:t>Circuit Design</a:t>
            </a:r>
          </a:p>
          <a:p>
            <a:pPr lvl="1"/>
            <a:r>
              <a:rPr lang="en-US" altLang="en-US" dirty="0"/>
              <a:t>Telemetry system design</a:t>
            </a:r>
          </a:p>
          <a:p>
            <a:pPr lvl="1"/>
            <a:r>
              <a:rPr lang="en-US" altLang="en-US" dirty="0"/>
              <a:t>Payload electrical interface design</a:t>
            </a:r>
          </a:p>
          <a:p>
            <a:pPr lvl="1"/>
            <a:r>
              <a:rPr lang="en-US" altLang="en-US" dirty="0"/>
              <a:t>Wire Harness Design</a:t>
            </a:r>
          </a:p>
          <a:p>
            <a:pPr lvl="1"/>
            <a:r>
              <a:rPr lang="en-US" altLang="en-US" dirty="0"/>
              <a:t>Navigation System Design</a:t>
            </a:r>
          </a:p>
          <a:p>
            <a:pPr lvl="1"/>
            <a:r>
              <a:rPr lang="en-US" altLang="en-US" dirty="0"/>
              <a:t>Analysis of circuits, electrical loads, Bus, RF, timing</a:t>
            </a:r>
          </a:p>
          <a:p>
            <a:r>
              <a:rPr lang="en-US" altLang="en-US" dirty="0"/>
              <a:t>Quality Assurance  Support</a:t>
            </a:r>
          </a:p>
        </p:txBody>
      </p:sp>
      <p:sp>
        <p:nvSpPr>
          <p:cNvPr id="32773" name="Slide Number Placeholder 1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66"/>
              </a:buClr>
              <a:buChar char="•"/>
              <a:defRPr sz="3200">
                <a:solidFill>
                  <a:srgbClr val="000066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66"/>
              </a:buClr>
              <a:buChar char="•"/>
              <a:defRPr sz="2800">
                <a:solidFill>
                  <a:srgbClr val="000066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000066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66"/>
              </a:buClr>
              <a:buChar char="•"/>
              <a:defRPr sz="2000">
                <a:solidFill>
                  <a:srgbClr val="000066"/>
                </a:solidFill>
                <a:latin typeface="Arial Unicode MS" panose="020B060402020202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66"/>
              </a:buClr>
              <a:buChar char="•"/>
              <a:defRPr sz="2000">
                <a:solidFill>
                  <a:srgbClr val="000066"/>
                </a:solidFill>
                <a:latin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000">
                <a:solidFill>
                  <a:srgbClr val="000066"/>
                </a:solidFill>
                <a:latin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000">
                <a:solidFill>
                  <a:srgbClr val="000066"/>
                </a:solidFill>
                <a:latin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000">
                <a:solidFill>
                  <a:srgbClr val="000066"/>
                </a:solidFill>
                <a:latin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000">
                <a:solidFill>
                  <a:srgbClr val="000066"/>
                </a:solidFill>
                <a:latin typeface="Arial Unicode MS" panose="020B060402020202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2A4E36C-70BB-4994-9164-0D3AF363F23A}" type="slidenum">
              <a:rPr lang="en-US" altLang="en-US" sz="1400">
                <a:solidFill>
                  <a:schemeClr val="tx1"/>
                </a:solidFill>
                <a:latin typeface="Tahoma" panose="020B060403050404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en-US" sz="140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622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1645921" y="186534"/>
            <a:ext cx="9524999" cy="906462"/>
          </a:xfrm>
        </p:spPr>
        <p:txBody>
          <a:bodyPr/>
          <a:lstStyle/>
          <a:p>
            <a:pPr algn="l"/>
            <a:r>
              <a:rPr lang="en-US" altLang="en-US" dirty="0" smtClean="0"/>
              <a:t>Task Category D: Ground Support Engineering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1645921" y="1203960"/>
            <a:ext cx="7772400" cy="4114800"/>
          </a:xfrm>
        </p:spPr>
        <p:txBody>
          <a:bodyPr/>
          <a:lstStyle/>
          <a:p>
            <a:r>
              <a:rPr lang="en-US" altLang="en-US" sz="2800" dirty="0"/>
              <a:t>Mockup </a:t>
            </a:r>
            <a:r>
              <a:rPr lang="en-US" altLang="en-US" sz="2800" dirty="0" smtClean="0"/>
              <a:t>&amp; Trainer, Technical, and  Engineering Services and Support:</a:t>
            </a:r>
            <a:endParaRPr lang="en-US" altLang="en-US" sz="2800" dirty="0"/>
          </a:p>
          <a:p>
            <a:pPr lvl="1"/>
            <a:r>
              <a:rPr lang="en-US" altLang="en-US" dirty="0"/>
              <a:t>System Engineering</a:t>
            </a:r>
          </a:p>
          <a:p>
            <a:pPr lvl="1"/>
            <a:r>
              <a:rPr lang="en-US" altLang="en-US" dirty="0"/>
              <a:t>Hazard Analysis</a:t>
            </a:r>
          </a:p>
          <a:p>
            <a:pPr lvl="1"/>
            <a:r>
              <a:rPr lang="en-US" altLang="en-US" dirty="0"/>
              <a:t>Acceptance Test Plans</a:t>
            </a:r>
          </a:p>
          <a:p>
            <a:pPr lvl="1"/>
            <a:r>
              <a:rPr lang="en-US" altLang="en-US" dirty="0"/>
              <a:t>Installation and Operations documentation</a:t>
            </a:r>
          </a:p>
          <a:p>
            <a:pPr lvl="1"/>
            <a:r>
              <a:rPr lang="en-US" altLang="en-US" dirty="0"/>
              <a:t>Design modeling and drawing</a:t>
            </a:r>
          </a:p>
          <a:p>
            <a:pPr lvl="1"/>
            <a:r>
              <a:rPr lang="en-US" altLang="en-US" dirty="0"/>
              <a:t>Stress analysis </a:t>
            </a:r>
          </a:p>
          <a:p>
            <a:pPr lvl="1"/>
            <a:r>
              <a:rPr lang="en-US" altLang="en-US" dirty="0"/>
              <a:t>Hydraulic and Electro-Hydraulic systems design</a:t>
            </a:r>
          </a:p>
          <a:p>
            <a:pPr lvl="1"/>
            <a:r>
              <a:rPr lang="en-US" altLang="en-US" dirty="0"/>
              <a:t>Electrical Systems Design and integration</a:t>
            </a:r>
          </a:p>
          <a:p>
            <a:endParaRPr lang="en-US" altLang="en-US" dirty="0" smtClean="0"/>
          </a:p>
        </p:txBody>
      </p:sp>
      <p:sp>
        <p:nvSpPr>
          <p:cNvPr id="33797" name="Slide Number Placeholder 1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66"/>
              </a:buClr>
              <a:buChar char="•"/>
              <a:defRPr sz="3200">
                <a:solidFill>
                  <a:srgbClr val="000066"/>
                </a:solidFill>
                <a:latin typeface="Arial Unicode MS" panose="020B060402020202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66"/>
              </a:buClr>
              <a:buChar char="•"/>
              <a:defRPr sz="2800">
                <a:solidFill>
                  <a:srgbClr val="000066"/>
                </a:solidFill>
                <a:latin typeface="Arial Unicode MS" panose="020B060402020202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000066"/>
                </a:solidFill>
                <a:latin typeface="Arial Unicode MS" panose="020B060402020202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66"/>
              </a:buClr>
              <a:buChar char="•"/>
              <a:defRPr sz="2000">
                <a:solidFill>
                  <a:srgbClr val="000066"/>
                </a:solidFill>
                <a:latin typeface="Arial Unicode MS" panose="020B060402020202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66"/>
              </a:buClr>
              <a:buChar char="•"/>
              <a:defRPr sz="2000">
                <a:solidFill>
                  <a:srgbClr val="000066"/>
                </a:solidFill>
                <a:latin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000">
                <a:solidFill>
                  <a:srgbClr val="000066"/>
                </a:solidFill>
                <a:latin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000">
                <a:solidFill>
                  <a:srgbClr val="000066"/>
                </a:solidFill>
                <a:latin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000">
                <a:solidFill>
                  <a:srgbClr val="000066"/>
                </a:solidFill>
                <a:latin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000">
                <a:solidFill>
                  <a:srgbClr val="000066"/>
                </a:solidFill>
                <a:latin typeface="Arial Unicode MS" panose="020B060402020202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D39022F-BE0D-407E-B196-B4FB8DE5FACD}" type="slidenum">
              <a:rPr lang="en-US" altLang="en-US" sz="1400">
                <a:solidFill>
                  <a:schemeClr val="tx1"/>
                </a:solidFill>
                <a:latin typeface="Tahoma" panose="020B060403050404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en-US" sz="140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053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7_Presentation">
  <a:themeElements>
    <a:clrScheme name="DA7_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A7_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8207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8207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A7_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7_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7_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7_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7_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7_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7_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7_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7_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7_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7_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7_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55CDFC26C6AE4CA9013E92771E2371" ma:contentTypeVersion="97" ma:contentTypeDescription="Create a new document." ma:contentTypeScope="" ma:versionID="f6076485ee5ff37f9a21d4f4a9101c71">
  <xsd:schema xmlns:xsd="http://www.w3.org/2001/XMLSchema" xmlns:xs="http://www.w3.org/2001/XMLSchema" xmlns:p="http://schemas.microsoft.com/office/2006/metadata/properties" xmlns:ns2="c450fcf2-988e-4c6e-ad1b-45159434935d" xmlns:ns3="http://schemas.microsoft.com/sharepoint/v4" targetNamespace="http://schemas.microsoft.com/office/2006/metadata/properties" ma:root="true" ma:fieldsID="4e1993b9abc3252cf762a6dce332aacf" ns2:_="" ns3:_="">
    <xsd:import namespace="c450fcf2-988e-4c6e-ad1b-45159434935d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_dlc_DocIdUrl" minOccurs="0"/>
                <xsd:element ref="ns2:_dlc_DocIdPersistId" minOccurs="0"/>
                <xsd:element ref="ns3:IconOverlay" minOccurs="0"/>
                <xsd:element ref="ns2:_dlc_Doc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50fcf2-988e-4c6e-ad1b-45159434935d" elementFormDefault="qualified">
    <xsd:import namespace="http://schemas.microsoft.com/office/2006/documentManagement/types"/>
    <xsd:import namespace="http://schemas.microsoft.com/office/infopath/2007/PartnerControls"/>
    <xsd:element name="_dlc_DocIdUrl" ma:index="5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6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7" nillable="true" ma:displayName="IconOverlay" ma:hidden="true" ma:internalName="IconOverlay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  <_dlc_DocId xmlns="c450fcf2-988e-4c6e-ad1b-45159434935d">4ACEMXEDFPN2-1676-10</_dlc_DocId>
    <_dlc_DocIdUrl xmlns="c450fcf2-988e-4c6e-ad1b-45159434935d">
      <Url>https://fod1.sp.jsc.nasa.gov/FOD/CA3/_layouts/15/DocIdRedir.aspx?ID=4ACEMXEDFPN2-1676-10</Url>
      <Description>4ACEMXEDFPN2-1676-10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74B3A6A6-F4B1-41F1-B61C-97D82E23A4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450fcf2-988e-4c6e-ad1b-45159434935d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11D3CA7-E66D-4CBF-B164-17343886046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FFBCB8A-7541-425D-BBB9-C40964CD29BC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4"/>
    <ds:schemaRef ds:uri="c450fcf2-988e-4c6e-ad1b-45159434935d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A84A4D33-6B1B-4CF6-86F0-5BE842E0AC91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DA7_Presentation</Template>
  <TotalTime>2202</TotalTime>
  <Pages>2</Pages>
  <Words>484</Words>
  <Application>Microsoft Office PowerPoint</Application>
  <PresentationFormat>Widescreen</PresentationFormat>
  <Paragraphs>142</Paragraphs>
  <Slides>16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Tahoma</vt:lpstr>
      <vt:lpstr>Times New Roman</vt:lpstr>
      <vt:lpstr>DA7_Presentation</vt:lpstr>
      <vt:lpstr>Worksheet</vt:lpstr>
      <vt:lpstr>Specialized Engineering, Aeronautics, and Manufacturing (SEAM) Contract</vt:lpstr>
      <vt:lpstr>Summary</vt:lpstr>
      <vt:lpstr>Objectives of the SEAM Multi-Award</vt:lpstr>
      <vt:lpstr>Primary Customer: Flight Operations Directorate (FOD)</vt:lpstr>
      <vt:lpstr>SEAM STRUCTURE &amp;  CONTRACT OVERVIEW</vt:lpstr>
      <vt:lpstr>Task Category A: Aero Structural Engineering and Analysis  </vt:lpstr>
      <vt:lpstr>Task Category B:  Aero Mechanical Systems</vt:lpstr>
      <vt:lpstr>Task Category C: Aero Avionics, Electrical, and Software</vt:lpstr>
      <vt:lpstr>Task Category D: Ground Support Engineering</vt:lpstr>
      <vt:lpstr>Task Category D: Ground Support Engineering (cont.)</vt:lpstr>
      <vt:lpstr>Task Category E: Fabrication and Provisioning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FOD CA3 Presentation Template Widescreen</dc:title>
  <dc:subject/>
  <dc:creator>Campbell, Janice W. (JSC-CA)[REDE CRITIQUE NSS JV]</dc:creator>
  <dc:description/>
  <cp:lastModifiedBy>Ruiz, Michal C. (JSC-CA311)</cp:lastModifiedBy>
  <cp:revision>444</cp:revision>
  <cp:lastPrinted>2015-01-07T21:10:49Z</cp:lastPrinted>
  <dcterms:created xsi:type="dcterms:W3CDTF">1996-05-07T09:31:32Z</dcterms:created>
  <dcterms:modified xsi:type="dcterms:W3CDTF">2019-08-26T19:35:12Z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Revision #">
    <vt:lpwstr>1</vt:lpwstr>
  </property>
  <property fmtid="{D5CDD505-2E9C-101B-9397-08002B2CF9AE}" pid="3" name="ContentTypeId">
    <vt:lpwstr>0x0101002455CDFC26C6AE4CA9013E92771E2371</vt:lpwstr>
  </property>
  <property fmtid="{D5CDD505-2E9C-101B-9397-08002B2CF9AE}" pid="4" name="_dlc_DocIdItemGuid">
    <vt:lpwstr>8ea81c63-b01e-4cea-8ef9-ddc63291a28a</vt:lpwstr>
  </property>
  <property fmtid="{D5CDD505-2E9C-101B-9397-08002B2CF9AE}" pid="5" name="URL">
    <vt:lpwstr/>
  </property>
</Properties>
</file>