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57" r:id="rId3"/>
    <p:sldId id="264" r:id="rId4"/>
    <p:sldId id="263" r:id="rId5"/>
    <p:sldId id="260" r:id="rId6"/>
    <p:sldId id="262" r:id="rId7"/>
    <p:sldId id="282" r:id="rId8"/>
    <p:sldId id="283" r:id="rId9"/>
    <p:sldId id="284" r:id="rId10"/>
    <p:sldId id="285" r:id="rId11"/>
    <p:sldId id="287" r:id="rId12"/>
    <p:sldId id="289" r:id="rId13"/>
    <p:sldId id="290" r:id="rId14"/>
    <p:sldId id="304" r:id="rId15"/>
    <p:sldId id="298" r:id="rId16"/>
    <p:sldId id="292" r:id="rId17"/>
    <p:sldId id="295" r:id="rId18"/>
    <p:sldId id="299" r:id="rId19"/>
    <p:sldId id="300" r:id="rId20"/>
    <p:sldId id="301" r:id="rId21"/>
    <p:sldId id="302" r:id="rId22"/>
    <p:sldId id="293" r:id="rId23"/>
    <p:sldId id="303" r:id="rId24"/>
    <p:sldId id="296" r:id="rId2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98989"/>
    <a:srgbClr val="003F80"/>
    <a:srgbClr val="007EB4"/>
    <a:srgbClr val="003E7F"/>
    <a:srgbClr val="0091C9"/>
    <a:srgbClr val="CC3538"/>
    <a:srgbClr val="168E60"/>
    <a:srgbClr val="F5CD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7"/>
    <p:restoredTop sz="90636"/>
  </p:normalViewPr>
  <p:slideViewPr>
    <p:cSldViewPr snapToGrid="0" snapToObjects="1">
      <p:cViewPr varScale="1">
        <p:scale>
          <a:sx n="80" d="100"/>
          <a:sy n="80" d="100"/>
        </p:scale>
        <p:origin x="-720" y="-72"/>
      </p:cViewPr>
      <p:guideLst>
        <p:guide orient="horz" pos="2160"/>
        <p:guide pos="3840"/>
      </p:guideLst>
    </p:cSldViewPr>
  </p:slideViewPr>
  <p:outlineViewPr>
    <p:cViewPr>
      <p:scale>
        <a:sx n="33" d="100"/>
        <a:sy n="33" d="100"/>
      </p:scale>
      <p:origin x="0" y="-5464"/>
    </p:cViewPr>
  </p:outlineViewPr>
  <p:notesTextViewPr>
    <p:cViewPr>
      <p:scale>
        <a:sx n="125" d="100"/>
        <a:sy n="125" d="100"/>
      </p:scale>
      <p:origin x="0" y="0"/>
    </p:cViewPr>
  </p:notesTextViewPr>
  <p:sorterViewPr>
    <p:cViewPr>
      <p:scale>
        <a:sx n="100" d="100"/>
        <a:sy n="100" d="100"/>
      </p:scale>
      <p:origin x="0" y="2030"/>
    </p:cViewPr>
  </p:sorterViewPr>
  <p:notesViewPr>
    <p:cSldViewPr snapToGrid="0" snapToObjects="1">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Killian" userId="77ccccc0-b7dc-4b6e-bd0f-a6253ff64fe6" providerId="ADAL" clId="{0788F6F1-854F-AD41-85DF-75C6B27A2671}"/>
    <pc:docChg chg="custSel modSld">
      <pc:chgData name="Karen Killian" userId="77ccccc0-b7dc-4b6e-bd0f-a6253ff64fe6" providerId="ADAL" clId="{0788F6F1-854F-AD41-85DF-75C6B27A2671}" dt="2018-02-12T16:50:05.545" v="73" actId="478"/>
      <pc:docMkLst>
        <pc:docMk/>
      </pc:docMkLst>
      <pc:sldChg chg="delSp modSp">
        <pc:chgData name="Karen Killian" userId="77ccccc0-b7dc-4b6e-bd0f-a6253ff64fe6" providerId="ADAL" clId="{0788F6F1-854F-AD41-85DF-75C6B27A2671}" dt="2018-02-12T16:50:05.545" v="73" actId="478"/>
        <pc:sldMkLst>
          <pc:docMk/>
          <pc:sldMk cId="2931253748" sldId="311"/>
        </pc:sldMkLst>
        <pc:spChg chg="mod">
          <ac:chgData name="Karen Killian" userId="77ccccc0-b7dc-4b6e-bd0f-a6253ff64fe6" providerId="ADAL" clId="{0788F6F1-854F-AD41-85DF-75C6B27A2671}" dt="2018-02-12T16:34:37.826" v="29" actId="1038"/>
          <ac:spMkLst>
            <pc:docMk/>
            <pc:sldMk cId="2931253748" sldId="311"/>
            <ac:spMk id="3" creationId="{00000000-0000-0000-0000-000000000000}"/>
          </ac:spMkLst>
        </pc:spChg>
        <pc:spChg chg="mod">
          <ac:chgData name="Karen Killian" userId="77ccccc0-b7dc-4b6e-bd0f-a6253ff64fe6" providerId="ADAL" clId="{0788F6F1-854F-AD41-85DF-75C6B27A2671}" dt="2018-02-12T16:33:34.014" v="3" actId="1076"/>
          <ac:spMkLst>
            <pc:docMk/>
            <pc:sldMk cId="2931253748" sldId="311"/>
            <ac:spMk id="5" creationId="{00000000-0000-0000-0000-000000000000}"/>
          </ac:spMkLst>
        </pc:spChg>
        <pc:graphicFrameChg chg="del mod modGraphic">
          <ac:chgData name="Karen Killian" userId="77ccccc0-b7dc-4b6e-bd0f-a6253ff64fe6" providerId="ADAL" clId="{0788F6F1-854F-AD41-85DF-75C6B27A2671}" dt="2018-02-12T16:50:05.545" v="73" actId="478"/>
          <ac:graphicFrameMkLst>
            <pc:docMk/>
            <pc:sldMk cId="2931253748" sldId="311"/>
            <ac:graphicFrameMk id="6" creationId="{00000000-0000-0000-0000-000000000000}"/>
          </ac:graphicFrameMkLst>
        </pc:graphicFrameChg>
      </pc:sldChg>
    </pc:docChg>
  </pc:docChgLst>
  <pc:docChgLst>
    <pc:chgData name="Guest User" userId="URN:SPO:ANON#6EDDD560ABC3D426276A8FDB3253F0F729EDD93299BA7A7D581B59A9AB292393" providerId="AD" clId="Web-{4D59FFEA-85B1-46A0-A48B-79397A3D606F}"/>
    <pc:docChg chg="delSld">
      <pc:chgData name="Guest User" userId="URN:SPO:ANON#6EDDD560ABC3D426276A8FDB3253F0F729EDD93299BA7A7D581B59A9AB292393" providerId="AD" clId="Web-{4D59FFEA-85B1-46A0-A48B-79397A3D606F}" dt="2018-02-09T21:24:19.760" v="0"/>
      <pc:docMkLst>
        <pc:docMk/>
      </pc:docMkLst>
      <pc:sldChg chg="del">
        <pc:chgData name="Guest User" userId="URN:SPO:ANON#6EDDD560ABC3D426276A8FDB3253F0F729EDD93299BA7A7D581B59A9AB292393" providerId="AD" clId="Web-{4D59FFEA-85B1-46A0-A48B-79397A3D606F}" dt="2018-02-09T21:24:19.760" v="0"/>
        <pc:sldMkLst>
          <pc:docMk/>
          <pc:sldMk cId="1247128971" sldId="285"/>
        </pc:sldMkLst>
      </pc:sldChg>
    </pc:docChg>
  </pc:docChgLst>
  <pc:docChgLst>
    <pc:chgData name="Holly Huntley" userId="10033FFFA7283835@LIVE.COM" providerId="AD" clId="Web-{6B34CEE6-7C05-4E94-8DD9-DDD9E2ADF671}"/>
    <pc:docChg chg="addSld delSld modSld sldOrd modSection">
      <pc:chgData name="Holly Huntley" userId="10033FFFA7283835@LIVE.COM" providerId="AD" clId="Web-{6B34CEE6-7C05-4E94-8DD9-DDD9E2ADF671}" dt="2018-02-10T02:41:24.453" v="403"/>
      <pc:docMkLst>
        <pc:docMk/>
      </pc:docMkLst>
      <pc:sldChg chg="modSp">
        <pc:chgData name="Holly Huntley" userId="10033FFFA7283835@LIVE.COM" providerId="AD" clId="Web-{6B34CEE6-7C05-4E94-8DD9-DDD9E2ADF671}" dt="2018-02-10T02:41:24.453" v="403"/>
        <pc:sldMkLst>
          <pc:docMk/>
          <pc:sldMk cId="1317721134" sldId="259"/>
        </pc:sldMkLst>
        <pc:spChg chg="mod">
          <ac:chgData name="Holly Huntley" userId="10033FFFA7283835@LIVE.COM" providerId="AD" clId="Web-{6B34CEE6-7C05-4E94-8DD9-DDD9E2ADF671}" dt="2018-02-10T02:41:24.453" v="403"/>
          <ac:spMkLst>
            <pc:docMk/>
            <pc:sldMk cId="1317721134" sldId="259"/>
            <ac:spMk id="2" creationId="{00000000-0000-0000-0000-000000000000}"/>
          </ac:spMkLst>
        </pc:spChg>
      </pc:sldChg>
      <pc:sldChg chg="addSp delSp modSp del">
        <pc:chgData name="Holly Huntley" userId="10033FFFA7283835@LIVE.COM" providerId="AD" clId="Web-{6B34CEE6-7C05-4E94-8DD9-DDD9E2ADF671}" dt="2018-02-10T02:26:19.537" v="11"/>
        <pc:sldMkLst>
          <pc:docMk/>
          <pc:sldMk cId="1902342122" sldId="296"/>
        </pc:sldMkLst>
        <pc:spChg chg="add mod">
          <ac:chgData name="Holly Huntley" userId="10033FFFA7283835@LIVE.COM" providerId="AD" clId="Web-{6B34CEE6-7C05-4E94-8DD9-DDD9E2ADF671}" dt="2018-02-10T02:25:15.663" v="5"/>
          <ac:spMkLst>
            <pc:docMk/>
            <pc:sldMk cId="1902342122" sldId="296"/>
            <ac:spMk id="4" creationId="{B196CB28-03B9-4C12-869F-C72D2E371901}"/>
          </ac:spMkLst>
        </pc:spChg>
        <pc:spChg chg="add del mod">
          <ac:chgData name="Holly Huntley" userId="10033FFFA7283835@LIVE.COM" providerId="AD" clId="Web-{6B34CEE6-7C05-4E94-8DD9-DDD9E2ADF671}" dt="2018-02-10T02:25:31.163" v="8"/>
          <ac:spMkLst>
            <pc:docMk/>
            <pc:sldMk cId="1902342122" sldId="296"/>
            <ac:spMk id="5" creationId="{45128ADC-CD98-432C-9C9E-FF259C8C626C}"/>
          </ac:spMkLst>
        </pc:spChg>
        <pc:picChg chg="add del mod">
          <ac:chgData name="Holly Huntley" userId="10033FFFA7283835@LIVE.COM" providerId="AD" clId="Web-{6B34CEE6-7C05-4E94-8DD9-DDD9E2ADF671}" dt="2018-02-10T02:21:37.898" v="2"/>
          <ac:picMkLst>
            <pc:docMk/>
            <pc:sldMk cId="1902342122" sldId="296"/>
            <ac:picMk id="2" creationId="{677F838E-294B-4019-B97E-BE21115EC29C}"/>
          </ac:picMkLst>
        </pc:picChg>
        <pc:picChg chg="del">
          <ac:chgData name="Holly Huntley" userId="10033FFFA7283835@LIVE.COM" providerId="AD" clId="Web-{6B34CEE6-7C05-4E94-8DD9-DDD9E2ADF671}" dt="2018-02-10T02:21:34.555" v="0"/>
          <ac:picMkLst>
            <pc:docMk/>
            <pc:sldMk cId="1902342122" sldId="296"/>
            <ac:picMk id="9" creationId="{810DDBF7-36C1-6E44-BE07-F3C468BF77AC}"/>
          </ac:picMkLst>
        </pc:picChg>
      </pc:sldChg>
      <pc:sldChg chg="modSp del">
        <pc:chgData name="Holly Huntley" userId="10033FFFA7283835@LIVE.COM" providerId="AD" clId="Web-{6B34CEE6-7C05-4E94-8DD9-DDD9E2ADF671}" dt="2018-02-10T02:35:06.674" v="186"/>
        <pc:sldMkLst>
          <pc:docMk/>
          <pc:sldMk cId="2277693070" sldId="306"/>
        </pc:sldMkLst>
        <pc:spChg chg="mod">
          <ac:chgData name="Holly Huntley" userId="10033FFFA7283835@LIVE.COM" providerId="AD" clId="Web-{6B34CEE6-7C05-4E94-8DD9-DDD9E2ADF671}" dt="2018-02-10T02:27:10.475" v="32"/>
          <ac:spMkLst>
            <pc:docMk/>
            <pc:sldMk cId="2277693070" sldId="306"/>
            <ac:spMk id="2" creationId="{D0E70449-548D-FB40-BCA3-EBFEE74916F5}"/>
          </ac:spMkLst>
        </pc:spChg>
      </pc:sldChg>
      <pc:sldChg chg="ord">
        <pc:chgData name="Holly Huntley" userId="10033FFFA7283835@LIVE.COM" providerId="AD" clId="Web-{6B34CEE6-7C05-4E94-8DD9-DDD9E2ADF671}" dt="2018-02-10T02:30:28.536" v="143"/>
        <pc:sldMkLst>
          <pc:docMk/>
          <pc:sldMk cId="1197566669" sldId="318"/>
        </pc:sldMkLst>
      </pc:sldChg>
      <pc:sldChg chg="modSp new">
        <pc:chgData name="Holly Huntley" userId="10033FFFA7283835@LIVE.COM" providerId="AD" clId="Web-{6B34CEE6-7C05-4E94-8DD9-DDD9E2ADF671}" dt="2018-02-10T02:38:19.454" v="368"/>
        <pc:sldMkLst>
          <pc:docMk/>
          <pc:sldMk cId="397106301" sldId="325"/>
        </pc:sldMkLst>
        <pc:spChg chg="mod">
          <ac:chgData name="Holly Huntley" userId="10033FFFA7283835@LIVE.COM" providerId="AD" clId="Web-{6B34CEE6-7C05-4E94-8DD9-DDD9E2ADF671}" dt="2018-02-10T02:32:58.613" v="144"/>
          <ac:spMkLst>
            <pc:docMk/>
            <pc:sldMk cId="397106301" sldId="325"/>
            <ac:spMk id="2" creationId="{62FED0FA-54F4-4950-A6DE-1B3EEBFB8FDD}"/>
          </ac:spMkLst>
        </pc:spChg>
        <pc:spChg chg="mod">
          <ac:chgData name="Holly Huntley" userId="10033FFFA7283835@LIVE.COM" providerId="AD" clId="Web-{6B34CEE6-7C05-4E94-8DD9-DDD9E2ADF671}" dt="2018-02-10T02:38:19.454" v="368"/>
          <ac:spMkLst>
            <pc:docMk/>
            <pc:sldMk cId="397106301" sldId="325"/>
            <ac:spMk id="3" creationId="{5FFF0671-CA6D-4C56-9080-12169270465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C0BF4D7-81BE-0B4C-B655-82AD930F9C8A}" type="datetimeFigureOut">
              <a:rPr lang="en-US" smtClean="0"/>
              <a:t>8/26/2019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52140A9-11FD-AB46-B99D-C1331D8D84D1}" type="slidenum">
              <a:rPr lang="en-US" smtClean="0"/>
              <a:t>‹#›</a:t>
            </a:fld>
            <a:endParaRPr lang="en-US"/>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140A9-11FD-AB46-B99D-C1331D8D84D1}" type="slidenum">
              <a:rPr lang="en-US" smtClean="0"/>
              <a:t>1</a:t>
            </a:fld>
            <a:endParaRPr lang="en-US"/>
          </a:p>
        </p:txBody>
      </p:sp>
    </p:spTree>
    <p:extLst>
      <p:ext uri="{BB962C8B-B14F-4D97-AF65-F5344CB8AC3E}">
        <p14:creationId xmlns:p14="http://schemas.microsoft.com/office/powerpoint/2010/main" val="54177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140A9-11FD-AB46-B99D-C1331D8D84D1}" type="slidenum">
              <a:rPr lang="en-US" smtClean="0"/>
              <a:t>2</a:t>
            </a:fld>
            <a:endParaRPr lang="en-US"/>
          </a:p>
        </p:txBody>
      </p:sp>
    </p:spTree>
    <p:extLst>
      <p:ext uri="{BB962C8B-B14F-4D97-AF65-F5344CB8AC3E}">
        <p14:creationId xmlns:p14="http://schemas.microsoft.com/office/powerpoint/2010/main" val="1826272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25847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4A7BA6A9-732F-DD4D-A79A-0CD8BD766550}"/>
              </a:ext>
            </a:extLst>
          </p:cNvPr>
          <p:cNvPicPr>
            <a:picLocks noChangeAspect="1"/>
          </p:cNvPicPr>
          <p:nvPr userDrawn="1"/>
        </p:nvPicPr>
        <p:blipFill>
          <a:blip r:embed="rId2"/>
          <a:stretch>
            <a:fillRect/>
          </a:stretch>
        </p:blipFill>
        <p:spPr>
          <a:xfrm>
            <a:off x="4425387" y="1606513"/>
            <a:ext cx="3341226" cy="3644974"/>
          </a:xfrm>
          <a:prstGeom prst="rect">
            <a:avLst/>
          </a:prstGeom>
        </p:spPr>
      </p:pic>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August 26,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28918"/>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August 26, 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August 26, 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August 26, 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34494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August 26,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August 26,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py Only Slide">
    <p:spTree>
      <p:nvGrpSpPr>
        <p:cNvPr id="1" name="Shape 9"/>
        <p:cNvGrpSpPr/>
        <p:nvPr/>
      </p:nvGrpSpPr>
      <p:grpSpPr>
        <a:xfrm>
          <a:off x="0" y="0"/>
          <a:ext cx="0" cy="0"/>
          <a:chOff x="0" y="0"/>
          <a:chExt cx="0" cy="0"/>
        </a:xfrm>
      </p:grpSpPr>
      <p:sp>
        <p:nvSpPr>
          <p:cNvPr id="13" name="Rectangle 12"/>
          <p:cNvSpPr/>
          <p:nvPr userDrawn="1"/>
        </p:nvSpPr>
        <p:spPr>
          <a:xfrm>
            <a:off x="8" y="0"/>
            <a:ext cx="4122295" cy="68580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hape 46"/>
          <p:cNvSpPr txBox="1">
            <a:spLocks noGrp="1"/>
          </p:cNvSpPr>
          <p:nvPr>
            <p:ph type="body" idx="12"/>
          </p:nvPr>
        </p:nvSpPr>
        <p:spPr>
          <a:xfrm>
            <a:off x="4403423" y="344774"/>
            <a:ext cx="7509191" cy="5675025"/>
          </a:xfrm>
          <a:prstGeom prst="rect">
            <a:avLst/>
          </a:prstGeom>
        </p:spPr>
        <p:txBody>
          <a:bodyPr lIns="91425" tIns="91425" rIns="91425" bIns="91425" anchor="t" anchorCtr="0">
            <a:normAutofit/>
          </a:bodyPr>
          <a:lstStyle>
            <a:lvl1pPr marL="0" lvl="0" indent="0" algn="l" fontAlgn="ctr">
              <a:spcBef>
                <a:spcPts val="0"/>
              </a:spcBef>
              <a:buFontTx/>
              <a:buNone/>
              <a:defRPr sz="1800" baseline="0">
                <a:solidFill>
                  <a:srgbClr val="3C5056"/>
                </a:solidFill>
                <a:latin typeface="BentonSans Book" charset="0"/>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dirty="0"/>
          </a:p>
        </p:txBody>
      </p:sp>
      <p:cxnSp>
        <p:nvCxnSpPr>
          <p:cNvPr id="10" name="Straight Connector 9"/>
          <p:cNvCxnSpPr/>
          <p:nvPr userDrawn="1"/>
        </p:nvCxnSpPr>
        <p:spPr>
          <a:xfrm>
            <a:off x="650213" y="6097036"/>
            <a:ext cx="0" cy="4514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hape 12"/>
          <p:cNvSpPr txBox="1">
            <a:spLocks/>
          </p:cNvSpPr>
          <p:nvPr userDrawn="1"/>
        </p:nvSpPr>
        <p:spPr>
          <a:xfrm>
            <a:off x="252929" y="6065221"/>
            <a:ext cx="731599" cy="524800"/>
          </a:xfrm>
          <a:prstGeom prst="rect">
            <a:avLst/>
          </a:prstGeom>
          <a:noFill/>
          <a:ln>
            <a:noFill/>
          </a:ln>
        </p:spPr>
        <p:txBody>
          <a:bodyPr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800" baseline="0" smtClean="0">
                <a:solidFill>
                  <a:schemeClr val="bg1"/>
                </a:solidFill>
                <a:latin typeface="BentonSans Book" charset="0"/>
              </a:rPr>
              <a:pPr/>
              <a:t>‹#›</a:t>
            </a:fld>
            <a:endParaRPr lang="en" sz="1800" baseline="0" dirty="0">
              <a:solidFill>
                <a:schemeClr val="bg1"/>
              </a:solidFill>
              <a:latin typeface="BentonSans Book" charset="0"/>
            </a:endParaRPr>
          </a:p>
        </p:txBody>
      </p:sp>
      <p:sp>
        <p:nvSpPr>
          <p:cNvPr id="12" name="Shape 39"/>
          <p:cNvSpPr txBox="1">
            <a:spLocks noGrp="1"/>
          </p:cNvSpPr>
          <p:nvPr>
            <p:ph type="body" idx="10"/>
          </p:nvPr>
        </p:nvSpPr>
        <p:spPr>
          <a:xfrm>
            <a:off x="673103" y="6019800"/>
            <a:ext cx="2926300" cy="609600"/>
          </a:xfrm>
          <a:prstGeom prst="rect">
            <a:avLst/>
          </a:prstGeom>
        </p:spPr>
        <p:txBody>
          <a:bodyPr lIns="91425" tIns="91425" rIns="91425" bIns="91425" anchor="ctr" anchorCtr="0"/>
          <a:lstStyle>
            <a:lvl1pPr marL="0" lvl="0" indent="0">
              <a:spcBef>
                <a:spcPts val="0"/>
              </a:spcBef>
              <a:buFontTx/>
              <a:buNone/>
              <a:defRPr sz="1200" baseline="0">
                <a:solidFill>
                  <a:schemeClr val="bg1"/>
                </a:solidFill>
                <a:latin typeface="BentonSans Book"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9" name="Shape 6"/>
          <p:cNvSpPr txBox="1">
            <a:spLocks noGrp="1"/>
          </p:cNvSpPr>
          <p:nvPr>
            <p:ph type="title" hasCustomPrompt="1"/>
          </p:nvPr>
        </p:nvSpPr>
        <p:spPr>
          <a:xfrm>
            <a:off x="542619" y="2082808"/>
            <a:ext cx="3318199" cy="2108201"/>
          </a:xfrm>
          <a:prstGeom prst="rect">
            <a:avLst/>
          </a:prstGeom>
          <a:noFill/>
          <a:ln>
            <a:noFill/>
          </a:ln>
        </p:spPr>
        <p:txBody>
          <a:bodyPr lIns="91425" tIns="91425" rIns="91425" bIns="91425" anchor="t" anchorCtr="0"/>
          <a:lstStyle>
            <a:lvl1pPr lvl="0">
              <a:spcBef>
                <a:spcPts val="0"/>
              </a:spcBef>
              <a:buClr>
                <a:schemeClr val="dk1"/>
              </a:buClr>
              <a:buSzPct val="100000"/>
              <a:buNone/>
              <a:defRPr sz="3400" b="1" i="0" baseline="0">
                <a:solidFill>
                  <a:schemeClr val="bg1"/>
                </a:solidFill>
                <a:latin typeface="Benton Sans Black" charset="0"/>
                <a:ea typeface="Benton Sans Black" charset="0"/>
                <a:cs typeface="Benton Sans Black" charset="0"/>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b="1" i="0">
                <a:latin typeface="Benton Sans Black" charset="0"/>
                <a:ea typeface="Benton Sans Black" charset="0"/>
                <a:cs typeface="Benton Sans Black" charset="0"/>
              </a:rPr>
              <a:t>Headline</a:t>
            </a:r>
            <a:endParaRPr dirty="0"/>
          </a:p>
        </p:txBody>
      </p:sp>
    </p:spTree>
    <p:extLst>
      <p:ext uri="{BB962C8B-B14F-4D97-AF65-F5344CB8AC3E}">
        <p14:creationId xmlns:p14="http://schemas.microsoft.com/office/powerpoint/2010/main" val="1918572961"/>
      </p:ext>
    </p:extLst>
  </p:cSld>
  <p:clrMapOvr>
    <a:masterClrMapping/>
  </p:clrMapOvr>
  <p:extLst>
    <p:ext uri="{DCECCB84-F9BA-43D5-87BE-67443E8EF086}">
      <p15:sldGuideLst xmlns:p15="http://schemas.microsoft.com/office/powerpoint/2012/main" xmlns="">
        <p15:guide id="1" pos="3840" userDrawn="1">
          <p15:clr>
            <a:srgbClr val="FBAE40"/>
          </p15:clr>
        </p15:guide>
        <p15:guide id="2" orient="horz" pos="2160" userDrawn="1">
          <p15:clr>
            <a:srgbClr val="FBAE40"/>
          </p15:clr>
        </p15:guide>
        <p15:guide id="3" pos="2688" userDrawn="1">
          <p15:clr>
            <a:srgbClr val="FBAE40"/>
          </p15:clr>
        </p15:guide>
        <p15:guide id="4" orient="horz" pos="720" userDrawn="1">
          <p15:clr>
            <a:srgbClr val="FBAE40"/>
          </p15:clr>
        </p15:guide>
        <p15:guide id="5" pos="40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lumn: Headers and Bullet Text">
    <p:spTree>
      <p:nvGrpSpPr>
        <p:cNvPr id="1" name="Shape 16"/>
        <p:cNvGrpSpPr/>
        <p:nvPr/>
      </p:nvGrpSpPr>
      <p:grpSpPr>
        <a:xfrm>
          <a:off x="0" y="0"/>
          <a:ext cx="0" cy="0"/>
          <a:chOff x="0" y="0"/>
          <a:chExt cx="0" cy="0"/>
        </a:xfrm>
      </p:grpSpPr>
      <p:sp>
        <p:nvSpPr>
          <p:cNvPr id="12" name="Rectangle 11"/>
          <p:cNvSpPr/>
          <p:nvPr userDrawn="1"/>
        </p:nvSpPr>
        <p:spPr>
          <a:xfrm>
            <a:off x="8" y="0"/>
            <a:ext cx="4122295" cy="68580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Shape 6"/>
          <p:cNvSpPr txBox="1">
            <a:spLocks noGrp="1"/>
          </p:cNvSpPr>
          <p:nvPr>
            <p:ph type="title" hasCustomPrompt="1"/>
          </p:nvPr>
        </p:nvSpPr>
        <p:spPr>
          <a:xfrm>
            <a:off x="542619" y="2082808"/>
            <a:ext cx="3318199" cy="2108201"/>
          </a:xfrm>
          <a:prstGeom prst="rect">
            <a:avLst/>
          </a:prstGeom>
          <a:noFill/>
          <a:ln>
            <a:noFill/>
          </a:ln>
        </p:spPr>
        <p:txBody>
          <a:bodyPr lIns="91425" tIns="91425" rIns="91425" bIns="91425" anchor="t" anchorCtr="0"/>
          <a:lstStyle>
            <a:lvl1pPr lvl="0">
              <a:spcBef>
                <a:spcPts val="0"/>
              </a:spcBef>
              <a:buClr>
                <a:schemeClr val="dk1"/>
              </a:buClr>
              <a:buSzPct val="100000"/>
              <a:buNone/>
              <a:defRPr sz="3400" b="1" i="0" baseline="0">
                <a:solidFill>
                  <a:schemeClr val="tx1"/>
                </a:solidFill>
                <a:latin typeface="Benton Sans Black" charset="0"/>
                <a:ea typeface="Benton Sans Black" charset="0"/>
                <a:cs typeface="Benton Sans Black" charset="0"/>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b="1" i="0" dirty="0">
                <a:latin typeface="Benton Sans Black" charset="0"/>
                <a:ea typeface="Benton Sans Black" charset="0"/>
                <a:cs typeface="Benton Sans Black" charset="0"/>
              </a:rPr>
              <a:t>Headline</a:t>
            </a:r>
            <a:endParaRPr dirty="0"/>
          </a:p>
        </p:txBody>
      </p:sp>
      <p:sp>
        <p:nvSpPr>
          <p:cNvPr id="19" name="Shape 23"/>
          <p:cNvSpPr txBox="1">
            <a:spLocks noGrp="1"/>
          </p:cNvSpPr>
          <p:nvPr>
            <p:ph type="body" idx="23"/>
          </p:nvPr>
        </p:nvSpPr>
        <p:spPr>
          <a:xfrm>
            <a:off x="4280993" y="1400794"/>
            <a:ext cx="3813696" cy="4619006"/>
          </a:xfrm>
          <a:prstGeom prst="rect">
            <a:avLst/>
          </a:prstGeom>
          <a:solidFill>
            <a:srgbClr val="3197D4"/>
          </a:solidFill>
          <a:ln w="57150">
            <a:solidFill>
              <a:schemeClr val="bg1"/>
            </a:solidFill>
          </a:ln>
        </p:spPr>
        <p:txBody>
          <a:bodyPr lIns="91425" tIns="91425" rIns="91425" bIns="91425" anchor="t" anchorCtr="0">
            <a:normAutofit/>
          </a:bodyPr>
          <a:lstStyle>
            <a:lvl1pPr marL="0" lvl="0" indent="-228594" fontAlgn="ctr">
              <a:lnSpc>
                <a:spcPct val="140000"/>
              </a:lnSpc>
              <a:spcBef>
                <a:spcPts val="0"/>
              </a:spcBef>
              <a:buSzPct val="100000"/>
              <a:buFont typeface="Arial" charset="0"/>
              <a:buChar char="•"/>
              <a:defRPr sz="1800" baseline="0">
                <a:solidFill>
                  <a:schemeClr val="bg1"/>
                </a:solidFill>
                <a:latin typeface="BentonSans Book" charset="0"/>
              </a:defRPr>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dirty="0"/>
          </a:p>
        </p:txBody>
      </p:sp>
      <p:sp>
        <p:nvSpPr>
          <p:cNvPr id="16" name="Shape 23"/>
          <p:cNvSpPr txBox="1">
            <a:spLocks noGrp="1"/>
          </p:cNvSpPr>
          <p:nvPr>
            <p:ph type="body" idx="24"/>
          </p:nvPr>
        </p:nvSpPr>
        <p:spPr>
          <a:xfrm>
            <a:off x="4280993" y="780110"/>
            <a:ext cx="3813696" cy="620684"/>
          </a:xfrm>
          <a:prstGeom prst="rect">
            <a:avLst/>
          </a:prstGeom>
          <a:solidFill>
            <a:srgbClr val="EFD862"/>
          </a:solidFill>
          <a:ln w="57150">
            <a:solidFill>
              <a:schemeClr val="bg1"/>
            </a:solidFill>
          </a:ln>
        </p:spPr>
        <p:txBody>
          <a:bodyPr lIns="91425" tIns="91425" rIns="91425" bIns="91425" anchor="ctr" anchorCtr="0">
            <a:normAutofit/>
          </a:bodyPr>
          <a:lstStyle>
            <a:lvl1pPr marL="0" lvl="0" indent="0" algn="ctr" fontAlgn="ctr">
              <a:spcBef>
                <a:spcPts val="0"/>
              </a:spcBef>
              <a:buSzPct val="100000"/>
              <a:buFontTx/>
              <a:buNone/>
              <a:defRPr sz="2400" baseline="0">
                <a:solidFill>
                  <a:srgbClr val="015A9C"/>
                </a:solidFill>
                <a:latin typeface="BentonSans Medium" charset="0"/>
              </a:defRPr>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dirty="0"/>
          </a:p>
        </p:txBody>
      </p:sp>
      <p:cxnSp>
        <p:nvCxnSpPr>
          <p:cNvPr id="17" name="Straight Connector 16"/>
          <p:cNvCxnSpPr/>
          <p:nvPr userDrawn="1"/>
        </p:nvCxnSpPr>
        <p:spPr>
          <a:xfrm>
            <a:off x="650213" y="6097036"/>
            <a:ext cx="0" cy="4514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Shape 12"/>
          <p:cNvSpPr txBox="1">
            <a:spLocks/>
          </p:cNvSpPr>
          <p:nvPr userDrawn="1"/>
        </p:nvSpPr>
        <p:spPr>
          <a:xfrm>
            <a:off x="252929" y="6065221"/>
            <a:ext cx="731599" cy="524800"/>
          </a:xfrm>
          <a:prstGeom prst="rect">
            <a:avLst/>
          </a:prstGeom>
          <a:noFill/>
          <a:ln>
            <a:noFill/>
          </a:ln>
        </p:spPr>
        <p:txBody>
          <a:bodyPr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800" baseline="0" smtClean="0">
                <a:solidFill>
                  <a:schemeClr val="tx1"/>
                </a:solidFill>
                <a:latin typeface="BentonSans Book" charset="0"/>
              </a:rPr>
              <a:pPr/>
              <a:t>‹#›</a:t>
            </a:fld>
            <a:endParaRPr lang="en" sz="1800" baseline="0" dirty="0">
              <a:solidFill>
                <a:schemeClr val="tx1"/>
              </a:solidFill>
              <a:latin typeface="BentonSans Book" charset="0"/>
            </a:endParaRPr>
          </a:p>
        </p:txBody>
      </p:sp>
      <p:sp>
        <p:nvSpPr>
          <p:cNvPr id="20" name="Shape 39"/>
          <p:cNvSpPr txBox="1">
            <a:spLocks noGrp="1"/>
          </p:cNvSpPr>
          <p:nvPr>
            <p:ph type="body" idx="10"/>
          </p:nvPr>
        </p:nvSpPr>
        <p:spPr>
          <a:xfrm>
            <a:off x="673103" y="6019800"/>
            <a:ext cx="2926300" cy="609600"/>
          </a:xfrm>
          <a:prstGeom prst="rect">
            <a:avLst/>
          </a:prstGeom>
          <a:noFill/>
        </p:spPr>
        <p:txBody>
          <a:bodyPr lIns="91425" tIns="91425" rIns="91425" bIns="91425" anchor="ctr" anchorCtr="0"/>
          <a:lstStyle>
            <a:lvl1pPr marL="0" lvl="0" indent="0">
              <a:spcBef>
                <a:spcPts val="0"/>
              </a:spcBef>
              <a:buFontTx/>
              <a:buNone/>
              <a:defRPr sz="1200" baseline="0">
                <a:solidFill>
                  <a:schemeClr val="tx1"/>
                </a:solidFill>
                <a:latin typeface="BentonSans Book"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3" name="Shape 23"/>
          <p:cNvSpPr txBox="1">
            <a:spLocks noGrp="1"/>
          </p:cNvSpPr>
          <p:nvPr>
            <p:ph type="body" idx="25"/>
          </p:nvPr>
        </p:nvSpPr>
        <p:spPr>
          <a:xfrm>
            <a:off x="8094691" y="1400794"/>
            <a:ext cx="3849968" cy="4619006"/>
          </a:xfrm>
          <a:prstGeom prst="rect">
            <a:avLst/>
          </a:prstGeom>
          <a:solidFill>
            <a:srgbClr val="3197D4"/>
          </a:solidFill>
          <a:ln w="57150">
            <a:solidFill>
              <a:schemeClr val="bg1"/>
            </a:solidFill>
          </a:ln>
        </p:spPr>
        <p:txBody>
          <a:bodyPr lIns="91425" tIns="91425" rIns="91425" bIns="91425" anchor="t" anchorCtr="0">
            <a:normAutofit/>
          </a:bodyPr>
          <a:lstStyle>
            <a:lvl1pPr marL="0" lvl="0" indent="-228594" fontAlgn="ctr">
              <a:lnSpc>
                <a:spcPct val="140000"/>
              </a:lnSpc>
              <a:spcBef>
                <a:spcPts val="0"/>
              </a:spcBef>
              <a:buSzPct val="100000"/>
              <a:buFont typeface="Arial" charset="0"/>
              <a:buChar char="•"/>
              <a:defRPr sz="1800" baseline="0">
                <a:solidFill>
                  <a:schemeClr val="bg1"/>
                </a:solidFill>
                <a:latin typeface="BentonSans Book" charset="0"/>
              </a:defRPr>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dirty="0"/>
          </a:p>
        </p:txBody>
      </p:sp>
      <p:sp>
        <p:nvSpPr>
          <p:cNvPr id="24" name="Shape 23"/>
          <p:cNvSpPr txBox="1">
            <a:spLocks noGrp="1"/>
          </p:cNvSpPr>
          <p:nvPr>
            <p:ph type="body" idx="26"/>
          </p:nvPr>
        </p:nvSpPr>
        <p:spPr>
          <a:xfrm>
            <a:off x="8094691" y="780110"/>
            <a:ext cx="3849968" cy="620684"/>
          </a:xfrm>
          <a:prstGeom prst="rect">
            <a:avLst/>
          </a:prstGeom>
          <a:solidFill>
            <a:srgbClr val="EFD862"/>
          </a:solidFill>
          <a:ln w="57150">
            <a:solidFill>
              <a:schemeClr val="bg1"/>
            </a:solidFill>
          </a:ln>
        </p:spPr>
        <p:txBody>
          <a:bodyPr lIns="91425" tIns="91425" rIns="91425" bIns="91425" anchor="ctr" anchorCtr="0">
            <a:normAutofit/>
          </a:bodyPr>
          <a:lstStyle>
            <a:lvl1pPr marL="0" lvl="0" indent="0" algn="ctr" fontAlgn="ctr">
              <a:spcBef>
                <a:spcPts val="0"/>
              </a:spcBef>
              <a:buSzPct val="100000"/>
              <a:buFontTx/>
              <a:buNone/>
              <a:defRPr sz="2400" baseline="0">
                <a:solidFill>
                  <a:srgbClr val="015A9C"/>
                </a:solidFill>
                <a:latin typeface="BentonSans Medium" charset="0"/>
              </a:defRPr>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dirty="0"/>
          </a:p>
        </p:txBody>
      </p:sp>
    </p:spTree>
    <p:extLst>
      <p:ext uri="{BB962C8B-B14F-4D97-AF65-F5344CB8AC3E}">
        <p14:creationId xmlns:p14="http://schemas.microsoft.com/office/powerpoint/2010/main" val="695301184"/>
      </p:ext>
    </p:extLst>
  </p:cSld>
  <p:clrMapOvr>
    <a:masterClrMapping/>
  </p:clrMapOvr>
  <p:extLst>
    <p:ext uri="{DCECCB84-F9BA-43D5-87BE-67443E8EF086}">
      <p15:sldGuideLst xmlns:p15="http://schemas.microsoft.com/office/powerpoint/2012/main" xmlns="">
        <p15:guide id="1" pos="3840" userDrawn="1">
          <p15:clr>
            <a:srgbClr val="FBAE40"/>
          </p15:clr>
        </p15:guide>
        <p15:guide id="2" pos="408" userDrawn="1">
          <p15:clr>
            <a:srgbClr val="FBAE40"/>
          </p15:clr>
        </p15:guide>
        <p15:guide id="3" pos="2688" userDrawn="1">
          <p15:clr>
            <a:srgbClr val="FBAE40"/>
          </p15:clr>
        </p15:guide>
        <p15:guide id="4" orient="horz" pos="2160" userDrawn="1">
          <p15:clr>
            <a:srgbClr val="FBAE40"/>
          </p15:clr>
        </p15:guide>
        <p15:guide id="5" orient="horz" pos="720" userDrawn="1">
          <p15:clr>
            <a:srgbClr val="FBAE40"/>
          </p15:clr>
        </p15:guide>
        <p15:guide id="6" pos="7512" userDrawn="1">
          <p15:clr>
            <a:srgbClr val="FBAE40"/>
          </p15:clr>
        </p15:guide>
        <p15:guide id="7" orient="horz" pos="1584" userDrawn="1">
          <p15:clr>
            <a:srgbClr val="FBAE40"/>
          </p15:clr>
        </p15:guide>
        <p15:guide id="8" pos="3940" userDrawn="1">
          <p15:clr>
            <a:srgbClr val="FBAE40"/>
          </p15:clr>
        </p15:guide>
        <p15:guide id="9" orient="horz" pos="1176" userDrawn="1">
          <p15:clr>
            <a:srgbClr val="FBAE40"/>
          </p15:clr>
        </p15:guide>
        <p15:guide id="10" pos="4040" userDrawn="1">
          <p15:clr>
            <a:srgbClr val="FBAE40"/>
          </p15:clr>
        </p15:guide>
        <p15:guide id="11" orient="horz" pos="1896" userDrawn="1">
          <p15:clr>
            <a:srgbClr val="FBAE40"/>
          </p15:clr>
        </p15:guide>
        <p15:guide id="12" orient="horz" pos="10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stretch>
            <a:fillRect/>
          </a:stretch>
        </p:blipFill>
        <p:spPr>
          <a:xfrm>
            <a:off x="4873716" y="686745"/>
            <a:ext cx="2444567" cy="673869"/>
          </a:xfrm>
          <a:prstGeom prst="rect">
            <a:avLst/>
          </a:prstGeom>
        </p:spPr>
      </p:pic>
      <p:sp>
        <p:nvSpPr>
          <p:cNvPr id="8"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stretch>
            <a:fillRect/>
          </a:stretch>
        </p:blipFill>
        <p:spPr>
          <a:xfrm>
            <a:off x="4873716" y="686745"/>
            <a:ext cx="2444567" cy="673869"/>
          </a:xfrm>
          <a:prstGeom prst="rect">
            <a:avLst/>
          </a:prstGeom>
        </p:spPr>
      </p:pic>
      <p:sp>
        <p:nvSpPr>
          <p:cNvPr id="8"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31118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381"/>
            <a:ext cx="2407901" cy="661370"/>
          </a:xfrm>
          <a:prstGeom prst="rect">
            <a:avLst/>
          </a:prstGeom>
        </p:spPr>
      </p:pic>
      <p:sp>
        <p:nvSpPr>
          <p:cNvPr id="9"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381"/>
            <a:ext cx="2407901" cy="661370"/>
          </a:xfrm>
          <a:prstGeom prst="rect">
            <a:avLst/>
          </a:prstGeom>
        </p:spPr>
      </p:pic>
      <p:sp>
        <p:nvSpPr>
          <p:cNvPr id="9"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6" y="1268765"/>
            <a:ext cx="9259747" cy="2237228"/>
          </a:xfrm>
        </p:spPr>
        <p:txBody>
          <a:bodyPr anchor="b"/>
          <a:lstStyle>
            <a:lvl1pPr>
              <a:lnSpc>
                <a:spcPts val="6000"/>
              </a:lnSpc>
              <a:defRPr sz="60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471005" y="3613572"/>
            <a:ext cx="9259747" cy="1500187"/>
          </a:xfrm>
        </p:spPr>
        <p:txBody>
          <a:bodyPr/>
          <a:lstStyle>
            <a:lvl1pPr marL="0" indent="0" algn="ct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August 26,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August 26, 2019</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1129554"/>
            <a:ext cx="10515600" cy="696071"/>
          </a:xfrm>
        </p:spPr>
        <p:txBody>
          <a:bodyPr>
            <a:normAutofit/>
          </a:bodyPr>
          <a:lstStyle>
            <a:lvl1pPr marL="0" indent="0" algn="ctr">
              <a:buNone/>
              <a:defRPr sz="21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4709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9"/>
          <a:srcRect t="-18262"/>
          <a:stretch/>
        </p:blipFill>
        <p:spPr>
          <a:xfrm>
            <a:off x="152400" y="6194300"/>
            <a:ext cx="11887200" cy="527175"/>
          </a:xfrm>
          <a:prstGeom prst="rect">
            <a:avLst/>
          </a:prstGeom>
        </p:spPr>
      </p:pic>
      <p:sp>
        <p:nvSpPr>
          <p:cNvPr id="6" name="Slide Number Placeholder 5"/>
          <p:cNvSpPr>
            <a:spLocks noGrp="1"/>
          </p:cNvSpPr>
          <p:nvPr>
            <p:ph type="sldNum" sz="quarter" idx="4"/>
          </p:nvPr>
        </p:nvSpPr>
        <p:spPr>
          <a:xfrm>
            <a:off x="9062013" y="619430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1943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charset="0"/>
                <a:ea typeface="Source Sans Pro" charset="0"/>
                <a:cs typeface="Source Sans Pro" charset="0"/>
              </a:defRPr>
            </a:lvl1pPr>
          </a:lstStyle>
          <a:p>
            <a:endParaRPr lang="en-US" dirty="0"/>
          </a:p>
        </p:txBody>
      </p:sp>
      <p:sp>
        <p:nvSpPr>
          <p:cNvPr id="10" name="Rectangle 9"/>
          <p:cNvSpPr/>
          <p:nvPr userDrawn="1"/>
        </p:nvSpPr>
        <p:spPr>
          <a:xfrm>
            <a:off x="0" y="6135624"/>
            <a:ext cx="605928"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147204" y="119502"/>
            <a:ext cx="11892396"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Rectangle 14"/>
          <p:cNvSpPr/>
          <p:nvPr userDrawn="1"/>
        </p:nvSpPr>
        <p:spPr>
          <a:xfrm>
            <a:off x="11913204" y="6277140"/>
            <a:ext cx="126396"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6" name="Picture 15"/>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46663" y="6448922"/>
            <a:ext cx="356632" cy="272601"/>
          </a:xfrm>
          <a:prstGeom prst="rect">
            <a:avLst/>
          </a:prstGeom>
        </p:spPr>
      </p:pic>
      <p:sp>
        <p:nvSpPr>
          <p:cNvPr id="4" name="Date Placeholder 3"/>
          <p:cNvSpPr>
            <a:spLocks noGrp="1"/>
          </p:cNvSpPr>
          <p:nvPr>
            <p:ph type="dt" sz="half" idx="2"/>
          </p:nvPr>
        </p:nvSpPr>
        <p:spPr>
          <a:xfrm>
            <a:off x="521226" y="6194300"/>
            <a:ext cx="2394420" cy="365125"/>
          </a:xfrm>
          <a:prstGeom prst="rect">
            <a:avLst/>
          </a:prstGeom>
        </p:spPr>
        <p:txBody>
          <a:bodyPr vert="horz" lIns="91440" tIns="45720" rIns="91440" bIns="45720" rtlCol="0" anchor="ctr"/>
          <a:lstStyle>
            <a:lvl1pPr algn="l">
              <a:defRPr sz="12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August 26, 2019</a:t>
            </a:fld>
            <a:endParaRPr lang="en-US" dirty="0"/>
          </a:p>
        </p:txBody>
      </p:sp>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49" r:id="rId3"/>
    <p:sldLayoutId id="2147483668" r:id="rId4"/>
    <p:sldLayoutId id="2147483667" r:id="rId5"/>
    <p:sldLayoutId id="2147483662" r:id="rId6"/>
    <p:sldLayoutId id="2147483665" r:id="rId7"/>
    <p:sldLayoutId id="2147483651" r:id="rId8"/>
    <p:sldLayoutId id="2147483650" r:id="rId9"/>
    <p:sldLayoutId id="2147483652" r:id="rId10"/>
    <p:sldLayoutId id="2147483653" r:id="rId11"/>
    <p:sldLayoutId id="2147483654" r:id="rId12"/>
    <p:sldLayoutId id="2147483655" r:id="rId13"/>
    <p:sldLayoutId id="2147483656" r:id="rId14"/>
    <p:sldLayoutId id="2147483657" r:id="rId15"/>
    <p:sldLayoutId id="2147483669" r:id="rId16"/>
    <p:sldLayoutId id="2147483670" r:id="rId17"/>
  </p:sldLayoutIdLst>
  <p:hf hdr="0" ftr="0" dt="0"/>
  <p:txStyles>
    <p:title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sba.gov/allsmallmpp"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www.sam.gov/portal/public/SAM/" TargetMode="Externa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s://www.sba.gov/tools/sba-learning-center/training/sbas-all-small-mentor-protege-program" TargetMode="External"/><Relationship Id="rId2" Type="http://schemas.openxmlformats.org/officeDocument/2006/relationships/hyperlink" Target="https://www.sba.gov/allsmallmpp" TargetMode="External"/><Relationship Id="rId1" Type="http://schemas.openxmlformats.org/officeDocument/2006/relationships/slideLayout" Target="../slideLayouts/slideLayout8.xml"/><Relationship Id="rId4" Type="http://schemas.openxmlformats.org/officeDocument/2006/relationships/hyperlink" Target="mailto:allsmallmpp@sba.gov"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xmlns="" id="{B607B814-B978-AF44-8392-493048142B3E}"/>
              </a:ext>
            </a:extLst>
          </p:cNvPr>
          <p:cNvSpPr txBox="1">
            <a:spLocks/>
          </p:cNvSpPr>
          <p:nvPr/>
        </p:nvSpPr>
        <p:spPr>
          <a:xfrm>
            <a:off x="6887867" y="4904809"/>
            <a:ext cx="4898997"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bg1">
                    <a:lumMod val="65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dirty="0">
              <a:solidFill>
                <a:schemeClr val="bg1"/>
              </a:solidFill>
            </a:endParaRPr>
          </a:p>
        </p:txBody>
      </p:sp>
    </p:spTree>
    <p:extLst>
      <p:ext uri="{BB962C8B-B14F-4D97-AF65-F5344CB8AC3E}">
        <p14:creationId xmlns:p14="http://schemas.microsoft.com/office/powerpoint/2010/main" val="244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1609725"/>
            <a:ext cx="10515600" cy="4676775"/>
          </a:xfrm>
        </p:spPr>
        <p:txBody>
          <a:bodyPr>
            <a:normAutofit fontScale="90000"/>
          </a:bodyPr>
          <a:lstStyle/>
          <a:p>
            <a:r>
              <a:rPr lang="en-US" sz="9600" dirty="0"/>
              <a:t>All Small Mentor Protégé Program (ASMPP)</a:t>
            </a:r>
            <a:br>
              <a:rPr lang="en-US" sz="9600" dirty="0"/>
            </a:br>
            <a:endParaRPr lang="en-US" sz="9600" dirty="0"/>
          </a:p>
        </p:txBody>
      </p:sp>
      <p:sp>
        <p:nvSpPr>
          <p:cNvPr id="4" name="Slide Number Placeholder 3"/>
          <p:cNvSpPr>
            <a:spLocks noGrp="1"/>
          </p:cNvSpPr>
          <p:nvPr>
            <p:ph type="sldNum" sz="quarter" idx="12"/>
          </p:nvPr>
        </p:nvSpPr>
        <p:spPr/>
        <p:txBody>
          <a:bodyPr/>
          <a:lstStyle/>
          <a:p>
            <a:fld id="{B1AB44B9-F1EC-4F4B-88D4-413245C9CD3E}" type="slidenum">
              <a:rPr lang="en-US" smtClean="0"/>
              <a:t>10</a:t>
            </a:fld>
            <a:endParaRPr lang="en-US"/>
          </a:p>
        </p:txBody>
      </p:sp>
    </p:spTree>
    <p:extLst>
      <p:ext uri="{BB962C8B-B14F-4D97-AF65-F5344CB8AC3E}">
        <p14:creationId xmlns:p14="http://schemas.microsoft.com/office/powerpoint/2010/main" val="2715919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126" y="533401"/>
            <a:ext cx="9259747" cy="1047749"/>
          </a:xfrm>
        </p:spPr>
        <p:txBody>
          <a:bodyPr/>
          <a:lstStyle/>
          <a:p>
            <a:r>
              <a:rPr lang="en-US" dirty="0"/>
              <a:t>ASMPP Background</a:t>
            </a:r>
          </a:p>
        </p:txBody>
      </p:sp>
      <p:sp>
        <p:nvSpPr>
          <p:cNvPr id="3" name="Text Placeholder 2"/>
          <p:cNvSpPr>
            <a:spLocks noGrp="1"/>
          </p:cNvSpPr>
          <p:nvPr>
            <p:ph type="body" idx="1"/>
          </p:nvPr>
        </p:nvSpPr>
        <p:spPr>
          <a:xfrm>
            <a:off x="704851" y="1771650"/>
            <a:ext cx="11001374" cy="4505325"/>
          </a:xfrm>
        </p:spPr>
        <p:txBody>
          <a:bodyPr>
            <a:normAutofit lnSpcReduction="10000"/>
          </a:bodyPr>
          <a:lstStyle/>
          <a:p>
            <a:pPr marL="342900" indent="-342900" algn="l">
              <a:buFont typeface="Wingdings" panose="05000000000000000000" pitchFamily="2" charset="2"/>
              <a:buChar char="Ø"/>
            </a:pPr>
            <a:r>
              <a:rPr lang="en-US" dirty="0">
                <a:solidFill>
                  <a:srgbClr val="000000"/>
                </a:solidFill>
              </a:rPr>
              <a:t>Authorized under the 2010 Small Business Jobs Act and the 2013 </a:t>
            </a:r>
            <a:r>
              <a:rPr lang="en-US" dirty="0" smtClean="0">
                <a:solidFill>
                  <a:srgbClr val="000000"/>
                </a:solidFill>
              </a:rPr>
              <a:t>NDAA</a:t>
            </a:r>
          </a:p>
          <a:p>
            <a:pPr algn="l"/>
            <a:endParaRPr lang="en-US" dirty="0">
              <a:solidFill>
                <a:srgbClr val="000000"/>
              </a:solidFill>
            </a:endParaRPr>
          </a:p>
          <a:p>
            <a:pPr marL="342900" indent="-342900" algn="l">
              <a:buFont typeface="Wingdings" panose="05000000000000000000" pitchFamily="2" charset="2"/>
              <a:buChar char="Ø"/>
            </a:pPr>
            <a:r>
              <a:rPr lang="en-US" dirty="0">
                <a:solidFill>
                  <a:srgbClr val="000000"/>
                </a:solidFill>
              </a:rPr>
              <a:t>Rather than creating programs for separate constituencies – SDVOB, WOSB, </a:t>
            </a:r>
            <a:r>
              <a:rPr lang="en-US" dirty="0" err="1">
                <a:solidFill>
                  <a:srgbClr val="000000"/>
                </a:solidFill>
              </a:rPr>
              <a:t>HUBZones</a:t>
            </a:r>
            <a:r>
              <a:rPr lang="en-US" dirty="0">
                <a:solidFill>
                  <a:srgbClr val="000000"/>
                </a:solidFill>
              </a:rPr>
              <a:t> - SBA created a single, all-inclusive Mentor-Protégé Program modeled on its 8(a) program</a:t>
            </a:r>
            <a:r>
              <a:rPr lang="en-US" dirty="0" smtClean="0">
                <a:solidFill>
                  <a:srgbClr val="000000"/>
                </a:solidFill>
              </a:rPr>
              <a:t>.</a:t>
            </a:r>
          </a:p>
          <a:p>
            <a:pPr algn="l"/>
            <a:endParaRPr lang="en-US" dirty="0">
              <a:solidFill>
                <a:srgbClr val="000000"/>
              </a:solidFill>
            </a:endParaRPr>
          </a:p>
          <a:p>
            <a:pPr marL="342900" indent="-342900" algn="l">
              <a:buFont typeface="Wingdings" panose="05000000000000000000" pitchFamily="2" charset="2"/>
              <a:buChar char="Ø"/>
            </a:pPr>
            <a:r>
              <a:rPr lang="en-US" dirty="0">
                <a:solidFill>
                  <a:srgbClr val="000000"/>
                </a:solidFill>
              </a:rPr>
              <a:t>The All Small Mentor-Protégé Program’s (ASMPP) aim is two-fold: develop strong Protégé firms through Mentor-provided business development assistance; and enhance the ability of Protégé firms to successfully compete for government contracts. </a:t>
            </a:r>
            <a:endParaRPr lang="en-US" dirty="0" smtClean="0">
              <a:solidFill>
                <a:srgbClr val="000000"/>
              </a:solidFill>
            </a:endParaRPr>
          </a:p>
          <a:p>
            <a:pPr marL="342900" indent="-342900" algn="l">
              <a:buFont typeface="Wingdings" panose="05000000000000000000" pitchFamily="2" charset="2"/>
              <a:buChar char="Ø"/>
            </a:pPr>
            <a:endParaRPr lang="en-US" dirty="0">
              <a:solidFill>
                <a:srgbClr val="000000"/>
              </a:solidFill>
            </a:endParaRPr>
          </a:p>
          <a:p>
            <a:pPr marL="342900" indent="-342900" algn="l">
              <a:buFont typeface="Wingdings" panose="05000000000000000000" pitchFamily="2" charset="2"/>
              <a:buChar char="Ø"/>
            </a:pPr>
            <a:r>
              <a:rPr lang="en-US" dirty="0" smtClean="0">
                <a:solidFill>
                  <a:srgbClr val="000000"/>
                </a:solidFill>
              </a:rPr>
              <a:t>Effective August 24, 2016</a:t>
            </a:r>
            <a:endParaRPr lang="en-US" dirty="0">
              <a:solidFill>
                <a:srgbClr val="000000"/>
              </a:solidFill>
            </a:endParaRPr>
          </a:p>
          <a:p>
            <a:pPr algn="l"/>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11</a:t>
            </a:fld>
            <a:endParaRPr lang="en-US"/>
          </a:p>
        </p:txBody>
      </p:sp>
    </p:spTree>
    <p:extLst>
      <p:ext uri="{BB962C8B-B14F-4D97-AF65-F5344CB8AC3E}">
        <p14:creationId xmlns:p14="http://schemas.microsoft.com/office/powerpoint/2010/main" val="3156495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49"/>
            <a:ext cx="10515600" cy="707601"/>
          </a:xfrm>
        </p:spPr>
        <p:txBody>
          <a:bodyPr>
            <a:noAutofit/>
          </a:bodyPr>
          <a:lstStyle/>
          <a:p>
            <a:r>
              <a:rPr lang="en-US" sz="4000" dirty="0" smtClean="0"/>
              <a:t>ASMPP Update</a:t>
            </a:r>
            <a:r>
              <a:rPr lang="en-US" sz="4000" dirty="0"/>
              <a:t/>
            </a:r>
            <a:br>
              <a:rPr lang="en-US" sz="4000" dirty="0"/>
            </a:br>
            <a:endParaRPr lang="en-US" sz="4000" dirty="0"/>
          </a:p>
        </p:txBody>
      </p:sp>
      <p:sp>
        <p:nvSpPr>
          <p:cNvPr id="3" name="Text Placeholder 2"/>
          <p:cNvSpPr>
            <a:spLocks noGrp="1"/>
          </p:cNvSpPr>
          <p:nvPr>
            <p:ph sz="half" idx="1"/>
          </p:nvPr>
        </p:nvSpPr>
        <p:spPr/>
        <p:txBody>
          <a:bodyPr>
            <a:normAutofit fontScale="92500"/>
          </a:bodyPr>
          <a:lstStyle/>
          <a:p>
            <a:pPr>
              <a:buFont typeface="Wingdings" panose="05000000000000000000" pitchFamily="2" charset="2"/>
              <a:buChar char="Ø"/>
            </a:pPr>
            <a:r>
              <a:rPr lang="en-US" dirty="0">
                <a:solidFill>
                  <a:schemeClr val="tx1"/>
                </a:solidFill>
              </a:rPr>
              <a:t>Please note that a Mentor-Protégé relationship should be established before starting the application – the ASMPP is not a matching program</a:t>
            </a:r>
          </a:p>
          <a:p>
            <a:endParaRPr lang="en-US" dirty="0"/>
          </a:p>
        </p:txBody>
      </p:sp>
      <p:sp>
        <p:nvSpPr>
          <p:cNvPr id="7" name="Content Placeholder 6"/>
          <p:cNvSpPr>
            <a:spLocks noGrp="1"/>
          </p:cNvSpPr>
          <p:nvPr>
            <p:ph sz="half" idx="2"/>
          </p:nvPr>
        </p:nvSpPr>
        <p:spPr/>
        <p:txBody>
          <a:bodyPr>
            <a:normAutofit fontScale="92500"/>
          </a:bodyPr>
          <a:lstStyle/>
          <a:p>
            <a:pPr>
              <a:buFont typeface="Wingdings" panose="05000000000000000000" pitchFamily="2" charset="2"/>
              <a:buChar char="Ø"/>
            </a:pPr>
            <a:r>
              <a:rPr lang="en-US" dirty="0"/>
              <a:t>The SBA began accepting applications on October 1, 2016.</a:t>
            </a:r>
          </a:p>
          <a:p>
            <a:pPr>
              <a:buFont typeface="Wingdings" panose="05000000000000000000" pitchFamily="2" charset="2"/>
              <a:buChar char="Ø"/>
            </a:pPr>
            <a:endParaRPr lang="en-US" dirty="0"/>
          </a:p>
          <a:p>
            <a:pPr>
              <a:buFont typeface="Wingdings" panose="05000000000000000000" pitchFamily="2" charset="2"/>
              <a:buChar char="Ø"/>
            </a:pPr>
            <a:r>
              <a:rPr lang="en-US" dirty="0"/>
              <a:t>Applications must be submitted via certify.sba.gov.  No paper applications will be accepted.</a:t>
            </a:r>
          </a:p>
          <a:p>
            <a:pPr>
              <a:buFont typeface="Wingdings" panose="05000000000000000000" pitchFamily="2" charset="2"/>
              <a:buChar char="Ø"/>
            </a:pPr>
            <a:endParaRPr lang="en-US" dirty="0"/>
          </a:p>
          <a:p>
            <a:pPr>
              <a:buFont typeface="Wingdings" panose="05000000000000000000" pitchFamily="2" charset="2"/>
              <a:buChar char="Ø"/>
            </a:pPr>
            <a:r>
              <a:rPr lang="en-US" dirty="0"/>
              <a:t>Website: </a:t>
            </a:r>
            <a:r>
              <a:rPr lang="en-US" dirty="0">
                <a:hlinkClick r:id="rId2"/>
              </a:rPr>
              <a:t>https://</a:t>
            </a:r>
            <a:r>
              <a:rPr lang="en-US" dirty="0" smtClean="0">
                <a:hlinkClick r:id="rId2"/>
              </a:rPr>
              <a:t>www.sba.gov/allsmallmpp</a:t>
            </a:r>
            <a:endParaRPr lang="en-US" dirty="0" smtClean="0"/>
          </a:p>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12</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524" y="3890963"/>
            <a:ext cx="32734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flipH="1" flipV="1">
            <a:off x="9143999" y="2921168"/>
            <a:ext cx="45719" cy="45719"/>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175772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126" y="485775"/>
            <a:ext cx="9259747" cy="1057275"/>
          </a:xfrm>
        </p:spPr>
        <p:txBody>
          <a:bodyPr/>
          <a:lstStyle/>
          <a:p>
            <a:r>
              <a:rPr lang="en-US" dirty="0"/>
              <a:t>Program Administration</a:t>
            </a:r>
          </a:p>
        </p:txBody>
      </p:sp>
      <p:sp>
        <p:nvSpPr>
          <p:cNvPr id="3" name="Text Placeholder 2"/>
          <p:cNvSpPr>
            <a:spLocks noGrp="1"/>
          </p:cNvSpPr>
          <p:nvPr>
            <p:ph type="body" idx="1"/>
          </p:nvPr>
        </p:nvSpPr>
        <p:spPr>
          <a:xfrm>
            <a:off x="1471005" y="1847850"/>
            <a:ext cx="9259747" cy="4346450"/>
          </a:xfrm>
        </p:spPr>
        <p:txBody>
          <a:bodyPr>
            <a:normAutofit/>
          </a:bodyPr>
          <a:lstStyle/>
          <a:p>
            <a:pPr marL="342900" indent="-342900" algn="l">
              <a:buFont typeface="Wingdings" panose="05000000000000000000" pitchFamily="2" charset="2"/>
              <a:buChar char="Ø"/>
            </a:pPr>
            <a:r>
              <a:rPr lang="en-US" sz="3200" dirty="0">
                <a:solidFill>
                  <a:schemeClr val="tx1"/>
                </a:solidFill>
              </a:rPr>
              <a:t>Centralized in HQ, rather than the distributive 8(a) model</a:t>
            </a:r>
          </a:p>
          <a:p>
            <a:pPr marL="342900" indent="-342900" algn="l">
              <a:buFont typeface="Wingdings" panose="05000000000000000000" pitchFamily="2" charset="2"/>
              <a:buChar char="Ø"/>
            </a:pPr>
            <a:r>
              <a:rPr lang="en-US" sz="3200" dirty="0">
                <a:solidFill>
                  <a:schemeClr val="tx1"/>
                </a:solidFill>
              </a:rPr>
              <a:t>Online Application – certify.sba.gov</a:t>
            </a:r>
          </a:p>
          <a:p>
            <a:pPr marL="342900" indent="-342900" algn="l">
              <a:buFont typeface="Wingdings" panose="05000000000000000000" pitchFamily="2" charset="2"/>
              <a:buChar char="Ø"/>
            </a:pPr>
            <a:r>
              <a:rPr lang="en-US" sz="3200" dirty="0">
                <a:solidFill>
                  <a:schemeClr val="tx1"/>
                </a:solidFill>
              </a:rPr>
              <a:t>Online course tutorial requirement</a:t>
            </a:r>
          </a:p>
          <a:p>
            <a:pPr marL="342900" indent="-342900" algn="l">
              <a:buFont typeface="Wingdings" panose="05000000000000000000" pitchFamily="2" charset="2"/>
              <a:buChar char="Ø"/>
            </a:pPr>
            <a:r>
              <a:rPr lang="en-US" sz="3200" dirty="0">
                <a:solidFill>
                  <a:schemeClr val="tx1"/>
                </a:solidFill>
              </a:rPr>
              <a:t>Annual Review and Evaluation</a:t>
            </a:r>
          </a:p>
          <a:p>
            <a:pPr marL="342900" indent="-342900" algn="l">
              <a:buFont typeface="Wingdings" panose="05000000000000000000" pitchFamily="2" charset="2"/>
              <a:buChar char="Ø"/>
            </a:pPr>
            <a:r>
              <a:rPr lang="en-US" sz="3200" dirty="0">
                <a:solidFill>
                  <a:schemeClr val="tx1"/>
                </a:solidFill>
              </a:rPr>
              <a:t>Template agreements i.e. MPA, joint venture</a:t>
            </a:r>
          </a:p>
          <a:p>
            <a:pPr marL="342900" indent="-342900" algn="l">
              <a:buFont typeface="Wingdings" panose="05000000000000000000" pitchFamily="2" charset="2"/>
              <a:buChar char="Ø"/>
            </a:pPr>
            <a:r>
              <a:rPr lang="en-US" sz="3200" dirty="0">
                <a:solidFill>
                  <a:schemeClr val="tx1"/>
                </a:solidFill>
              </a:rPr>
              <a:t>Incremental staff augmentation at HQ – demand driven</a:t>
            </a:r>
          </a:p>
          <a:p>
            <a:pPr marL="342900" indent="-342900" algn="l">
              <a:buFont typeface="Wingdings" panose="05000000000000000000" pitchFamily="2" charset="2"/>
              <a:buChar char="Ø"/>
            </a:pPr>
            <a:endParaRPr lang="en-US" sz="3200" dirty="0">
              <a:solidFill>
                <a:schemeClr val="tx1"/>
              </a:solidFill>
            </a:endParaRPr>
          </a:p>
        </p:txBody>
      </p:sp>
      <p:sp>
        <p:nvSpPr>
          <p:cNvPr id="4" name="Slide Number Placeholder 3"/>
          <p:cNvSpPr>
            <a:spLocks noGrp="1"/>
          </p:cNvSpPr>
          <p:nvPr>
            <p:ph type="sldNum" sz="quarter" idx="12"/>
          </p:nvPr>
        </p:nvSpPr>
        <p:spPr/>
        <p:txBody>
          <a:bodyPr/>
          <a:lstStyle/>
          <a:p>
            <a:fld id="{B1AB44B9-F1EC-4F4B-88D4-413245C9CD3E}" type="slidenum">
              <a:rPr lang="en-US" smtClean="0"/>
              <a:t>13</a:t>
            </a:fld>
            <a:endParaRPr lang="en-US"/>
          </a:p>
        </p:txBody>
      </p:sp>
    </p:spTree>
    <p:extLst>
      <p:ext uri="{BB962C8B-B14F-4D97-AF65-F5344CB8AC3E}">
        <p14:creationId xmlns:p14="http://schemas.microsoft.com/office/powerpoint/2010/main" val="1708228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860818" y="671808"/>
            <a:ext cx="7983358" cy="5805192"/>
          </a:xfrm>
          <a:ln w="38100">
            <a:solidFill>
              <a:schemeClr val="accent3">
                <a:lumMod val="60000"/>
                <a:lumOff val="40000"/>
              </a:schemeClr>
            </a:solidFill>
          </a:ln>
        </p:spPr>
        <p:txBody>
          <a:bodyPr>
            <a:noAutofit/>
          </a:bodyPr>
          <a:lstStyle/>
          <a:p>
            <a:pPr marL="285750" lvl="0" indent="-285750">
              <a:lnSpc>
                <a:spcPct val="110000"/>
              </a:lnSpc>
              <a:buFont typeface="Arial" panose="020B0604020202020204" pitchFamily="34" charset="0"/>
              <a:buChar char="•"/>
            </a:pPr>
            <a:r>
              <a:rPr lang="en-US" sz="1600" dirty="0">
                <a:solidFill>
                  <a:srgbClr val="1B1E29"/>
                </a:solidFill>
                <a:latin typeface="Source Sans Pro" charset="0"/>
              </a:rPr>
              <a:t>For-profit business or an agricultural cooperative.</a:t>
            </a:r>
          </a:p>
          <a:p>
            <a:pPr marL="285750" lvl="0" indent="-285750">
              <a:lnSpc>
                <a:spcPct val="110000"/>
              </a:lnSpc>
              <a:buFont typeface="Arial" panose="020B0604020202020204" pitchFamily="34" charset="0"/>
              <a:buChar char="•"/>
            </a:pPr>
            <a:r>
              <a:rPr lang="en-US" sz="1600" dirty="0">
                <a:solidFill>
                  <a:srgbClr val="1B1E29"/>
                </a:solidFill>
                <a:latin typeface="Source Sans Pro" charset="0"/>
              </a:rPr>
              <a:t>Small for the NAICS code in which it is requesting a Mentor-Protégé relationship.  </a:t>
            </a:r>
          </a:p>
          <a:p>
            <a:pPr marL="285750" lvl="0" indent="-285750">
              <a:lnSpc>
                <a:spcPct val="110000"/>
              </a:lnSpc>
              <a:buFont typeface="Arial" panose="020B0604020202020204" pitchFamily="34" charset="0"/>
              <a:buChar char="•"/>
            </a:pPr>
            <a:r>
              <a:rPr lang="en-US" sz="1600" dirty="0">
                <a:solidFill>
                  <a:srgbClr val="1B1E29"/>
                </a:solidFill>
              </a:rPr>
              <a:t>Registered in SAM.    </a:t>
            </a:r>
          </a:p>
          <a:p>
            <a:pPr marL="285750" lvl="0" indent="-285750">
              <a:lnSpc>
                <a:spcPct val="110000"/>
              </a:lnSpc>
              <a:buFont typeface="Arial" panose="020B0604020202020204" pitchFamily="34" charset="0"/>
              <a:buChar char="•"/>
            </a:pPr>
            <a:r>
              <a:rPr lang="en-US" sz="1600" dirty="0">
                <a:solidFill>
                  <a:srgbClr val="1B1E29"/>
                </a:solidFill>
              </a:rPr>
              <a:t>Protégé must have a Mentor before submitting Mentor/Protégé application  </a:t>
            </a:r>
          </a:p>
          <a:p>
            <a:pPr marL="285750" lvl="0" indent="-285750">
              <a:lnSpc>
                <a:spcPct val="110000"/>
              </a:lnSpc>
              <a:buFont typeface="Arial" panose="020B0604020202020204" pitchFamily="34" charset="0"/>
              <a:buChar char="•"/>
            </a:pPr>
            <a:r>
              <a:rPr lang="en-US" sz="1600" dirty="0">
                <a:solidFill>
                  <a:srgbClr val="1B1E29"/>
                </a:solidFill>
              </a:rPr>
              <a:t>Proof of experience working in the NAICS code (if not primary NAICS code).</a:t>
            </a:r>
          </a:p>
          <a:p>
            <a:pPr marL="285750" lvl="0" indent="-285750">
              <a:lnSpc>
                <a:spcPct val="110000"/>
              </a:lnSpc>
              <a:buFont typeface="Arial" panose="020B0604020202020204" pitchFamily="34" charset="0"/>
              <a:buChar char="•"/>
            </a:pPr>
            <a:r>
              <a:rPr lang="en-US" sz="1600" dirty="0">
                <a:solidFill>
                  <a:srgbClr val="1B1E29"/>
                </a:solidFill>
              </a:rPr>
              <a:t>Mentor cannot own more than 40% equity in the business.</a:t>
            </a:r>
          </a:p>
          <a:p>
            <a:pPr marL="285750" lvl="0" indent="-285750">
              <a:lnSpc>
                <a:spcPct val="110000"/>
              </a:lnSpc>
              <a:buFont typeface="Arial" panose="020B0604020202020204" pitchFamily="34" charset="0"/>
              <a:buChar char="•"/>
            </a:pPr>
            <a:r>
              <a:rPr lang="en-US" sz="1600" dirty="0">
                <a:solidFill>
                  <a:srgbClr val="1B1E29"/>
                </a:solidFill>
              </a:rPr>
              <a:t>The SBA has not made a determination of affiliation between the Protégé and Mentor</a:t>
            </a:r>
          </a:p>
          <a:p>
            <a:pPr marL="285750" lvl="0" indent="-285750">
              <a:lnSpc>
                <a:spcPct val="110000"/>
              </a:lnSpc>
              <a:buFont typeface="Arial" panose="020B0604020202020204" pitchFamily="34" charset="0"/>
              <a:buChar char="•"/>
            </a:pPr>
            <a:r>
              <a:rPr lang="en-US" sz="1600" dirty="0">
                <a:solidFill>
                  <a:srgbClr val="1B1E29"/>
                </a:solidFill>
              </a:rPr>
              <a:t>The Protégé may generally have only one Mentor at a time and cannot have more than two mentors across both SBA-administered Mentor-Protégé programs through the life of the business and they must not compete.</a:t>
            </a:r>
          </a:p>
          <a:p>
            <a:pPr marL="285750" lvl="0" indent="-285750">
              <a:lnSpc>
                <a:spcPct val="110000"/>
              </a:lnSpc>
              <a:buFont typeface="Arial" panose="020B0604020202020204" pitchFamily="34" charset="0"/>
              <a:buChar char="•"/>
            </a:pPr>
            <a:r>
              <a:rPr lang="en-US" sz="1600" dirty="0">
                <a:solidFill>
                  <a:srgbClr val="1B1E29"/>
                </a:solidFill>
              </a:rPr>
              <a:t>Mentors limited to three protégés at any time. The SBA may authorize a small business to be both a Mentor and a Protégé, but only if it can demonstrate that the second relationship will not compete or conflict with the first Mentor-Protégé relationship.</a:t>
            </a:r>
          </a:p>
          <a:p>
            <a:pPr marL="285750" lvl="0" indent="-285750">
              <a:lnSpc>
                <a:spcPct val="110000"/>
              </a:lnSpc>
              <a:buFont typeface="Arial" panose="020B0604020202020204" pitchFamily="34" charset="0"/>
              <a:buChar char="•"/>
            </a:pPr>
            <a:r>
              <a:rPr lang="en-US" sz="1600" dirty="0">
                <a:solidFill>
                  <a:srgbClr val="1B1E29"/>
                </a:solidFill>
              </a:rPr>
              <a:t>Parties must agree to comply with regulations and SBA guidance regarding Joint Ventures and reporting requirements.</a:t>
            </a:r>
          </a:p>
          <a:p>
            <a:pPr marL="285750" lvl="0" indent="-285750">
              <a:lnSpc>
                <a:spcPct val="110000"/>
              </a:lnSpc>
              <a:buFont typeface="Arial" panose="020B0604020202020204" pitchFamily="34" charset="0"/>
              <a:buChar char="•"/>
            </a:pPr>
            <a:r>
              <a:rPr lang="en-US" sz="1600" dirty="0">
                <a:solidFill>
                  <a:srgbClr val="1B1E29"/>
                </a:solidFill>
              </a:rPr>
              <a:t>Parties must certify that they are in good standing, of good character, and that support will result in improved capacity for the business.</a:t>
            </a:r>
            <a:endParaRPr lang="en-US" sz="1600" dirty="0"/>
          </a:p>
        </p:txBody>
      </p:sp>
      <p:sp>
        <p:nvSpPr>
          <p:cNvPr id="5" name="Title 4"/>
          <p:cNvSpPr>
            <a:spLocks noGrp="1"/>
          </p:cNvSpPr>
          <p:nvPr>
            <p:ph type="title"/>
          </p:nvPr>
        </p:nvSpPr>
        <p:spPr>
          <a:xfrm>
            <a:off x="386787" y="671808"/>
            <a:ext cx="3474031" cy="5561045"/>
          </a:xfrm>
          <a:prstGeom prst="rect">
            <a:avLst/>
          </a:prstGeom>
        </p:spPr>
        <p:txBody>
          <a:bodyPr>
            <a:normAutofit/>
          </a:bodyPr>
          <a:lstStyle/>
          <a:p>
            <a:r>
              <a:rPr lang="en-US" sz="5300" dirty="0">
                <a:solidFill>
                  <a:schemeClr val="tx1"/>
                </a:solidFill>
              </a:rPr>
              <a:t/>
            </a:r>
            <a:br>
              <a:rPr lang="en-US" sz="5300" dirty="0">
                <a:solidFill>
                  <a:schemeClr val="tx1"/>
                </a:solidFill>
              </a:rPr>
            </a:br>
            <a:r>
              <a:rPr lang="en-US" sz="5300" dirty="0">
                <a:solidFill>
                  <a:schemeClr val="tx1"/>
                </a:solidFill>
                <a:latin typeface="Source Sans Pro" panose="020B0503030403020204" pitchFamily="34" charset="0"/>
              </a:rPr>
              <a:t>Eligibility</a:t>
            </a:r>
          </a:p>
        </p:txBody>
      </p:sp>
      <p:sp>
        <p:nvSpPr>
          <p:cNvPr id="7" name="Slide Number Placeholder 5"/>
          <p:cNvSpPr txBox="1">
            <a:spLocks/>
          </p:cNvSpPr>
          <p:nvPr/>
        </p:nvSpPr>
        <p:spPr>
          <a:xfrm>
            <a:off x="9062013" y="6194330"/>
            <a:ext cx="2743200" cy="365125"/>
          </a:xfrm>
          <a:prstGeom prst="rect">
            <a:avLst/>
          </a:prstGeom>
        </p:spPr>
        <p:txBody>
          <a:bodyPr vert="horz" lIns="91425" tIns="91425" rIns="91425" bIns="91425" rtlCol="0" anchor="t" anchorCtr="0">
            <a:normAutofit/>
          </a:bodyPr>
          <a:lstStyle>
            <a:lvl1pPr marL="0" lvl="0" indent="0" algn="l" defTabSz="685749" rtl="0" eaLnBrk="1" fontAlgn="ctr" latinLnBrk="0" hangingPunct="1">
              <a:lnSpc>
                <a:spcPct val="90000"/>
              </a:lnSpc>
              <a:spcBef>
                <a:spcPts val="0"/>
              </a:spcBef>
              <a:buFontTx/>
              <a:buNone/>
              <a:defRPr sz="1800" kern="1200" baseline="0">
                <a:solidFill>
                  <a:srgbClr val="3C5056"/>
                </a:solidFill>
                <a:latin typeface="BentonSans Book" charset="0"/>
                <a:ea typeface="Source Sans Pro" charset="0"/>
                <a:cs typeface="Source Sans Pro" charset="0"/>
              </a:defRPr>
            </a:lvl1pPr>
            <a:lvl2pPr marL="514313" lvl="1" indent="-171438" algn="ctr" defTabSz="685749" rtl="0" eaLnBrk="1" latinLnBrk="0" hangingPunct="1">
              <a:lnSpc>
                <a:spcPct val="90000"/>
              </a:lnSpc>
              <a:spcBef>
                <a:spcPts val="0"/>
              </a:spcBef>
              <a:buFont typeface="Arial"/>
              <a:buChar char="•"/>
              <a:defRPr sz="1800" kern="1200">
                <a:solidFill>
                  <a:schemeClr val="tx1"/>
                </a:solidFill>
                <a:latin typeface="Source Sans Pro" charset="0"/>
                <a:ea typeface="Source Sans Pro" charset="0"/>
                <a:cs typeface="Source Sans Pro" charset="0"/>
              </a:defRPr>
            </a:lvl2pPr>
            <a:lvl3pPr marL="857186" lvl="2" indent="-171438" algn="ctr" defTabSz="685749" rtl="0" eaLnBrk="1" latinLnBrk="0" hangingPunct="1">
              <a:lnSpc>
                <a:spcPct val="90000"/>
              </a:lnSpc>
              <a:spcBef>
                <a:spcPts val="0"/>
              </a:spcBef>
              <a:buFont typeface="Arial"/>
              <a:buChar char="•"/>
              <a:defRPr sz="1500" kern="1200">
                <a:solidFill>
                  <a:schemeClr val="tx1"/>
                </a:solidFill>
                <a:latin typeface="Source Sans Pro" charset="0"/>
                <a:ea typeface="Source Sans Pro" charset="0"/>
                <a:cs typeface="Source Sans Pro" charset="0"/>
              </a:defRPr>
            </a:lvl3pPr>
            <a:lvl4pPr marL="1200060" lvl="3" indent="-171438" algn="ctr" defTabSz="685749" rtl="0" eaLnBrk="1" latinLnBrk="0" hangingPunct="1">
              <a:lnSpc>
                <a:spcPct val="90000"/>
              </a:lnSpc>
              <a:spcBef>
                <a:spcPts val="0"/>
              </a:spcBef>
              <a:buFont typeface="Arial"/>
              <a:buChar char="•"/>
              <a:defRPr sz="1350" kern="1200">
                <a:solidFill>
                  <a:schemeClr val="tx1"/>
                </a:solidFill>
                <a:latin typeface="Source Sans Pro" charset="0"/>
                <a:ea typeface="Source Sans Pro" charset="0"/>
                <a:cs typeface="Source Sans Pro" charset="0"/>
              </a:defRPr>
            </a:lvl4pPr>
            <a:lvl5pPr marL="1542935" lvl="4" indent="-171438" algn="ctr" defTabSz="685749" rtl="0" eaLnBrk="1" latinLnBrk="0" hangingPunct="1">
              <a:lnSpc>
                <a:spcPct val="90000"/>
              </a:lnSpc>
              <a:spcBef>
                <a:spcPts val="0"/>
              </a:spcBef>
              <a:buFont typeface="Arial"/>
              <a:buChar char="•"/>
              <a:defRPr sz="1350" kern="1200">
                <a:solidFill>
                  <a:schemeClr val="tx1"/>
                </a:solidFill>
                <a:latin typeface="Source Sans Pro" charset="0"/>
                <a:ea typeface="Source Sans Pro" charset="0"/>
                <a:cs typeface="Source Sans Pro" charset="0"/>
              </a:defRPr>
            </a:lvl5pPr>
            <a:lvl6pPr marL="1885809" lvl="5" indent="-171438" algn="ctr" defTabSz="685749" rtl="0" eaLnBrk="1" latinLnBrk="0" hangingPunct="1">
              <a:lnSpc>
                <a:spcPct val="90000"/>
              </a:lnSpc>
              <a:spcBef>
                <a:spcPts val="0"/>
              </a:spcBef>
              <a:buFont typeface="Arial"/>
              <a:buChar char="•"/>
              <a:defRPr sz="1350" kern="1200">
                <a:solidFill>
                  <a:schemeClr val="tx1"/>
                </a:solidFill>
                <a:latin typeface="+mn-lt"/>
                <a:ea typeface="+mn-ea"/>
                <a:cs typeface="+mn-cs"/>
              </a:defRPr>
            </a:lvl6pPr>
            <a:lvl7pPr marL="2228684" lvl="6" indent="-171438" algn="ctr" defTabSz="685749" rtl="0" eaLnBrk="1" latinLnBrk="0" hangingPunct="1">
              <a:lnSpc>
                <a:spcPct val="90000"/>
              </a:lnSpc>
              <a:spcBef>
                <a:spcPts val="0"/>
              </a:spcBef>
              <a:buFont typeface="Arial"/>
              <a:buChar char="•"/>
              <a:defRPr sz="1350" kern="1200">
                <a:solidFill>
                  <a:schemeClr val="tx1"/>
                </a:solidFill>
                <a:latin typeface="+mn-lt"/>
                <a:ea typeface="+mn-ea"/>
                <a:cs typeface="+mn-cs"/>
              </a:defRPr>
            </a:lvl7pPr>
            <a:lvl8pPr marL="2571558" lvl="7" indent="-171438" algn="ctr" defTabSz="685749" rtl="0" eaLnBrk="1" latinLnBrk="0" hangingPunct="1">
              <a:lnSpc>
                <a:spcPct val="90000"/>
              </a:lnSpc>
              <a:spcBef>
                <a:spcPts val="0"/>
              </a:spcBef>
              <a:buFont typeface="Arial"/>
              <a:buChar char="•"/>
              <a:defRPr sz="1350" kern="1200">
                <a:solidFill>
                  <a:schemeClr val="tx1"/>
                </a:solidFill>
                <a:latin typeface="+mn-lt"/>
                <a:ea typeface="+mn-ea"/>
                <a:cs typeface="+mn-cs"/>
              </a:defRPr>
            </a:lvl8pPr>
            <a:lvl9pPr marL="2914433" lvl="8" indent="-171438" algn="ctr" defTabSz="685749" rtl="0" eaLnBrk="1" latinLnBrk="0" hangingPunct="1">
              <a:lnSpc>
                <a:spcPct val="90000"/>
              </a:lnSpc>
              <a:spcBef>
                <a:spcPts val="0"/>
              </a:spcBef>
              <a:buFont typeface="Arial"/>
              <a:buChar char="•"/>
              <a:defRPr sz="1350" kern="1200">
                <a:solidFill>
                  <a:schemeClr val="tx1"/>
                </a:solidFill>
                <a:latin typeface="+mn-lt"/>
                <a:ea typeface="+mn-ea"/>
                <a:cs typeface="+mn-cs"/>
              </a:defRPr>
            </a:lvl9pPr>
          </a:lstStyle>
          <a:p>
            <a:pPr algn="r">
              <a:defRPr/>
            </a:pPr>
            <a:fld id="{B50809F3-690A-453D-8A41-D5D7D944AB01}" type="slidenum">
              <a:rPr lang="en-US" sz="1000" smtClean="0">
                <a:latin typeface="+mj-lt"/>
              </a:rPr>
              <a:pPr algn="r">
                <a:defRPr/>
              </a:pPr>
              <a:t>14</a:t>
            </a:fld>
            <a:endParaRPr lang="en-US" sz="1000" dirty="0">
              <a:latin typeface="+mj-lt"/>
            </a:endParaRPr>
          </a:p>
        </p:txBody>
      </p:sp>
    </p:spTree>
    <p:extLst>
      <p:ext uri="{BB962C8B-B14F-4D97-AF65-F5344CB8AC3E}">
        <p14:creationId xmlns:p14="http://schemas.microsoft.com/office/powerpoint/2010/main" val="1101556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a:spLocks noGrp="1"/>
          </p:cNvSpPr>
          <p:nvPr>
            <p:ph type="title"/>
          </p:nvPr>
        </p:nvSpPr>
        <p:spPr>
          <a:xfrm>
            <a:off x="872836" y="1371600"/>
            <a:ext cx="3449782" cy="4395355"/>
          </a:xfrm>
        </p:spPr>
        <p:txBody>
          <a:bodyPr>
            <a:normAutofit/>
          </a:bodyPr>
          <a:lstStyle/>
          <a:p>
            <a:pPr lvl="0" algn="l" defTabSz="914400">
              <a:lnSpc>
                <a:spcPct val="100000"/>
              </a:lnSpc>
              <a:spcBef>
                <a:spcPct val="20000"/>
              </a:spcBef>
            </a:pPr>
            <a:r>
              <a:rPr lang="en-US" sz="4900" dirty="0">
                <a:solidFill>
                  <a:prstClr val="black"/>
                </a:solidFill>
                <a:latin typeface="Source Sans Pro" panose="020B0503030403020204" pitchFamily="34" charset="0"/>
                <a:ea typeface="+mn-ea"/>
                <a:cs typeface="+mn-cs"/>
              </a:rPr>
              <a:t>Continuing </a:t>
            </a:r>
            <a:br>
              <a:rPr lang="en-US" sz="4900" dirty="0">
                <a:solidFill>
                  <a:prstClr val="black"/>
                </a:solidFill>
                <a:latin typeface="Source Sans Pro" panose="020B0503030403020204" pitchFamily="34" charset="0"/>
                <a:ea typeface="+mn-ea"/>
                <a:cs typeface="+mn-cs"/>
              </a:rPr>
            </a:br>
            <a:r>
              <a:rPr lang="en-US" sz="4900" dirty="0">
                <a:solidFill>
                  <a:prstClr val="black"/>
                </a:solidFill>
                <a:latin typeface="Source Sans Pro" panose="020B0503030403020204" pitchFamily="34" charset="0"/>
                <a:ea typeface="+mn-ea"/>
                <a:cs typeface="+mn-cs"/>
              </a:rPr>
              <a:t>Eligibility and Renewals</a:t>
            </a:r>
            <a:endParaRPr lang="en-US" sz="1200" spc="0" dirty="0">
              <a:solidFill>
                <a:prstClr val="black"/>
              </a:solidFill>
              <a:latin typeface="Source Sans Pro" panose="020B0503030403020204" pitchFamily="34" charset="0"/>
              <a:ea typeface="+mn-ea"/>
              <a:cs typeface="+mn-cs"/>
            </a:endParaRPr>
          </a:p>
        </p:txBody>
      </p:sp>
      <p:sp>
        <p:nvSpPr>
          <p:cNvPr id="8" name="Slide Number Placeholder 5"/>
          <p:cNvSpPr txBox="1">
            <a:spLocks/>
          </p:cNvSpPr>
          <p:nvPr/>
        </p:nvSpPr>
        <p:spPr>
          <a:xfrm>
            <a:off x="9062013" y="6194330"/>
            <a:ext cx="2743200" cy="365125"/>
          </a:xfrm>
          <a:prstGeom prst="rect">
            <a:avLst/>
          </a:prstGeom>
        </p:spPr>
        <p:txBody>
          <a:bodyPr vert="horz" lIns="91425" tIns="91425" rIns="91425" bIns="91425" rtlCol="0" anchor="t" anchorCtr="0">
            <a:normAutofit/>
          </a:bodyPr>
          <a:lstStyle>
            <a:lvl1pPr marL="0" lvl="0" indent="0" algn="l" defTabSz="685749" rtl="0" eaLnBrk="1" fontAlgn="ctr" latinLnBrk="0" hangingPunct="1">
              <a:lnSpc>
                <a:spcPct val="90000"/>
              </a:lnSpc>
              <a:spcBef>
                <a:spcPts val="0"/>
              </a:spcBef>
              <a:buFontTx/>
              <a:buNone/>
              <a:defRPr sz="1800" kern="1200" baseline="0">
                <a:solidFill>
                  <a:srgbClr val="3C5056"/>
                </a:solidFill>
                <a:latin typeface="BentonSans Book" charset="0"/>
                <a:ea typeface="Source Sans Pro" charset="0"/>
                <a:cs typeface="Source Sans Pro" charset="0"/>
              </a:defRPr>
            </a:lvl1pPr>
            <a:lvl2pPr marL="514313" lvl="1" indent="-171438" algn="ctr" defTabSz="685749" rtl="0" eaLnBrk="1" latinLnBrk="0" hangingPunct="1">
              <a:lnSpc>
                <a:spcPct val="90000"/>
              </a:lnSpc>
              <a:spcBef>
                <a:spcPts val="0"/>
              </a:spcBef>
              <a:buFont typeface="Arial"/>
              <a:buChar char="•"/>
              <a:defRPr sz="1800" kern="1200">
                <a:solidFill>
                  <a:schemeClr val="tx1"/>
                </a:solidFill>
                <a:latin typeface="Source Sans Pro" charset="0"/>
                <a:ea typeface="Source Sans Pro" charset="0"/>
                <a:cs typeface="Source Sans Pro" charset="0"/>
              </a:defRPr>
            </a:lvl2pPr>
            <a:lvl3pPr marL="857186" lvl="2" indent="-171438" algn="ctr" defTabSz="685749" rtl="0" eaLnBrk="1" latinLnBrk="0" hangingPunct="1">
              <a:lnSpc>
                <a:spcPct val="90000"/>
              </a:lnSpc>
              <a:spcBef>
                <a:spcPts val="0"/>
              </a:spcBef>
              <a:buFont typeface="Arial"/>
              <a:buChar char="•"/>
              <a:defRPr sz="1500" kern="1200">
                <a:solidFill>
                  <a:schemeClr val="tx1"/>
                </a:solidFill>
                <a:latin typeface="Source Sans Pro" charset="0"/>
                <a:ea typeface="Source Sans Pro" charset="0"/>
                <a:cs typeface="Source Sans Pro" charset="0"/>
              </a:defRPr>
            </a:lvl3pPr>
            <a:lvl4pPr marL="1200060" lvl="3" indent="-171438" algn="ctr" defTabSz="685749" rtl="0" eaLnBrk="1" latinLnBrk="0" hangingPunct="1">
              <a:lnSpc>
                <a:spcPct val="90000"/>
              </a:lnSpc>
              <a:spcBef>
                <a:spcPts val="0"/>
              </a:spcBef>
              <a:buFont typeface="Arial"/>
              <a:buChar char="•"/>
              <a:defRPr sz="1350" kern="1200">
                <a:solidFill>
                  <a:schemeClr val="tx1"/>
                </a:solidFill>
                <a:latin typeface="Source Sans Pro" charset="0"/>
                <a:ea typeface="Source Sans Pro" charset="0"/>
                <a:cs typeface="Source Sans Pro" charset="0"/>
              </a:defRPr>
            </a:lvl4pPr>
            <a:lvl5pPr marL="1542935" lvl="4" indent="-171438" algn="ctr" defTabSz="685749" rtl="0" eaLnBrk="1" latinLnBrk="0" hangingPunct="1">
              <a:lnSpc>
                <a:spcPct val="90000"/>
              </a:lnSpc>
              <a:spcBef>
                <a:spcPts val="0"/>
              </a:spcBef>
              <a:buFont typeface="Arial"/>
              <a:buChar char="•"/>
              <a:defRPr sz="1350" kern="1200">
                <a:solidFill>
                  <a:schemeClr val="tx1"/>
                </a:solidFill>
                <a:latin typeface="Source Sans Pro" charset="0"/>
                <a:ea typeface="Source Sans Pro" charset="0"/>
                <a:cs typeface="Source Sans Pro" charset="0"/>
              </a:defRPr>
            </a:lvl5pPr>
            <a:lvl6pPr marL="1885809" lvl="5" indent="-171438" algn="ctr" defTabSz="685749" rtl="0" eaLnBrk="1" latinLnBrk="0" hangingPunct="1">
              <a:lnSpc>
                <a:spcPct val="90000"/>
              </a:lnSpc>
              <a:spcBef>
                <a:spcPts val="0"/>
              </a:spcBef>
              <a:buFont typeface="Arial"/>
              <a:buChar char="•"/>
              <a:defRPr sz="1350" kern="1200">
                <a:solidFill>
                  <a:schemeClr val="tx1"/>
                </a:solidFill>
                <a:latin typeface="+mn-lt"/>
                <a:ea typeface="+mn-ea"/>
                <a:cs typeface="+mn-cs"/>
              </a:defRPr>
            </a:lvl6pPr>
            <a:lvl7pPr marL="2228684" lvl="6" indent="-171438" algn="ctr" defTabSz="685749" rtl="0" eaLnBrk="1" latinLnBrk="0" hangingPunct="1">
              <a:lnSpc>
                <a:spcPct val="90000"/>
              </a:lnSpc>
              <a:spcBef>
                <a:spcPts val="0"/>
              </a:spcBef>
              <a:buFont typeface="Arial"/>
              <a:buChar char="•"/>
              <a:defRPr sz="1350" kern="1200">
                <a:solidFill>
                  <a:schemeClr val="tx1"/>
                </a:solidFill>
                <a:latin typeface="+mn-lt"/>
                <a:ea typeface="+mn-ea"/>
                <a:cs typeface="+mn-cs"/>
              </a:defRPr>
            </a:lvl7pPr>
            <a:lvl8pPr marL="2571558" lvl="7" indent="-171438" algn="ctr" defTabSz="685749" rtl="0" eaLnBrk="1" latinLnBrk="0" hangingPunct="1">
              <a:lnSpc>
                <a:spcPct val="90000"/>
              </a:lnSpc>
              <a:spcBef>
                <a:spcPts val="0"/>
              </a:spcBef>
              <a:buFont typeface="Arial"/>
              <a:buChar char="•"/>
              <a:defRPr sz="1350" kern="1200">
                <a:solidFill>
                  <a:schemeClr val="tx1"/>
                </a:solidFill>
                <a:latin typeface="+mn-lt"/>
                <a:ea typeface="+mn-ea"/>
                <a:cs typeface="+mn-cs"/>
              </a:defRPr>
            </a:lvl8pPr>
            <a:lvl9pPr marL="2914433" lvl="8" indent="-171438" algn="ctr" defTabSz="685749" rtl="0" eaLnBrk="1" latinLnBrk="0" hangingPunct="1">
              <a:lnSpc>
                <a:spcPct val="90000"/>
              </a:lnSpc>
              <a:spcBef>
                <a:spcPts val="0"/>
              </a:spcBef>
              <a:buFont typeface="Arial"/>
              <a:buChar char="•"/>
              <a:defRPr sz="1350" kern="1200">
                <a:solidFill>
                  <a:schemeClr val="tx1"/>
                </a:solidFill>
                <a:latin typeface="+mn-lt"/>
                <a:ea typeface="+mn-ea"/>
                <a:cs typeface="+mn-cs"/>
              </a:defRPr>
            </a:lvl9pPr>
          </a:lstStyle>
          <a:p>
            <a:pPr algn="r">
              <a:defRPr/>
            </a:pPr>
            <a:fld id="{B50809F3-690A-453D-8A41-D5D7D944AB01}" type="slidenum">
              <a:rPr lang="en-US" sz="1000" smtClean="0">
                <a:latin typeface="+mn-lt"/>
              </a:rPr>
              <a:pPr algn="r">
                <a:defRPr/>
              </a:pPr>
              <a:t>15</a:t>
            </a:fld>
            <a:endParaRPr lang="en-US" sz="1000" dirty="0">
              <a:latin typeface="+mn-lt"/>
            </a:endParaRPr>
          </a:p>
        </p:txBody>
      </p:sp>
      <p:sp>
        <p:nvSpPr>
          <p:cNvPr id="6" name="Content Placeholder 2" descr="2010 Jobs Act and 2013 NDAA" title="History and facts of SBA's Programs">
            <a:extLst>
              <a:ext uri="{FF2B5EF4-FFF2-40B4-BE49-F238E27FC236}">
                <a16:creationId xmlns:a16="http://schemas.microsoft.com/office/drawing/2014/main" xmlns="" id="{FBF8C772-3071-4DBB-BAE4-60F676FB24FB}"/>
              </a:ext>
            </a:extLst>
          </p:cNvPr>
          <p:cNvSpPr txBox="1">
            <a:spLocks/>
          </p:cNvSpPr>
          <p:nvPr/>
        </p:nvSpPr>
        <p:spPr>
          <a:xfrm>
            <a:off x="4235669" y="373224"/>
            <a:ext cx="7528546" cy="5704112"/>
          </a:xfrm>
          <a:prstGeom prst="rect">
            <a:avLst/>
          </a:prstGeom>
          <a:ln>
            <a:solidFill>
              <a:schemeClr val="accent3">
                <a:lumMod val="60000"/>
                <a:lumOff val="40000"/>
              </a:schemeClr>
            </a:solidFill>
          </a:ln>
        </p:spPr>
        <p:txBody>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Font typeface="Arial"/>
              <a:buNone/>
            </a:pPr>
            <a:endParaRPr lang="en-US" dirty="0"/>
          </a:p>
          <a:p>
            <a:pPr marL="0" indent="0">
              <a:buFont typeface="Arial"/>
              <a:buNone/>
            </a:pPr>
            <a:endParaRPr lang="en-US" dirty="0"/>
          </a:p>
          <a:p>
            <a:pPr marL="0" indent="0">
              <a:buFont typeface="Arial"/>
              <a:buNone/>
            </a:pPr>
            <a:endParaRPr lang="en-US" dirty="0"/>
          </a:p>
          <a:p>
            <a:pPr marL="0" indent="0">
              <a:buFont typeface="Arial"/>
              <a:buNone/>
            </a:pPr>
            <a:endParaRPr lang="en-US" dirty="0"/>
          </a:p>
          <a:p>
            <a:pPr marL="0" indent="0">
              <a:buFont typeface="Arial"/>
              <a:buNone/>
            </a:pPr>
            <a:r>
              <a:rPr lang="en-US" dirty="0"/>
              <a:t>			    </a:t>
            </a:r>
          </a:p>
        </p:txBody>
      </p:sp>
      <p:sp>
        <p:nvSpPr>
          <p:cNvPr id="9" name="Rectangle 8">
            <a:extLst>
              <a:ext uri="{FF2B5EF4-FFF2-40B4-BE49-F238E27FC236}">
                <a16:creationId xmlns:a16="http://schemas.microsoft.com/office/drawing/2014/main" xmlns="" id="{D43B8BE5-7A69-4129-A209-966A0FAA8ADB}"/>
              </a:ext>
            </a:extLst>
          </p:cNvPr>
          <p:cNvSpPr/>
          <p:nvPr/>
        </p:nvSpPr>
        <p:spPr>
          <a:xfrm>
            <a:off x="4435365" y="630621"/>
            <a:ext cx="7147035" cy="5201424"/>
          </a:xfrm>
          <a:prstGeom prst="rect">
            <a:avLst/>
          </a:prstGeom>
        </p:spPr>
        <p:txBody>
          <a:bodyPr wrap="square">
            <a:spAutoFit/>
          </a:bodyPr>
          <a:lstStyle/>
          <a:p>
            <a:r>
              <a:rPr lang="en-US" sz="2000" b="1" dirty="0">
                <a:latin typeface="Source Sans Pro" panose="020B0503030403020204" pitchFamily="34" charset="0"/>
                <a:cs typeface="Lucida Sans Unicode" panose="020B0602030504020204" pitchFamily="34" charset="0"/>
              </a:rPr>
              <a:t>Protégé must:</a:t>
            </a:r>
          </a:p>
          <a:p>
            <a:endParaRPr lang="en-US" sz="1600" dirty="0">
              <a:latin typeface="Source Sans Pro" panose="020B0503030403020204" pitchFamily="34" charset="0"/>
              <a:cs typeface="Lucida Sans Unicode" panose="020B0602030504020204" pitchFamily="34" charset="0"/>
            </a:endParaRPr>
          </a:p>
          <a:p>
            <a:pPr marL="285750" indent="-285750">
              <a:buFont typeface="Arial" panose="020B0604020202020204" pitchFamily="34" charset="0"/>
              <a:buChar char="•"/>
            </a:pPr>
            <a:r>
              <a:rPr lang="en-US" sz="1600" dirty="0">
                <a:latin typeface="Source Sans Pro" panose="020B0503030403020204" pitchFamily="34" charset="0"/>
                <a:cs typeface="Lucida Sans Unicode" panose="020B0602030504020204" pitchFamily="34" charset="0"/>
              </a:rPr>
              <a:t>Submit annual report every year</a:t>
            </a:r>
          </a:p>
          <a:p>
            <a:pPr marL="285750" indent="-285750">
              <a:buFont typeface="Arial" panose="020B0604020202020204" pitchFamily="34" charset="0"/>
              <a:buChar char="•"/>
            </a:pPr>
            <a:r>
              <a:rPr lang="en-US" sz="1600" dirty="0">
                <a:latin typeface="Source Sans Pro" panose="020B0503030403020204" pitchFamily="34" charset="0"/>
                <a:cs typeface="Lucida Sans Unicode" panose="020B0602030504020204" pitchFamily="34" charset="0"/>
              </a:rPr>
              <a:t>Submit Joint Venture Certificate of Compliance and quarterly financial reports</a:t>
            </a:r>
          </a:p>
          <a:p>
            <a:pPr marL="285750" indent="-285750">
              <a:buFont typeface="Arial" panose="020B0604020202020204" pitchFamily="34" charset="0"/>
              <a:buChar char="•"/>
            </a:pPr>
            <a:r>
              <a:rPr lang="en-US" sz="1600" dirty="0">
                <a:latin typeface="Source Sans Pro" panose="020B0503030403020204" pitchFamily="34" charset="0"/>
                <a:cs typeface="Lucida Sans Unicode" panose="020B0602030504020204" pitchFamily="34" charset="0"/>
              </a:rPr>
              <a:t>Demonstrate material benefits or developmental gains from the partnership </a:t>
            </a:r>
          </a:p>
          <a:p>
            <a:endParaRPr lang="en-US" sz="1600" dirty="0">
              <a:latin typeface="Source Sans Pro" panose="020B0503030403020204" pitchFamily="34" charset="0"/>
              <a:cs typeface="Lucida Sans Unicode" panose="020B0602030504020204" pitchFamily="34" charset="0"/>
            </a:endParaRPr>
          </a:p>
          <a:p>
            <a:r>
              <a:rPr lang="en-US" sz="2000" b="1" dirty="0">
                <a:latin typeface="Source Sans Pro" panose="020B0503030403020204" pitchFamily="34" charset="0"/>
                <a:cs typeface="Lucida Sans Unicode" panose="020B0602030504020204" pitchFamily="34" charset="0"/>
              </a:rPr>
              <a:t>Mentor must:</a:t>
            </a:r>
          </a:p>
          <a:p>
            <a:endParaRPr lang="en-US" sz="1600" dirty="0">
              <a:latin typeface="Source Sans Pro" panose="020B0503030403020204" pitchFamily="34" charset="0"/>
              <a:cs typeface="Lucida Sans Unicode" panose="020B0602030504020204" pitchFamily="34" charset="0"/>
            </a:endParaRPr>
          </a:p>
          <a:p>
            <a:pPr marL="285750" indent="-285750">
              <a:buFont typeface="Arial" panose="020B0604020202020204" pitchFamily="34" charset="0"/>
              <a:buChar char="•"/>
            </a:pPr>
            <a:r>
              <a:rPr lang="en-US" sz="1600" dirty="0">
                <a:latin typeface="Source Sans Pro" panose="020B0503030403020204" pitchFamily="34" charset="0"/>
                <a:cs typeface="Lucida Sans Unicode" panose="020B0602030504020204" pitchFamily="34" charset="0"/>
              </a:rPr>
              <a:t>Provide meaningful assistance, as identified in the Mentor Protégé Agreement</a:t>
            </a:r>
          </a:p>
          <a:p>
            <a:endParaRPr lang="en-US" sz="1600" dirty="0">
              <a:latin typeface="Source Sans Pro" panose="020B0503030403020204" pitchFamily="34" charset="0"/>
              <a:cs typeface="Lucida Sans Unicode" panose="020B0602030504020204" pitchFamily="34" charset="0"/>
            </a:endParaRPr>
          </a:p>
          <a:p>
            <a:endParaRPr lang="en-US" sz="1600" dirty="0">
              <a:latin typeface="Source Sans Pro" panose="020B0503030403020204" pitchFamily="34" charset="0"/>
              <a:cs typeface="Lucida Sans Unicode" panose="020B0602030504020204" pitchFamily="34" charset="0"/>
            </a:endParaRPr>
          </a:p>
          <a:p>
            <a:r>
              <a:rPr lang="en-US" sz="2000" b="1" dirty="0">
                <a:latin typeface="Source Sans Pro" panose="020B0503030403020204" pitchFamily="34" charset="0"/>
                <a:cs typeface="Lucida Sans Unicode" panose="020B0602030504020204" pitchFamily="34" charset="0"/>
              </a:rPr>
              <a:t>SBA may:</a:t>
            </a:r>
          </a:p>
          <a:p>
            <a:endParaRPr lang="en-US" sz="1600" dirty="0">
              <a:latin typeface="Source Sans Pro" panose="020B0503030403020204" pitchFamily="34" charset="0"/>
              <a:cs typeface="Lucida Sans Unicode" panose="020B0602030504020204" pitchFamily="34" charset="0"/>
            </a:endParaRPr>
          </a:p>
          <a:p>
            <a:pPr marL="285750" indent="-285750">
              <a:buFont typeface="Arial" panose="020B0604020202020204" pitchFamily="34" charset="0"/>
              <a:buChar char="•"/>
            </a:pPr>
            <a:r>
              <a:rPr lang="en-US" sz="1600" dirty="0">
                <a:latin typeface="Source Sans Pro" panose="020B0503030403020204" pitchFamily="34" charset="0"/>
                <a:cs typeface="Lucida Sans Unicode" panose="020B0602030504020204" pitchFamily="34" charset="0"/>
              </a:rPr>
              <a:t>Terminate the agreement if it determines mentor has not provided the assistance set forth in the agreement</a:t>
            </a:r>
          </a:p>
          <a:p>
            <a:pPr marL="285750" indent="-285750">
              <a:buFont typeface="Arial" panose="020B0604020202020204" pitchFamily="34" charset="0"/>
              <a:buChar char="•"/>
            </a:pPr>
            <a:endParaRPr lang="en-US" sz="1600" dirty="0">
              <a:latin typeface="Source Sans Pro" panose="020B0503030403020204" pitchFamily="34" charset="0"/>
              <a:cs typeface="Lucida Sans Unicode" panose="020B0602030504020204" pitchFamily="34" charset="0"/>
            </a:endParaRPr>
          </a:p>
          <a:p>
            <a:pPr marL="285750" indent="-285750">
              <a:buFont typeface="Arial" panose="020B0604020202020204" pitchFamily="34" charset="0"/>
              <a:buChar char="•"/>
            </a:pPr>
            <a:r>
              <a:rPr lang="en-US" sz="1600" dirty="0">
                <a:latin typeface="Source Sans Pro" panose="020B0503030403020204" pitchFamily="34" charset="0"/>
                <a:cs typeface="Lucida Sans Unicode" panose="020B0602030504020204" pitchFamily="34" charset="0"/>
              </a:rPr>
              <a:t>Extend the agreement for an additional 3 years upon expiration after the initial three years.</a:t>
            </a:r>
          </a:p>
          <a:p>
            <a:r>
              <a:rPr lang="en-US" sz="1600" dirty="0">
                <a:latin typeface="Source Sans Pro" panose="020B0503030403020204" pitchFamily="34" charset="0"/>
                <a:cs typeface="Lucida Sans Unicode" panose="020B0602030504020204" pitchFamily="34" charset="0"/>
              </a:rPr>
              <a:t>         </a:t>
            </a:r>
          </a:p>
          <a:p>
            <a:r>
              <a:rPr lang="en-US" sz="1600" dirty="0">
                <a:latin typeface="Source Sans Pro" panose="020B0503030403020204" pitchFamily="34" charset="0"/>
                <a:cs typeface="Lucida Sans Unicode" panose="020B0602030504020204" pitchFamily="34" charset="0"/>
              </a:rPr>
              <a:t>         </a:t>
            </a:r>
          </a:p>
        </p:txBody>
      </p:sp>
    </p:spTree>
    <p:extLst>
      <p:ext uri="{BB962C8B-B14F-4D97-AF65-F5344CB8AC3E}">
        <p14:creationId xmlns:p14="http://schemas.microsoft.com/office/powerpoint/2010/main" val="1955183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126" y="419101"/>
            <a:ext cx="9259747" cy="838200"/>
          </a:xfrm>
        </p:spPr>
        <p:txBody>
          <a:bodyPr>
            <a:noAutofit/>
          </a:bodyPr>
          <a:lstStyle/>
          <a:p>
            <a:r>
              <a:rPr lang="en-US" sz="4400" dirty="0" smtClean="0"/>
              <a:t>How Do I Find a Good Mentor?</a:t>
            </a:r>
            <a:endParaRPr lang="en-US" sz="4400" dirty="0"/>
          </a:p>
        </p:txBody>
      </p:sp>
      <p:sp>
        <p:nvSpPr>
          <p:cNvPr id="3" name="Text Placeholder 2"/>
          <p:cNvSpPr>
            <a:spLocks noGrp="1"/>
          </p:cNvSpPr>
          <p:nvPr>
            <p:ph type="body" idx="1"/>
          </p:nvPr>
        </p:nvSpPr>
        <p:spPr>
          <a:xfrm>
            <a:off x="590550" y="1447800"/>
            <a:ext cx="11010899" cy="4962524"/>
          </a:xfrm>
        </p:spPr>
        <p:txBody>
          <a:bodyPr>
            <a:normAutofit fontScale="92500" lnSpcReduction="20000"/>
          </a:bodyPr>
          <a:lstStyle/>
          <a:p>
            <a:pPr marL="342900" indent="-342900" algn="l">
              <a:buFont typeface="Wingdings" panose="05000000000000000000" pitchFamily="2" charset="2"/>
              <a:buChar char="Ø"/>
            </a:pPr>
            <a:r>
              <a:rPr lang="en-US" dirty="0">
                <a:solidFill>
                  <a:schemeClr val="tx1"/>
                </a:solidFill>
              </a:rPr>
              <a:t>Research - Make sure the mentor has a good reputation and is willing to provide coaching, as needed.</a:t>
            </a:r>
          </a:p>
          <a:p>
            <a:pPr marL="342900" indent="-342900" algn="l">
              <a:buFont typeface="Wingdings" panose="05000000000000000000" pitchFamily="2" charset="2"/>
              <a:buChar char="Ø"/>
            </a:pPr>
            <a:endParaRPr lang="en-US" dirty="0">
              <a:solidFill>
                <a:schemeClr val="tx1"/>
              </a:solidFill>
            </a:endParaRPr>
          </a:p>
          <a:p>
            <a:pPr marL="342900" indent="-342900" algn="l">
              <a:buFont typeface="Wingdings" panose="05000000000000000000" pitchFamily="2" charset="2"/>
              <a:buChar char="Ø"/>
            </a:pPr>
            <a:r>
              <a:rPr lang="en-US" dirty="0">
                <a:solidFill>
                  <a:schemeClr val="tx1"/>
                </a:solidFill>
              </a:rPr>
              <a:t>Verify that the Mentor is not just looking for access to federal small business set-aside contracts  </a:t>
            </a:r>
          </a:p>
          <a:p>
            <a:pPr marL="342900" indent="-342900" algn="l">
              <a:buFont typeface="Wingdings" panose="05000000000000000000" pitchFamily="2" charset="2"/>
              <a:buChar char="Ø"/>
            </a:pPr>
            <a:endParaRPr lang="en-US" dirty="0">
              <a:solidFill>
                <a:schemeClr val="tx1"/>
              </a:solidFill>
            </a:endParaRPr>
          </a:p>
          <a:p>
            <a:pPr marL="342900" indent="-342900" algn="l">
              <a:buFont typeface="Wingdings" panose="05000000000000000000" pitchFamily="2" charset="2"/>
              <a:buChar char="Ø"/>
            </a:pPr>
            <a:r>
              <a:rPr lang="en-US" dirty="0">
                <a:solidFill>
                  <a:schemeClr val="tx1"/>
                </a:solidFill>
              </a:rPr>
              <a:t>Verify if the mentor has good supplier relationships </a:t>
            </a:r>
          </a:p>
          <a:p>
            <a:pPr marL="342900" indent="-342900" algn="l">
              <a:buFont typeface="Wingdings" panose="05000000000000000000" pitchFamily="2" charset="2"/>
              <a:buChar char="Ø"/>
            </a:pPr>
            <a:endParaRPr lang="en-US" dirty="0">
              <a:solidFill>
                <a:schemeClr val="tx1"/>
              </a:solidFill>
            </a:endParaRPr>
          </a:p>
          <a:p>
            <a:pPr marL="342900" indent="-342900" algn="l">
              <a:buFont typeface="Wingdings" panose="05000000000000000000" pitchFamily="2" charset="2"/>
              <a:buChar char="Ø"/>
            </a:pPr>
            <a:r>
              <a:rPr lang="en-US" dirty="0">
                <a:solidFill>
                  <a:schemeClr val="tx1"/>
                </a:solidFill>
              </a:rPr>
              <a:t>Verify if the mentor has experience working with the federal government</a:t>
            </a:r>
          </a:p>
          <a:p>
            <a:pPr marL="342900" indent="-342900" algn="l">
              <a:buFont typeface="Wingdings" panose="05000000000000000000" pitchFamily="2" charset="2"/>
              <a:buChar char="Ø"/>
            </a:pPr>
            <a:endParaRPr lang="en-US" dirty="0">
              <a:solidFill>
                <a:schemeClr val="tx1"/>
              </a:solidFill>
            </a:endParaRPr>
          </a:p>
          <a:p>
            <a:pPr marL="342900" indent="-342900" algn="l">
              <a:buFont typeface="Wingdings" panose="05000000000000000000" pitchFamily="2" charset="2"/>
              <a:buChar char="Ø"/>
            </a:pPr>
            <a:r>
              <a:rPr lang="en-US" dirty="0">
                <a:solidFill>
                  <a:schemeClr val="tx1"/>
                </a:solidFill>
              </a:rPr>
              <a:t>Be clear and concise about the goals and objectives outlined in the agreement </a:t>
            </a:r>
          </a:p>
          <a:p>
            <a:pPr marL="342900" indent="-342900" algn="l">
              <a:buFont typeface="Wingdings" panose="05000000000000000000" pitchFamily="2" charset="2"/>
              <a:buChar char="Ø"/>
            </a:pPr>
            <a:endParaRPr lang="en-US" dirty="0">
              <a:solidFill>
                <a:schemeClr val="tx1"/>
              </a:solidFill>
            </a:endParaRPr>
          </a:p>
          <a:p>
            <a:pPr marL="342900" indent="-342900" algn="l">
              <a:buFont typeface="Wingdings" panose="05000000000000000000" pitchFamily="2" charset="2"/>
              <a:buChar char="Ø"/>
            </a:pPr>
            <a:r>
              <a:rPr lang="en-US" dirty="0">
                <a:solidFill>
                  <a:schemeClr val="tx1"/>
                </a:solidFill>
              </a:rPr>
              <a:t>Make certain the goals and objectives align with the business plan to provide growth for the company</a:t>
            </a:r>
          </a:p>
          <a:p>
            <a:pPr marL="342900" indent="-342900" algn="l">
              <a:buFont typeface="Wingdings" panose="05000000000000000000" pitchFamily="2" charset="2"/>
              <a:buChar char="Ø"/>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B1AB44B9-F1EC-4F4B-88D4-413245C9CD3E}" type="slidenum">
              <a:rPr lang="en-US" smtClean="0"/>
              <a:t>16</a:t>
            </a:fld>
            <a:endParaRPr lang="en-US"/>
          </a:p>
        </p:txBody>
      </p:sp>
    </p:spTree>
    <p:extLst>
      <p:ext uri="{BB962C8B-B14F-4D97-AF65-F5344CB8AC3E}">
        <p14:creationId xmlns:p14="http://schemas.microsoft.com/office/powerpoint/2010/main" val="3958321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323850"/>
            <a:ext cx="10763249" cy="847725"/>
          </a:xfrm>
        </p:spPr>
        <p:txBody>
          <a:bodyPr>
            <a:noAutofit/>
          </a:bodyPr>
          <a:lstStyle/>
          <a:p>
            <a:r>
              <a:rPr lang="en-US" sz="4000" dirty="0"/>
              <a:t>Approved Forms of Mentor Assistance</a:t>
            </a:r>
          </a:p>
        </p:txBody>
      </p:sp>
      <p:sp>
        <p:nvSpPr>
          <p:cNvPr id="3" name="Text Placeholder 2"/>
          <p:cNvSpPr>
            <a:spLocks noGrp="1"/>
          </p:cNvSpPr>
          <p:nvPr>
            <p:ph type="body" idx="1"/>
          </p:nvPr>
        </p:nvSpPr>
        <p:spPr>
          <a:xfrm>
            <a:off x="533401" y="1533524"/>
            <a:ext cx="11096624" cy="4867275"/>
          </a:xfrm>
        </p:spPr>
        <p:txBody>
          <a:bodyPr>
            <a:normAutofit/>
          </a:bodyPr>
          <a:lstStyle/>
          <a:p>
            <a:pPr marL="342900" indent="-342900" algn="l">
              <a:buFont typeface="Wingdings" panose="05000000000000000000" pitchFamily="2" charset="2"/>
              <a:buChar char="Ø"/>
            </a:pPr>
            <a:r>
              <a:rPr lang="en-US" dirty="0">
                <a:solidFill>
                  <a:schemeClr val="tx1"/>
                </a:solidFill>
              </a:rPr>
              <a:t>Management &amp; Technical Assistance (internal business management systems)</a:t>
            </a:r>
          </a:p>
          <a:p>
            <a:pPr marL="342900" indent="-342900" algn="l">
              <a:buFont typeface="Wingdings" panose="05000000000000000000" pitchFamily="2" charset="2"/>
              <a:buChar char="Ø"/>
            </a:pPr>
            <a:r>
              <a:rPr lang="en-US" dirty="0">
                <a:solidFill>
                  <a:schemeClr val="tx1"/>
                </a:solidFill>
              </a:rPr>
              <a:t>Financial Assistance (in the form of equity investments and/or loans)</a:t>
            </a:r>
          </a:p>
          <a:p>
            <a:pPr marL="342900" indent="-342900" algn="l">
              <a:buFont typeface="Wingdings" panose="05000000000000000000" pitchFamily="2" charset="2"/>
              <a:buChar char="Ø"/>
            </a:pPr>
            <a:r>
              <a:rPr lang="en-US" dirty="0">
                <a:solidFill>
                  <a:schemeClr val="tx1"/>
                </a:solidFill>
              </a:rPr>
              <a:t>Contracting Assistance ( contracting processes, capabilities acquisitions &amp; performance)</a:t>
            </a:r>
          </a:p>
          <a:p>
            <a:pPr marL="342900" indent="-342900" algn="l">
              <a:buFont typeface="Wingdings" panose="05000000000000000000" pitchFamily="2" charset="2"/>
              <a:buChar char="Ø"/>
            </a:pPr>
            <a:r>
              <a:rPr lang="en-US" dirty="0">
                <a:solidFill>
                  <a:schemeClr val="tx1"/>
                </a:solidFill>
              </a:rPr>
              <a:t>Trade Education (learn how to export, IT business plan, finding markets)</a:t>
            </a:r>
          </a:p>
          <a:p>
            <a:pPr marL="342900" indent="-342900" algn="l">
              <a:buFont typeface="Wingdings" panose="05000000000000000000" pitchFamily="2" charset="2"/>
              <a:buChar char="Ø"/>
            </a:pPr>
            <a:r>
              <a:rPr lang="en-US" dirty="0">
                <a:solidFill>
                  <a:schemeClr val="tx1"/>
                </a:solidFill>
              </a:rPr>
              <a:t>Business Development Assistance (strategy, finding contracting and partnership opportunities)</a:t>
            </a:r>
          </a:p>
          <a:p>
            <a:pPr marL="342900" indent="-342900" algn="l">
              <a:buFont typeface="Wingdings" panose="05000000000000000000" pitchFamily="2" charset="2"/>
              <a:buChar char="Ø"/>
            </a:pPr>
            <a:r>
              <a:rPr lang="en-US" dirty="0">
                <a:solidFill>
                  <a:schemeClr val="tx1"/>
                </a:solidFill>
              </a:rPr>
              <a:t>General and/or Administrative Assistance (business processes and support)      </a:t>
            </a:r>
          </a:p>
          <a:p>
            <a:pPr marL="342900" indent="-342900" algn="l">
              <a:buFont typeface="Wingdings" panose="05000000000000000000" pitchFamily="2" charset="2"/>
              <a:buChar char="Ø"/>
            </a:pPr>
            <a:endParaRPr lang="en-US" dirty="0">
              <a:solidFill>
                <a:schemeClr val="tx1"/>
              </a:solidFill>
            </a:endParaRPr>
          </a:p>
          <a:p>
            <a:pPr algn="l"/>
            <a:r>
              <a:rPr lang="en-US" dirty="0">
                <a:solidFill>
                  <a:schemeClr val="tx1"/>
                </a:solidFill>
              </a:rPr>
              <a:t>Note:  May be one, two, or all areas of assistance                          </a:t>
            </a:r>
          </a:p>
          <a:p>
            <a:pPr algn="l"/>
            <a:endParaRPr lang="en-US" dirty="0"/>
          </a:p>
          <a:p>
            <a:pPr algn="l"/>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17</a:t>
            </a:fld>
            <a:endParaRPr lang="en-US"/>
          </a:p>
        </p:txBody>
      </p:sp>
    </p:spTree>
    <p:extLst>
      <p:ext uri="{BB962C8B-B14F-4D97-AF65-F5344CB8AC3E}">
        <p14:creationId xmlns:p14="http://schemas.microsoft.com/office/powerpoint/2010/main" val="851920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034455" y="356136"/>
            <a:ext cx="6217481" cy="5930524"/>
          </a:xfrm>
          <a:ln w="3175">
            <a:noFill/>
          </a:ln>
        </p:spPr>
        <p:txBody>
          <a:bodyPr>
            <a:normAutofit lnSpcReduction="10000"/>
          </a:bodyPr>
          <a:lstStyle/>
          <a:p>
            <a:pPr marL="285750" lvl="0" indent="-285750" defTabSz="457200" fontAlgn="base">
              <a:lnSpc>
                <a:spcPct val="100000"/>
              </a:lnSpc>
              <a:spcBef>
                <a:spcPct val="0"/>
              </a:spcBef>
              <a:spcAft>
                <a:spcPct val="0"/>
              </a:spcAft>
              <a:buFont typeface="Arial" panose="020B0604020202020204" pitchFamily="34" charset="0"/>
              <a:buChar char="•"/>
            </a:pPr>
            <a:r>
              <a:rPr lang="en-US" sz="2000" dirty="0">
                <a:solidFill>
                  <a:prstClr val="black"/>
                </a:solidFill>
                <a:latin typeface="Source Sans Pro" panose="020B0503030403020204" pitchFamily="34" charset="0"/>
                <a:ea typeface="ＭＳ Ｐゴシック" pitchFamily="34" charset="-128"/>
                <a:cs typeface="+mn-cs"/>
              </a:rPr>
              <a:t>Evaluate and select your Mentor prior to applying.  This is not a matching program.  SBA will not find a Mentor for Protégés.  </a:t>
            </a:r>
          </a:p>
          <a:p>
            <a:pPr marL="285750" lvl="0" indent="-285750" defTabSz="457200" fontAlgn="base">
              <a:lnSpc>
                <a:spcPct val="100000"/>
              </a:lnSpc>
              <a:spcBef>
                <a:spcPct val="0"/>
              </a:spcBef>
              <a:spcAft>
                <a:spcPct val="0"/>
              </a:spcAft>
              <a:buFont typeface="Arial" panose="020B0604020202020204" pitchFamily="34" charset="0"/>
              <a:buChar char="•"/>
            </a:pPr>
            <a:endParaRPr lang="en-US" sz="2000" dirty="0">
              <a:solidFill>
                <a:prstClr val="black"/>
              </a:solidFill>
              <a:latin typeface="Source Sans Pro" panose="020B0503030403020204" pitchFamily="34" charset="0"/>
              <a:ea typeface="ＭＳ Ｐゴシック" pitchFamily="34" charset="-128"/>
              <a:cs typeface="+mn-cs"/>
            </a:endParaRPr>
          </a:p>
          <a:p>
            <a:pPr marL="285750" lvl="0" indent="-285750" defTabSz="457200" fontAlgn="base">
              <a:lnSpc>
                <a:spcPct val="100000"/>
              </a:lnSpc>
              <a:spcBef>
                <a:spcPct val="0"/>
              </a:spcBef>
              <a:spcAft>
                <a:spcPct val="0"/>
              </a:spcAft>
              <a:buFont typeface="Arial" panose="020B0604020202020204" pitchFamily="34" charset="0"/>
              <a:buChar char="•"/>
            </a:pPr>
            <a:r>
              <a:rPr lang="en-US" sz="2000" dirty="0">
                <a:solidFill>
                  <a:prstClr val="black"/>
                </a:solidFill>
                <a:latin typeface="Source Sans Pro" panose="020B0503030403020204" pitchFamily="34" charset="0"/>
                <a:ea typeface="ＭＳ Ｐゴシック" pitchFamily="34" charset="-128"/>
                <a:cs typeface="+mn-cs"/>
              </a:rPr>
              <a:t>Applicants are required to register in the </a:t>
            </a:r>
            <a:r>
              <a:rPr lang="en-US" sz="2000" dirty="0">
                <a:solidFill>
                  <a:prstClr val="black"/>
                </a:solidFill>
                <a:latin typeface="Source Sans Pro" panose="020B0503030403020204" pitchFamily="34" charset="0"/>
                <a:ea typeface="ＭＳ Ｐゴシック" pitchFamily="34" charset="-128"/>
                <a:cs typeface="+mn-cs"/>
                <a:hlinkClick r:id="rId2"/>
              </a:rPr>
              <a:t>System for Award Management (SAM)</a:t>
            </a:r>
            <a:r>
              <a:rPr lang="en-US" sz="2000" dirty="0">
                <a:solidFill>
                  <a:prstClr val="black"/>
                </a:solidFill>
                <a:latin typeface="Source Sans Pro" panose="020B0503030403020204" pitchFamily="34" charset="0"/>
                <a:ea typeface="ＭＳ Ｐゴシック" pitchFamily="34" charset="-128"/>
                <a:cs typeface="+mn-cs"/>
              </a:rPr>
              <a:t> database prior to submitting their Mentor/Protégé application.</a:t>
            </a:r>
          </a:p>
          <a:p>
            <a:pPr lvl="0" defTabSz="457200" fontAlgn="base">
              <a:lnSpc>
                <a:spcPct val="100000"/>
              </a:lnSpc>
              <a:spcBef>
                <a:spcPct val="0"/>
              </a:spcBef>
              <a:spcAft>
                <a:spcPct val="0"/>
              </a:spcAft>
            </a:pPr>
            <a:endParaRPr lang="en-US" sz="2000" dirty="0">
              <a:solidFill>
                <a:prstClr val="black"/>
              </a:solidFill>
              <a:latin typeface="Source Sans Pro" panose="020B0503030403020204" pitchFamily="34" charset="0"/>
              <a:ea typeface="ＭＳ Ｐゴシック" pitchFamily="34" charset="-128"/>
              <a:cs typeface="+mn-cs"/>
            </a:endParaRPr>
          </a:p>
          <a:p>
            <a:pPr marL="285750" lvl="0" indent="-285750" defTabSz="457200" fontAlgn="base">
              <a:lnSpc>
                <a:spcPct val="100000"/>
              </a:lnSpc>
              <a:spcBef>
                <a:spcPct val="0"/>
              </a:spcBef>
              <a:spcAft>
                <a:spcPct val="0"/>
              </a:spcAft>
              <a:buFont typeface="Arial" panose="020B0604020202020204" pitchFamily="34" charset="0"/>
              <a:buChar char="•"/>
            </a:pPr>
            <a:r>
              <a:rPr lang="en-US" sz="2000" dirty="0">
                <a:solidFill>
                  <a:prstClr val="black"/>
                </a:solidFill>
                <a:latin typeface="Source Sans Pro" panose="020B0503030403020204" pitchFamily="34" charset="0"/>
                <a:ea typeface="ＭＳ Ｐゴシック" pitchFamily="34" charset="-128"/>
                <a:cs typeface="+mn-cs"/>
              </a:rPr>
              <a:t>Protégés and Mentors must complete the online tutorial and have certificate of completion ready for upload.</a:t>
            </a:r>
          </a:p>
          <a:p>
            <a:pPr lvl="0" defTabSz="457200" fontAlgn="base">
              <a:lnSpc>
                <a:spcPct val="100000"/>
              </a:lnSpc>
              <a:spcBef>
                <a:spcPct val="0"/>
              </a:spcBef>
              <a:spcAft>
                <a:spcPct val="0"/>
              </a:spcAft>
            </a:pPr>
            <a:endParaRPr lang="en-US" sz="2000" dirty="0">
              <a:solidFill>
                <a:prstClr val="black"/>
              </a:solidFill>
              <a:latin typeface="Source Sans Pro" panose="020B0503030403020204" pitchFamily="34" charset="0"/>
              <a:ea typeface="ＭＳ Ｐゴシック" pitchFamily="34" charset="-128"/>
              <a:cs typeface="+mn-cs"/>
            </a:endParaRPr>
          </a:p>
          <a:p>
            <a:pPr marL="285750" lvl="0" indent="-285750" defTabSz="457200" fontAlgn="base">
              <a:lnSpc>
                <a:spcPct val="100000"/>
              </a:lnSpc>
              <a:spcBef>
                <a:spcPct val="0"/>
              </a:spcBef>
              <a:spcAft>
                <a:spcPct val="0"/>
              </a:spcAft>
              <a:buFont typeface="Arial" panose="020B0604020202020204" pitchFamily="34" charset="0"/>
              <a:buChar char="•"/>
            </a:pPr>
            <a:r>
              <a:rPr lang="en-US" sz="2000" dirty="0">
                <a:solidFill>
                  <a:prstClr val="black"/>
                </a:solidFill>
                <a:latin typeface="Source Sans Pro" panose="020B0503030403020204" pitchFamily="34" charset="0"/>
                <a:ea typeface="ＭＳ Ｐゴシック" pitchFamily="34" charset="-128"/>
                <a:cs typeface="+mn-cs"/>
              </a:rPr>
              <a:t>Have required documents ready for upload: </a:t>
            </a:r>
          </a:p>
          <a:p>
            <a:pPr marL="800063" lvl="1" indent="-285750" defTabSz="457200" fontAlgn="base">
              <a:lnSpc>
                <a:spcPct val="100000"/>
              </a:lnSpc>
              <a:spcBef>
                <a:spcPct val="0"/>
              </a:spcBef>
              <a:spcAft>
                <a:spcPct val="0"/>
              </a:spcAft>
              <a:buFont typeface="Arial" panose="020B0604020202020204" pitchFamily="34" charset="0"/>
              <a:buChar char="•"/>
            </a:pPr>
            <a:r>
              <a:rPr lang="en-US" sz="1700" dirty="0">
                <a:solidFill>
                  <a:prstClr val="black"/>
                </a:solidFill>
                <a:latin typeface="Source Sans Pro" panose="020B0503030403020204" pitchFamily="34" charset="0"/>
                <a:ea typeface="ＭＳ Ｐゴシック" pitchFamily="34" charset="-128"/>
                <a:cs typeface="+mn-cs"/>
              </a:rPr>
              <a:t>Signed MPA that complies </a:t>
            </a:r>
            <a:r>
              <a:rPr lang="en-US" sz="1700" dirty="0" err="1">
                <a:solidFill>
                  <a:prstClr val="black"/>
                </a:solidFill>
                <a:latin typeface="Source Sans Pro" panose="020B0503030403020204" pitchFamily="34" charset="0"/>
                <a:ea typeface="ＭＳ Ｐゴシック" pitchFamily="34" charset="-128"/>
                <a:cs typeface="+mn-cs"/>
              </a:rPr>
              <a:t>ith</a:t>
            </a:r>
            <a:r>
              <a:rPr lang="en-US" sz="1700" dirty="0">
                <a:solidFill>
                  <a:prstClr val="black"/>
                </a:solidFill>
                <a:latin typeface="Source Sans Pro" panose="020B0503030403020204" pitchFamily="34" charset="0"/>
                <a:ea typeface="ＭＳ Ｐゴシック" pitchFamily="34" charset="-128"/>
                <a:cs typeface="+mn-cs"/>
              </a:rPr>
              <a:t> SBA requirements</a:t>
            </a:r>
          </a:p>
          <a:p>
            <a:pPr marL="800063" lvl="1" indent="-285750" defTabSz="457200" fontAlgn="base">
              <a:lnSpc>
                <a:spcPct val="100000"/>
              </a:lnSpc>
              <a:spcBef>
                <a:spcPct val="0"/>
              </a:spcBef>
              <a:spcAft>
                <a:spcPct val="0"/>
              </a:spcAft>
              <a:buFont typeface="Arial" panose="020B0604020202020204" pitchFamily="34" charset="0"/>
              <a:buChar char="•"/>
            </a:pPr>
            <a:r>
              <a:rPr lang="en-US" sz="1700" dirty="0">
                <a:solidFill>
                  <a:prstClr val="black"/>
                </a:solidFill>
                <a:latin typeface="Source Sans Pro" panose="020B0503030403020204" pitchFamily="34" charset="0"/>
                <a:ea typeface="ＭＳ Ｐゴシック" pitchFamily="34" charset="-128"/>
                <a:cs typeface="+mn-cs"/>
              </a:rPr>
              <a:t>Protégé business plan</a:t>
            </a:r>
          </a:p>
          <a:p>
            <a:pPr marL="800063" lvl="1" indent="-285750" defTabSz="457200" fontAlgn="base">
              <a:lnSpc>
                <a:spcPct val="100000"/>
              </a:lnSpc>
              <a:spcBef>
                <a:spcPct val="0"/>
              </a:spcBef>
              <a:spcAft>
                <a:spcPct val="0"/>
              </a:spcAft>
              <a:buFont typeface="Arial" panose="020B0604020202020204" pitchFamily="34" charset="0"/>
              <a:buChar char="•"/>
            </a:pPr>
            <a:r>
              <a:rPr lang="en-US" sz="1700" dirty="0">
                <a:solidFill>
                  <a:prstClr val="black"/>
                </a:solidFill>
                <a:latin typeface="Source Sans Pro" panose="020B0503030403020204" pitchFamily="34" charset="0"/>
                <a:ea typeface="ＭＳ Ｐゴシック" pitchFamily="34" charset="-128"/>
                <a:cs typeface="+mn-cs"/>
              </a:rPr>
              <a:t>Copies of other MPAs</a:t>
            </a:r>
          </a:p>
          <a:p>
            <a:pPr marL="800063" lvl="1" indent="-285750" defTabSz="457200" fontAlgn="base">
              <a:lnSpc>
                <a:spcPct val="100000"/>
              </a:lnSpc>
              <a:spcBef>
                <a:spcPct val="0"/>
              </a:spcBef>
              <a:spcAft>
                <a:spcPct val="0"/>
              </a:spcAft>
              <a:buFont typeface="Arial" panose="020B0604020202020204" pitchFamily="34" charset="0"/>
              <a:buChar char="•"/>
            </a:pPr>
            <a:r>
              <a:rPr lang="en-US" sz="1700" dirty="0">
                <a:solidFill>
                  <a:prstClr val="black"/>
                </a:solidFill>
                <a:latin typeface="Source Sans Pro" panose="020B0503030403020204" pitchFamily="34" charset="0"/>
                <a:ea typeface="ＭＳ Ｐゴシック" pitchFamily="34" charset="-128"/>
                <a:cs typeface="+mn-cs"/>
              </a:rPr>
              <a:t>Proof of experience in secondary NAICS (if applicable)</a:t>
            </a:r>
          </a:p>
          <a:p>
            <a:pPr marL="285750" lvl="0" indent="-285750" defTabSz="457200" fontAlgn="base">
              <a:lnSpc>
                <a:spcPct val="100000"/>
              </a:lnSpc>
              <a:spcBef>
                <a:spcPct val="0"/>
              </a:spcBef>
              <a:spcAft>
                <a:spcPct val="0"/>
              </a:spcAft>
              <a:buFont typeface="Arial" panose="020B0604020202020204" pitchFamily="34" charset="0"/>
              <a:buChar char="•"/>
            </a:pPr>
            <a:endParaRPr lang="en-US" sz="2000" dirty="0">
              <a:solidFill>
                <a:prstClr val="black"/>
              </a:solidFill>
              <a:latin typeface="Source Sans Pro" panose="020B0503030403020204" pitchFamily="34" charset="0"/>
              <a:ea typeface="ＭＳ Ｐゴシック" pitchFamily="34" charset="-128"/>
              <a:cs typeface="+mn-cs"/>
            </a:endParaRPr>
          </a:p>
          <a:p>
            <a:pPr marL="285750" lvl="0" indent="-285750" defTabSz="457200" fontAlgn="base">
              <a:lnSpc>
                <a:spcPct val="100000"/>
              </a:lnSpc>
              <a:spcBef>
                <a:spcPct val="0"/>
              </a:spcBef>
              <a:spcAft>
                <a:spcPct val="0"/>
              </a:spcAft>
              <a:buFont typeface="Arial" panose="020B0604020202020204" pitchFamily="34" charset="0"/>
              <a:buChar char="•"/>
            </a:pPr>
            <a:r>
              <a:rPr lang="en-US" sz="2000" dirty="0">
                <a:solidFill>
                  <a:prstClr val="black"/>
                </a:solidFill>
                <a:latin typeface="Source Sans Pro" panose="020B0503030403020204" pitchFamily="34" charset="0"/>
                <a:ea typeface="ＭＳ Ｐゴシック" pitchFamily="34" charset="-128"/>
                <a:cs typeface="+mn-cs"/>
              </a:rPr>
              <a:t>Complete your business profile in Certify.SBA.gov.</a:t>
            </a:r>
          </a:p>
          <a:p>
            <a:pPr marL="285750" lvl="0" indent="-285750" defTabSz="457200" fontAlgn="base">
              <a:lnSpc>
                <a:spcPct val="100000"/>
              </a:lnSpc>
              <a:spcBef>
                <a:spcPct val="0"/>
              </a:spcBef>
              <a:spcAft>
                <a:spcPct val="0"/>
              </a:spcAft>
              <a:buFont typeface="Arial" panose="020B0604020202020204" pitchFamily="34" charset="0"/>
              <a:buChar char="•"/>
            </a:pPr>
            <a:endParaRPr lang="en-US" sz="2000" dirty="0">
              <a:solidFill>
                <a:prstClr val="black"/>
              </a:solidFill>
              <a:latin typeface="Source Sans Pro" panose="020B0503030403020204" pitchFamily="34" charset="0"/>
              <a:ea typeface="ＭＳ Ｐゴシック" pitchFamily="34" charset="-128"/>
              <a:cs typeface="+mn-cs"/>
            </a:endParaRPr>
          </a:p>
          <a:p>
            <a:pPr marL="285750" lvl="0" indent="-285750" defTabSz="457200" fontAlgn="base">
              <a:lnSpc>
                <a:spcPct val="100000"/>
              </a:lnSpc>
              <a:spcBef>
                <a:spcPct val="0"/>
              </a:spcBef>
              <a:spcAft>
                <a:spcPct val="0"/>
              </a:spcAft>
              <a:buFont typeface="Arial" panose="020B0604020202020204" pitchFamily="34" charset="0"/>
              <a:buChar char="•"/>
            </a:pPr>
            <a:r>
              <a:rPr lang="en-US" sz="2000" dirty="0">
                <a:solidFill>
                  <a:prstClr val="black"/>
                </a:solidFill>
                <a:latin typeface="Source Sans Pro" panose="020B0503030403020204" pitchFamily="34" charset="0"/>
                <a:ea typeface="ＭＳ Ｐゴシック" pitchFamily="34" charset="-128"/>
                <a:cs typeface="+mn-cs"/>
              </a:rPr>
              <a:t>Begin the ASMPP application process.</a:t>
            </a:r>
          </a:p>
        </p:txBody>
      </p:sp>
      <p:sp>
        <p:nvSpPr>
          <p:cNvPr id="5" name="Title 4"/>
          <p:cNvSpPr>
            <a:spLocks noGrp="1"/>
          </p:cNvSpPr>
          <p:nvPr>
            <p:ph type="title"/>
          </p:nvPr>
        </p:nvSpPr>
        <p:spPr>
          <a:xfrm>
            <a:off x="542619" y="671808"/>
            <a:ext cx="3493353" cy="5561045"/>
          </a:xfrm>
          <a:prstGeom prst="rect">
            <a:avLst/>
          </a:prstGeom>
        </p:spPr>
        <p:txBody>
          <a:bodyPr>
            <a:normAutofit/>
          </a:bodyPr>
          <a:lstStyle/>
          <a:p>
            <a:r>
              <a:rPr lang="en-US" sz="5300" dirty="0">
                <a:solidFill>
                  <a:schemeClr val="tx1"/>
                </a:solidFill>
              </a:rPr>
              <a:t/>
            </a:r>
            <a:br>
              <a:rPr lang="en-US" sz="5300" dirty="0">
                <a:solidFill>
                  <a:schemeClr val="tx1"/>
                </a:solidFill>
              </a:rPr>
            </a:br>
            <a:r>
              <a:rPr lang="en-US" sz="5300" dirty="0">
                <a:solidFill>
                  <a:schemeClr val="tx1"/>
                </a:solidFill>
                <a:latin typeface="Source Sans Pro" panose="020B0503030403020204" pitchFamily="34" charset="0"/>
              </a:rPr>
              <a:t>Application Process</a:t>
            </a:r>
            <a:br>
              <a:rPr lang="en-US" sz="5300" dirty="0">
                <a:solidFill>
                  <a:schemeClr val="tx1"/>
                </a:solidFill>
                <a:latin typeface="Source Sans Pro" panose="020B0503030403020204" pitchFamily="34" charset="0"/>
              </a:rPr>
            </a:br>
            <a:endParaRPr lang="en-US" sz="5300" dirty="0">
              <a:solidFill>
                <a:schemeClr val="tx1"/>
              </a:solidFill>
              <a:latin typeface="Source Sans Pro" panose="020B0503030403020204" pitchFamily="34" charset="0"/>
            </a:endParaRPr>
          </a:p>
        </p:txBody>
      </p:sp>
      <p:sp>
        <p:nvSpPr>
          <p:cNvPr id="7" name="Slide Number Placeholder 5"/>
          <p:cNvSpPr txBox="1">
            <a:spLocks/>
          </p:cNvSpPr>
          <p:nvPr/>
        </p:nvSpPr>
        <p:spPr>
          <a:xfrm>
            <a:off x="9062013" y="6194330"/>
            <a:ext cx="2743200" cy="365125"/>
          </a:xfrm>
          <a:prstGeom prst="rect">
            <a:avLst/>
          </a:prstGeom>
        </p:spPr>
        <p:txBody>
          <a:bodyPr vert="horz" lIns="91425" tIns="91425" rIns="91425" bIns="91425" rtlCol="0" anchor="t" anchorCtr="0">
            <a:normAutofit/>
          </a:bodyPr>
          <a:lstStyle>
            <a:lvl1pPr marL="0" lvl="0" indent="0" algn="l" defTabSz="685749" rtl="0" eaLnBrk="1" fontAlgn="ctr" latinLnBrk="0" hangingPunct="1">
              <a:lnSpc>
                <a:spcPct val="90000"/>
              </a:lnSpc>
              <a:spcBef>
                <a:spcPts val="0"/>
              </a:spcBef>
              <a:buFontTx/>
              <a:buNone/>
              <a:defRPr sz="1800" kern="1200" baseline="0">
                <a:solidFill>
                  <a:srgbClr val="3C5056"/>
                </a:solidFill>
                <a:latin typeface="BentonSans Book" charset="0"/>
                <a:ea typeface="Source Sans Pro" charset="0"/>
                <a:cs typeface="Source Sans Pro" charset="0"/>
              </a:defRPr>
            </a:lvl1pPr>
            <a:lvl2pPr marL="514313" lvl="1" indent="-171438" algn="ctr" defTabSz="685749" rtl="0" eaLnBrk="1" latinLnBrk="0" hangingPunct="1">
              <a:lnSpc>
                <a:spcPct val="90000"/>
              </a:lnSpc>
              <a:spcBef>
                <a:spcPts val="0"/>
              </a:spcBef>
              <a:buFont typeface="Arial"/>
              <a:buChar char="•"/>
              <a:defRPr sz="1800" kern="1200">
                <a:solidFill>
                  <a:schemeClr val="tx1"/>
                </a:solidFill>
                <a:latin typeface="Source Sans Pro" charset="0"/>
                <a:ea typeface="Source Sans Pro" charset="0"/>
                <a:cs typeface="Source Sans Pro" charset="0"/>
              </a:defRPr>
            </a:lvl2pPr>
            <a:lvl3pPr marL="857186" lvl="2" indent="-171438" algn="ctr" defTabSz="685749" rtl="0" eaLnBrk="1" latinLnBrk="0" hangingPunct="1">
              <a:lnSpc>
                <a:spcPct val="90000"/>
              </a:lnSpc>
              <a:spcBef>
                <a:spcPts val="0"/>
              </a:spcBef>
              <a:buFont typeface="Arial"/>
              <a:buChar char="•"/>
              <a:defRPr sz="1500" kern="1200">
                <a:solidFill>
                  <a:schemeClr val="tx1"/>
                </a:solidFill>
                <a:latin typeface="Source Sans Pro" charset="0"/>
                <a:ea typeface="Source Sans Pro" charset="0"/>
                <a:cs typeface="Source Sans Pro" charset="0"/>
              </a:defRPr>
            </a:lvl3pPr>
            <a:lvl4pPr marL="1200060" lvl="3" indent="-171438" algn="ctr" defTabSz="685749" rtl="0" eaLnBrk="1" latinLnBrk="0" hangingPunct="1">
              <a:lnSpc>
                <a:spcPct val="90000"/>
              </a:lnSpc>
              <a:spcBef>
                <a:spcPts val="0"/>
              </a:spcBef>
              <a:buFont typeface="Arial"/>
              <a:buChar char="•"/>
              <a:defRPr sz="1350" kern="1200">
                <a:solidFill>
                  <a:schemeClr val="tx1"/>
                </a:solidFill>
                <a:latin typeface="Source Sans Pro" charset="0"/>
                <a:ea typeface="Source Sans Pro" charset="0"/>
                <a:cs typeface="Source Sans Pro" charset="0"/>
              </a:defRPr>
            </a:lvl4pPr>
            <a:lvl5pPr marL="1542935" lvl="4" indent="-171438" algn="ctr" defTabSz="685749" rtl="0" eaLnBrk="1" latinLnBrk="0" hangingPunct="1">
              <a:lnSpc>
                <a:spcPct val="90000"/>
              </a:lnSpc>
              <a:spcBef>
                <a:spcPts val="0"/>
              </a:spcBef>
              <a:buFont typeface="Arial"/>
              <a:buChar char="•"/>
              <a:defRPr sz="1350" kern="1200">
                <a:solidFill>
                  <a:schemeClr val="tx1"/>
                </a:solidFill>
                <a:latin typeface="Source Sans Pro" charset="0"/>
                <a:ea typeface="Source Sans Pro" charset="0"/>
                <a:cs typeface="Source Sans Pro" charset="0"/>
              </a:defRPr>
            </a:lvl5pPr>
            <a:lvl6pPr marL="1885809" lvl="5" indent="-171438" algn="ctr" defTabSz="685749" rtl="0" eaLnBrk="1" latinLnBrk="0" hangingPunct="1">
              <a:lnSpc>
                <a:spcPct val="90000"/>
              </a:lnSpc>
              <a:spcBef>
                <a:spcPts val="0"/>
              </a:spcBef>
              <a:buFont typeface="Arial"/>
              <a:buChar char="•"/>
              <a:defRPr sz="1350" kern="1200">
                <a:solidFill>
                  <a:schemeClr val="tx1"/>
                </a:solidFill>
                <a:latin typeface="+mn-lt"/>
                <a:ea typeface="+mn-ea"/>
                <a:cs typeface="+mn-cs"/>
              </a:defRPr>
            </a:lvl6pPr>
            <a:lvl7pPr marL="2228684" lvl="6" indent="-171438" algn="ctr" defTabSz="685749" rtl="0" eaLnBrk="1" latinLnBrk="0" hangingPunct="1">
              <a:lnSpc>
                <a:spcPct val="90000"/>
              </a:lnSpc>
              <a:spcBef>
                <a:spcPts val="0"/>
              </a:spcBef>
              <a:buFont typeface="Arial"/>
              <a:buChar char="•"/>
              <a:defRPr sz="1350" kern="1200">
                <a:solidFill>
                  <a:schemeClr val="tx1"/>
                </a:solidFill>
                <a:latin typeface="+mn-lt"/>
                <a:ea typeface="+mn-ea"/>
                <a:cs typeface="+mn-cs"/>
              </a:defRPr>
            </a:lvl7pPr>
            <a:lvl8pPr marL="2571558" lvl="7" indent="-171438" algn="ctr" defTabSz="685749" rtl="0" eaLnBrk="1" latinLnBrk="0" hangingPunct="1">
              <a:lnSpc>
                <a:spcPct val="90000"/>
              </a:lnSpc>
              <a:spcBef>
                <a:spcPts val="0"/>
              </a:spcBef>
              <a:buFont typeface="Arial"/>
              <a:buChar char="•"/>
              <a:defRPr sz="1350" kern="1200">
                <a:solidFill>
                  <a:schemeClr val="tx1"/>
                </a:solidFill>
                <a:latin typeface="+mn-lt"/>
                <a:ea typeface="+mn-ea"/>
                <a:cs typeface="+mn-cs"/>
              </a:defRPr>
            </a:lvl8pPr>
            <a:lvl9pPr marL="2914433" lvl="8" indent="-171438" algn="ctr" defTabSz="685749" rtl="0" eaLnBrk="1" latinLnBrk="0" hangingPunct="1">
              <a:lnSpc>
                <a:spcPct val="90000"/>
              </a:lnSpc>
              <a:spcBef>
                <a:spcPts val="0"/>
              </a:spcBef>
              <a:buFont typeface="Arial"/>
              <a:buChar char="•"/>
              <a:defRPr sz="1350" kern="1200">
                <a:solidFill>
                  <a:schemeClr val="tx1"/>
                </a:solidFill>
                <a:latin typeface="+mn-lt"/>
                <a:ea typeface="+mn-ea"/>
                <a:cs typeface="+mn-cs"/>
              </a:defRPr>
            </a:lvl9pPr>
          </a:lstStyle>
          <a:p>
            <a:pPr algn="r">
              <a:defRPr/>
            </a:pPr>
            <a:fld id="{B50809F3-690A-453D-8A41-D5D7D944AB01}" type="slidenum">
              <a:rPr lang="en-US" sz="1000" smtClean="0">
                <a:latin typeface="+mj-lt"/>
              </a:rPr>
              <a:pPr algn="r">
                <a:defRPr/>
              </a:pPr>
              <a:t>18</a:t>
            </a:fld>
            <a:endParaRPr lang="en-US" sz="1000" dirty="0">
              <a:latin typeface="+mj-lt"/>
            </a:endParaRPr>
          </a:p>
        </p:txBody>
      </p:sp>
    </p:spTree>
    <p:extLst>
      <p:ext uri="{BB962C8B-B14F-4D97-AF65-F5344CB8AC3E}">
        <p14:creationId xmlns:p14="http://schemas.microsoft.com/office/powerpoint/2010/main" val="1814417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463358" y="553619"/>
            <a:ext cx="6964357" cy="5733043"/>
          </a:xfrm>
          <a:ln w="12700">
            <a:solidFill>
              <a:srgbClr val="EFD862"/>
            </a:solidFill>
          </a:ln>
        </p:spPr>
        <p:txBody>
          <a:bodyPr>
            <a:normAutofit/>
          </a:bodyPr>
          <a:lstStyle/>
          <a:p>
            <a:pPr marL="171438" lvl="0" indent="-171438">
              <a:spcBef>
                <a:spcPts val="750"/>
              </a:spcBef>
              <a:buFont typeface="Arial"/>
              <a:buChar char="•"/>
            </a:pPr>
            <a:r>
              <a:rPr lang="en-US" sz="2800" dirty="0">
                <a:solidFill>
                  <a:srgbClr val="1B1E29"/>
                </a:solidFill>
                <a:latin typeface="Source Sans Pro" charset="0"/>
              </a:rPr>
              <a:t>ASMPP JVs are eligible to joint venture as a small business for any Federal government prime contract or subcontract. </a:t>
            </a:r>
          </a:p>
          <a:p>
            <a:pPr lvl="2">
              <a:spcBef>
                <a:spcPts val="375"/>
              </a:spcBef>
              <a:spcAft>
                <a:spcPts val="1200"/>
              </a:spcAft>
            </a:pPr>
            <a:r>
              <a:rPr lang="en-US" dirty="0">
                <a:solidFill>
                  <a:srgbClr val="1B1E29"/>
                </a:solidFill>
              </a:rPr>
              <a:t>13 CFR 121.103 (3)(ii)</a:t>
            </a:r>
          </a:p>
          <a:p>
            <a:pPr marL="171438" lvl="0" indent="-171438">
              <a:spcBef>
                <a:spcPts val="750"/>
              </a:spcBef>
              <a:buFont typeface="Arial"/>
              <a:buChar char="•"/>
            </a:pPr>
            <a:r>
              <a:rPr lang="en-US" sz="2800" dirty="0">
                <a:solidFill>
                  <a:srgbClr val="1B1E29"/>
                </a:solidFill>
                <a:latin typeface="Source Sans Pro" charset="0"/>
              </a:rPr>
              <a:t>13 CFR 125.8 governs SB joint ventures (ASMPP</a:t>
            </a:r>
            <a:r>
              <a:rPr lang="en-US" sz="2100" dirty="0">
                <a:solidFill>
                  <a:srgbClr val="1B1E29"/>
                </a:solidFill>
                <a:latin typeface="Source Sans Pro" charset="0"/>
              </a:rPr>
              <a:t>)</a:t>
            </a:r>
          </a:p>
          <a:p>
            <a:pPr lvl="2">
              <a:spcAft>
                <a:spcPts val="1800"/>
              </a:spcAft>
            </a:pPr>
            <a:r>
              <a:rPr lang="en-US" sz="1400" dirty="0">
                <a:solidFill>
                  <a:srgbClr val="1B1E29"/>
                </a:solidFill>
              </a:rPr>
              <a:t>13 CFR 124.513 (8a), 125.18(SDVOSBC), 126.616 (</a:t>
            </a:r>
            <a:r>
              <a:rPr lang="en-US" sz="1400" dirty="0" err="1">
                <a:solidFill>
                  <a:srgbClr val="1B1E29"/>
                </a:solidFill>
              </a:rPr>
              <a:t>HUBZone</a:t>
            </a:r>
            <a:r>
              <a:rPr lang="en-US" sz="1400" dirty="0">
                <a:solidFill>
                  <a:srgbClr val="1B1E29"/>
                </a:solidFill>
              </a:rPr>
              <a:t>), 127.506 (WOSB/EDWOSB)</a:t>
            </a:r>
          </a:p>
          <a:p>
            <a:pPr marL="171438" lvl="0" indent="-171438">
              <a:spcBef>
                <a:spcPts val="600"/>
              </a:spcBef>
              <a:spcAft>
                <a:spcPts val="1200"/>
              </a:spcAft>
              <a:buFont typeface="Arial"/>
              <a:buChar char="•"/>
            </a:pPr>
            <a:r>
              <a:rPr lang="en-US" sz="2800" dirty="0">
                <a:solidFill>
                  <a:srgbClr val="1B1E29"/>
                </a:solidFill>
                <a:latin typeface="Source Sans Pro" charset="0"/>
              </a:rPr>
              <a:t>13 CFR 125.8(e) </a:t>
            </a:r>
            <a:r>
              <a:rPr lang="en-US" sz="2400" dirty="0">
                <a:solidFill>
                  <a:srgbClr val="1B1E29"/>
                </a:solidFill>
                <a:latin typeface="Source Sans Pro" charset="0"/>
              </a:rPr>
              <a:t>governs past performance and experience for JVs. Procuring activities must consider work done individually by each partner to the joint venture as well as any work done by the joint venture itself.  </a:t>
            </a:r>
            <a:endParaRPr lang="en-US" sz="2100" dirty="0">
              <a:solidFill>
                <a:srgbClr val="1B1E29"/>
              </a:solidFill>
              <a:latin typeface="Source Sans Pro" charset="0"/>
            </a:endParaRPr>
          </a:p>
        </p:txBody>
      </p:sp>
      <p:sp>
        <p:nvSpPr>
          <p:cNvPr id="5" name="Title 4"/>
          <p:cNvSpPr>
            <a:spLocks noGrp="1"/>
          </p:cNvSpPr>
          <p:nvPr>
            <p:ph type="title"/>
          </p:nvPr>
        </p:nvSpPr>
        <p:spPr>
          <a:xfrm>
            <a:off x="433604" y="671808"/>
            <a:ext cx="3318199" cy="5561045"/>
          </a:xfrm>
          <a:prstGeom prst="rect">
            <a:avLst/>
          </a:prstGeom>
        </p:spPr>
        <p:txBody>
          <a:bodyPr>
            <a:normAutofit/>
          </a:bodyPr>
          <a:lstStyle/>
          <a:p>
            <a:r>
              <a:rPr lang="en-US" sz="5300" dirty="0">
                <a:solidFill>
                  <a:schemeClr val="tx1"/>
                </a:solidFill>
                <a:latin typeface="Source Sans Pro" panose="020B0503030403020204" pitchFamily="34" charset="0"/>
              </a:rPr>
              <a:t>Joint</a:t>
            </a:r>
            <a:br>
              <a:rPr lang="en-US" sz="5300" dirty="0">
                <a:solidFill>
                  <a:schemeClr val="tx1"/>
                </a:solidFill>
                <a:latin typeface="Source Sans Pro" panose="020B0503030403020204" pitchFamily="34" charset="0"/>
              </a:rPr>
            </a:br>
            <a:r>
              <a:rPr lang="en-US" sz="5300" dirty="0">
                <a:solidFill>
                  <a:schemeClr val="tx1"/>
                </a:solidFill>
                <a:latin typeface="Source Sans Pro" panose="020B0503030403020204" pitchFamily="34" charset="0"/>
              </a:rPr>
              <a:t>Ventures</a:t>
            </a:r>
            <a:br>
              <a:rPr lang="en-US" sz="5300" dirty="0">
                <a:solidFill>
                  <a:schemeClr val="tx1"/>
                </a:solidFill>
                <a:latin typeface="Source Sans Pro" panose="020B0503030403020204" pitchFamily="34" charset="0"/>
              </a:rPr>
            </a:br>
            <a:r>
              <a:rPr lang="en-US" sz="5300" dirty="0">
                <a:solidFill>
                  <a:schemeClr val="tx1"/>
                </a:solidFill>
                <a:latin typeface="Source Sans Pro" panose="020B0503030403020204" pitchFamily="34" charset="0"/>
              </a:rPr>
              <a:t/>
            </a:r>
            <a:br>
              <a:rPr lang="en-US" sz="5300" dirty="0">
                <a:solidFill>
                  <a:schemeClr val="tx1"/>
                </a:solidFill>
                <a:latin typeface="Source Sans Pro" panose="020B0503030403020204" pitchFamily="34" charset="0"/>
              </a:rPr>
            </a:br>
            <a:r>
              <a:rPr lang="en-US" sz="5300" dirty="0">
                <a:solidFill>
                  <a:schemeClr val="tx1"/>
                </a:solidFill>
                <a:latin typeface="Source Sans Pro" panose="020B0503030403020204" pitchFamily="34" charset="0"/>
              </a:rPr>
              <a:t>and</a:t>
            </a:r>
            <a:br>
              <a:rPr lang="en-US" sz="5300" dirty="0">
                <a:solidFill>
                  <a:schemeClr val="tx1"/>
                </a:solidFill>
                <a:latin typeface="Source Sans Pro" panose="020B0503030403020204" pitchFamily="34" charset="0"/>
              </a:rPr>
            </a:br>
            <a:r>
              <a:rPr lang="en-US" sz="5300" dirty="0">
                <a:solidFill>
                  <a:schemeClr val="tx1"/>
                </a:solidFill>
                <a:latin typeface="Source Sans Pro" panose="020B0503030403020204" pitchFamily="34" charset="0"/>
              </a:rPr>
              <a:t> </a:t>
            </a:r>
            <a:br>
              <a:rPr lang="en-US" sz="5300" dirty="0">
                <a:solidFill>
                  <a:schemeClr val="tx1"/>
                </a:solidFill>
                <a:latin typeface="Source Sans Pro" panose="020B0503030403020204" pitchFamily="34" charset="0"/>
              </a:rPr>
            </a:br>
            <a:r>
              <a:rPr lang="en-US" sz="5300" dirty="0">
                <a:solidFill>
                  <a:schemeClr val="tx1"/>
                </a:solidFill>
                <a:latin typeface="Source Sans Pro" panose="020B0503030403020204" pitchFamily="34" charset="0"/>
              </a:rPr>
              <a:t>Teaming</a:t>
            </a:r>
          </a:p>
        </p:txBody>
      </p:sp>
      <p:sp>
        <p:nvSpPr>
          <p:cNvPr id="7" name="Slide Number Placeholder 5"/>
          <p:cNvSpPr txBox="1">
            <a:spLocks/>
          </p:cNvSpPr>
          <p:nvPr/>
        </p:nvSpPr>
        <p:spPr>
          <a:xfrm>
            <a:off x="9062013" y="6194330"/>
            <a:ext cx="2743200" cy="365125"/>
          </a:xfrm>
          <a:prstGeom prst="rect">
            <a:avLst/>
          </a:prstGeom>
        </p:spPr>
        <p:txBody>
          <a:bodyPr vert="horz" lIns="91425" tIns="91425" rIns="91425" bIns="91425" rtlCol="0" anchor="t" anchorCtr="0">
            <a:normAutofit/>
          </a:bodyPr>
          <a:lstStyle>
            <a:lvl1pPr marL="0" lvl="0" indent="0" algn="l" defTabSz="685749" rtl="0" eaLnBrk="1" fontAlgn="ctr" latinLnBrk="0" hangingPunct="1">
              <a:lnSpc>
                <a:spcPct val="90000"/>
              </a:lnSpc>
              <a:spcBef>
                <a:spcPts val="0"/>
              </a:spcBef>
              <a:buFontTx/>
              <a:buNone/>
              <a:defRPr sz="1800" kern="1200" baseline="0">
                <a:solidFill>
                  <a:srgbClr val="3C5056"/>
                </a:solidFill>
                <a:latin typeface="BentonSans Book" charset="0"/>
                <a:ea typeface="Source Sans Pro" charset="0"/>
                <a:cs typeface="Source Sans Pro" charset="0"/>
              </a:defRPr>
            </a:lvl1pPr>
            <a:lvl2pPr marL="514313" lvl="1" indent="-171438" algn="ctr" defTabSz="685749" rtl="0" eaLnBrk="1" latinLnBrk="0" hangingPunct="1">
              <a:lnSpc>
                <a:spcPct val="90000"/>
              </a:lnSpc>
              <a:spcBef>
                <a:spcPts val="0"/>
              </a:spcBef>
              <a:buFont typeface="Arial"/>
              <a:buChar char="•"/>
              <a:defRPr sz="1800" kern="1200">
                <a:solidFill>
                  <a:schemeClr val="tx1"/>
                </a:solidFill>
                <a:latin typeface="Source Sans Pro" charset="0"/>
                <a:ea typeface="Source Sans Pro" charset="0"/>
                <a:cs typeface="Source Sans Pro" charset="0"/>
              </a:defRPr>
            </a:lvl2pPr>
            <a:lvl3pPr marL="857186" lvl="2" indent="-171438" algn="ctr" defTabSz="685749" rtl="0" eaLnBrk="1" latinLnBrk="0" hangingPunct="1">
              <a:lnSpc>
                <a:spcPct val="90000"/>
              </a:lnSpc>
              <a:spcBef>
                <a:spcPts val="0"/>
              </a:spcBef>
              <a:buFont typeface="Arial"/>
              <a:buChar char="•"/>
              <a:defRPr sz="1500" kern="1200">
                <a:solidFill>
                  <a:schemeClr val="tx1"/>
                </a:solidFill>
                <a:latin typeface="Source Sans Pro" charset="0"/>
                <a:ea typeface="Source Sans Pro" charset="0"/>
                <a:cs typeface="Source Sans Pro" charset="0"/>
              </a:defRPr>
            </a:lvl3pPr>
            <a:lvl4pPr marL="1200060" lvl="3" indent="-171438" algn="ctr" defTabSz="685749" rtl="0" eaLnBrk="1" latinLnBrk="0" hangingPunct="1">
              <a:lnSpc>
                <a:spcPct val="90000"/>
              </a:lnSpc>
              <a:spcBef>
                <a:spcPts val="0"/>
              </a:spcBef>
              <a:buFont typeface="Arial"/>
              <a:buChar char="•"/>
              <a:defRPr sz="1350" kern="1200">
                <a:solidFill>
                  <a:schemeClr val="tx1"/>
                </a:solidFill>
                <a:latin typeface="Source Sans Pro" charset="0"/>
                <a:ea typeface="Source Sans Pro" charset="0"/>
                <a:cs typeface="Source Sans Pro" charset="0"/>
              </a:defRPr>
            </a:lvl4pPr>
            <a:lvl5pPr marL="1542935" lvl="4" indent="-171438" algn="ctr" defTabSz="685749" rtl="0" eaLnBrk="1" latinLnBrk="0" hangingPunct="1">
              <a:lnSpc>
                <a:spcPct val="90000"/>
              </a:lnSpc>
              <a:spcBef>
                <a:spcPts val="0"/>
              </a:spcBef>
              <a:buFont typeface="Arial"/>
              <a:buChar char="•"/>
              <a:defRPr sz="1350" kern="1200">
                <a:solidFill>
                  <a:schemeClr val="tx1"/>
                </a:solidFill>
                <a:latin typeface="Source Sans Pro" charset="0"/>
                <a:ea typeface="Source Sans Pro" charset="0"/>
                <a:cs typeface="Source Sans Pro" charset="0"/>
              </a:defRPr>
            </a:lvl5pPr>
            <a:lvl6pPr marL="1885809" lvl="5" indent="-171438" algn="ctr" defTabSz="685749" rtl="0" eaLnBrk="1" latinLnBrk="0" hangingPunct="1">
              <a:lnSpc>
                <a:spcPct val="90000"/>
              </a:lnSpc>
              <a:spcBef>
                <a:spcPts val="0"/>
              </a:spcBef>
              <a:buFont typeface="Arial"/>
              <a:buChar char="•"/>
              <a:defRPr sz="1350" kern="1200">
                <a:solidFill>
                  <a:schemeClr val="tx1"/>
                </a:solidFill>
                <a:latin typeface="+mn-lt"/>
                <a:ea typeface="+mn-ea"/>
                <a:cs typeface="+mn-cs"/>
              </a:defRPr>
            </a:lvl6pPr>
            <a:lvl7pPr marL="2228684" lvl="6" indent="-171438" algn="ctr" defTabSz="685749" rtl="0" eaLnBrk="1" latinLnBrk="0" hangingPunct="1">
              <a:lnSpc>
                <a:spcPct val="90000"/>
              </a:lnSpc>
              <a:spcBef>
                <a:spcPts val="0"/>
              </a:spcBef>
              <a:buFont typeface="Arial"/>
              <a:buChar char="•"/>
              <a:defRPr sz="1350" kern="1200">
                <a:solidFill>
                  <a:schemeClr val="tx1"/>
                </a:solidFill>
                <a:latin typeface="+mn-lt"/>
                <a:ea typeface="+mn-ea"/>
                <a:cs typeface="+mn-cs"/>
              </a:defRPr>
            </a:lvl7pPr>
            <a:lvl8pPr marL="2571558" lvl="7" indent="-171438" algn="ctr" defTabSz="685749" rtl="0" eaLnBrk="1" latinLnBrk="0" hangingPunct="1">
              <a:lnSpc>
                <a:spcPct val="90000"/>
              </a:lnSpc>
              <a:spcBef>
                <a:spcPts val="0"/>
              </a:spcBef>
              <a:buFont typeface="Arial"/>
              <a:buChar char="•"/>
              <a:defRPr sz="1350" kern="1200">
                <a:solidFill>
                  <a:schemeClr val="tx1"/>
                </a:solidFill>
                <a:latin typeface="+mn-lt"/>
                <a:ea typeface="+mn-ea"/>
                <a:cs typeface="+mn-cs"/>
              </a:defRPr>
            </a:lvl8pPr>
            <a:lvl9pPr marL="2914433" lvl="8" indent="-171438" algn="ctr" defTabSz="685749" rtl="0" eaLnBrk="1" latinLnBrk="0" hangingPunct="1">
              <a:lnSpc>
                <a:spcPct val="90000"/>
              </a:lnSpc>
              <a:spcBef>
                <a:spcPts val="0"/>
              </a:spcBef>
              <a:buFont typeface="Arial"/>
              <a:buChar char="•"/>
              <a:defRPr sz="1350" kern="1200">
                <a:solidFill>
                  <a:schemeClr val="tx1"/>
                </a:solidFill>
                <a:latin typeface="+mn-lt"/>
                <a:ea typeface="+mn-ea"/>
                <a:cs typeface="+mn-cs"/>
              </a:defRPr>
            </a:lvl9pPr>
          </a:lstStyle>
          <a:p>
            <a:pPr algn="r">
              <a:defRPr/>
            </a:pPr>
            <a:fld id="{B50809F3-690A-453D-8A41-D5D7D944AB01}" type="slidenum">
              <a:rPr lang="en-US" sz="1000" smtClean="0">
                <a:latin typeface="+mn-lt"/>
              </a:rPr>
              <a:pPr algn="r">
                <a:defRPr/>
              </a:pPr>
              <a:t>19</a:t>
            </a:fld>
            <a:endParaRPr lang="en-US" sz="1000" dirty="0">
              <a:latin typeface="+mn-lt"/>
            </a:endParaRPr>
          </a:p>
        </p:txBody>
      </p:sp>
    </p:spTree>
    <p:extLst>
      <p:ext uri="{BB962C8B-B14F-4D97-AF65-F5344CB8AC3E}">
        <p14:creationId xmlns:p14="http://schemas.microsoft.com/office/powerpoint/2010/main" val="3484448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3C71EB-C83D-4CE0-8461-0F087A7F203D}"/>
              </a:ext>
            </a:extLst>
          </p:cNvPr>
          <p:cNvSpPr>
            <a:spLocks noGrp="1"/>
          </p:cNvSpPr>
          <p:nvPr>
            <p:ph type="ctrTitle"/>
          </p:nvPr>
        </p:nvSpPr>
        <p:spPr>
          <a:xfrm>
            <a:off x="1524000" y="1628774"/>
            <a:ext cx="9144000" cy="2400301"/>
          </a:xfrm>
        </p:spPr>
        <p:txBody>
          <a:bodyPr>
            <a:noAutofit/>
          </a:bodyPr>
          <a:lstStyle/>
          <a:p>
            <a:pPr>
              <a:lnSpc>
                <a:spcPct val="100000"/>
              </a:lnSpc>
            </a:pPr>
            <a:r>
              <a:rPr lang="en-US" sz="4000" dirty="0"/>
              <a:t>Understanding the Complexities of </a:t>
            </a:r>
            <a:br>
              <a:rPr lang="en-US" sz="4000" dirty="0"/>
            </a:br>
            <a:r>
              <a:rPr lang="en-US" sz="4000" dirty="0"/>
              <a:t>Joint Ventures and Teaming Agreements &amp; </a:t>
            </a:r>
            <a:br>
              <a:rPr lang="en-US" sz="4000" dirty="0"/>
            </a:br>
            <a:r>
              <a:rPr lang="en-US" sz="4000" dirty="0"/>
              <a:t>SBA All Small Mentor Protégé Program</a:t>
            </a:r>
            <a:br>
              <a:rPr lang="en-US" sz="4000" dirty="0"/>
            </a:br>
            <a:endParaRPr lang="en-US" sz="4000" dirty="0"/>
          </a:p>
        </p:txBody>
      </p:sp>
      <p:sp>
        <p:nvSpPr>
          <p:cNvPr id="4" name="Text Placeholder 3">
            <a:extLst>
              <a:ext uri="{FF2B5EF4-FFF2-40B4-BE49-F238E27FC236}">
                <a16:creationId xmlns:a16="http://schemas.microsoft.com/office/drawing/2014/main" xmlns="" id="{3F9E210C-0486-4BB8-8525-97F0F8E9BEC5}"/>
              </a:ext>
            </a:extLst>
          </p:cNvPr>
          <p:cNvSpPr>
            <a:spLocks noGrp="1"/>
          </p:cNvSpPr>
          <p:nvPr>
            <p:ph type="body" sz="quarter" idx="10"/>
          </p:nvPr>
        </p:nvSpPr>
        <p:spPr>
          <a:xfrm>
            <a:off x="1524000" y="4029075"/>
            <a:ext cx="9144000" cy="1365250"/>
          </a:xfrm>
        </p:spPr>
        <p:txBody>
          <a:bodyPr/>
          <a:lstStyle/>
          <a:p>
            <a:pPr>
              <a:lnSpc>
                <a:spcPct val="100000"/>
              </a:lnSpc>
              <a:spcBef>
                <a:spcPts val="0"/>
              </a:spcBef>
            </a:pPr>
            <a:r>
              <a:rPr lang="en-US" dirty="0" smtClean="0">
                <a:solidFill>
                  <a:srgbClr val="000000"/>
                </a:solidFill>
              </a:rPr>
              <a:t>Valerie Coleman</a:t>
            </a:r>
          </a:p>
          <a:p>
            <a:pPr>
              <a:lnSpc>
                <a:spcPct val="100000"/>
              </a:lnSpc>
              <a:spcBef>
                <a:spcPts val="0"/>
              </a:spcBef>
            </a:pPr>
            <a:r>
              <a:rPr lang="en-US" dirty="0" smtClean="0">
                <a:solidFill>
                  <a:srgbClr val="000000"/>
                </a:solidFill>
              </a:rPr>
              <a:t>Program Manager, Prime Contracts Program</a:t>
            </a:r>
          </a:p>
          <a:p>
            <a:endParaRPr lang="en-US" dirty="0"/>
          </a:p>
        </p:txBody>
      </p:sp>
    </p:spTree>
    <p:extLst>
      <p:ext uri="{BB962C8B-B14F-4D97-AF65-F5344CB8AC3E}">
        <p14:creationId xmlns:p14="http://schemas.microsoft.com/office/powerpoint/2010/main" val="1965666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001632" y="553619"/>
            <a:ext cx="6880633" cy="5733043"/>
          </a:xfrm>
          <a:ln w="12700">
            <a:solidFill>
              <a:srgbClr val="C00000"/>
            </a:solidFill>
          </a:ln>
        </p:spPr>
        <p:txBody>
          <a:bodyPr>
            <a:normAutofit fontScale="85000" lnSpcReduction="20000"/>
          </a:bodyPr>
          <a:lstStyle/>
          <a:p>
            <a:pPr marL="457200" lvl="0" indent="-457200">
              <a:lnSpc>
                <a:spcPct val="120000"/>
              </a:lnSpc>
              <a:buFont typeface="Arial" panose="020B0604020202020204" pitchFamily="34" charset="0"/>
              <a:buChar char="•"/>
            </a:pPr>
            <a:r>
              <a:rPr lang="en-US" sz="2800" dirty="0">
                <a:solidFill>
                  <a:srgbClr val="1B1E29"/>
                </a:solidFill>
                <a:latin typeface="Source Sans Pro" panose="020B0503030403020204" pitchFamily="34" charset="0"/>
              </a:rPr>
              <a:t>ASMPP JVs take on the identity of the Protégé </a:t>
            </a:r>
          </a:p>
          <a:p>
            <a:pPr marL="457200" lvl="0" indent="-457200">
              <a:lnSpc>
                <a:spcPct val="120000"/>
              </a:lnSpc>
              <a:buFont typeface="Arial" panose="020B0604020202020204" pitchFamily="34" charset="0"/>
              <a:buChar char="•"/>
            </a:pPr>
            <a:endParaRPr lang="en-US" sz="2800" dirty="0">
              <a:solidFill>
                <a:srgbClr val="1B1E29"/>
              </a:solidFill>
              <a:latin typeface="Source Sans Pro" panose="020B0503030403020204" pitchFamily="34" charset="0"/>
            </a:endParaRPr>
          </a:p>
          <a:p>
            <a:pPr marL="457200" lvl="0" indent="-457200">
              <a:lnSpc>
                <a:spcPct val="120000"/>
              </a:lnSpc>
              <a:buFont typeface="Arial" panose="020B0604020202020204" pitchFamily="34" charset="0"/>
              <a:buChar char="•"/>
            </a:pPr>
            <a:r>
              <a:rPr lang="en-US" sz="2800" dirty="0">
                <a:solidFill>
                  <a:srgbClr val="1B1E29"/>
                </a:solidFill>
                <a:latin typeface="Source Sans Pro" panose="020B0503030403020204" pitchFamily="34" charset="0"/>
              </a:rPr>
              <a:t>MPA approval required prior to JV bid on award</a:t>
            </a:r>
          </a:p>
          <a:p>
            <a:pPr marL="457200" lvl="0" indent="-457200">
              <a:lnSpc>
                <a:spcPct val="120000"/>
              </a:lnSpc>
              <a:buFont typeface="Arial" panose="020B0604020202020204" pitchFamily="34" charset="0"/>
              <a:buChar char="•"/>
            </a:pPr>
            <a:endParaRPr lang="en-US" sz="2800" dirty="0">
              <a:solidFill>
                <a:srgbClr val="1B1E29"/>
              </a:solidFill>
              <a:latin typeface="Source Sans Pro" panose="020B0503030403020204" pitchFamily="34" charset="0"/>
            </a:endParaRPr>
          </a:p>
          <a:p>
            <a:pPr marL="457200" lvl="0" indent="-457200">
              <a:lnSpc>
                <a:spcPct val="120000"/>
              </a:lnSpc>
              <a:buFont typeface="Arial" panose="020B0604020202020204" pitchFamily="34" charset="0"/>
              <a:buChar char="•"/>
            </a:pPr>
            <a:r>
              <a:rPr lang="en-US" sz="2550" dirty="0">
                <a:solidFill>
                  <a:srgbClr val="1B1E29"/>
                </a:solidFill>
                <a:latin typeface="Source Sans Pro" panose="020B0503030403020204" pitchFamily="34" charset="0"/>
              </a:rPr>
              <a:t>An ASMPP approval letter should  accompany a bid</a:t>
            </a:r>
          </a:p>
          <a:p>
            <a:pPr marL="457200" lvl="0" indent="-457200">
              <a:lnSpc>
                <a:spcPct val="120000"/>
              </a:lnSpc>
              <a:buFont typeface="Arial" panose="020B0604020202020204" pitchFamily="34" charset="0"/>
              <a:buChar char="•"/>
            </a:pPr>
            <a:endParaRPr lang="en-US" sz="2800" dirty="0">
              <a:solidFill>
                <a:srgbClr val="1B1E29"/>
              </a:solidFill>
              <a:latin typeface="Source Sans Pro" panose="020B0503030403020204" pitchFamily="34" charset="0"/>
            </a:endParaRPr>
          </a:p>
          <a:p>
            <a:pPr marL="457200" lvl="0" indent="-457200">
              <a:lnSpc>
                <a:spcPct val="120000"/>
              </a:lnSpc>
              <a:buFont typeface="Arial" panose="020B0604020202020204" pitchFamily="34" charset="0"/>
              <a:buChar char="•"/>
            </a:pPr>
            <a:r>
              <a:rPr lang="en-US" sz="2800" dirty="0">
                <a:solidFill>
                  <a:srgbClr val="1B1E29"/>
                </a:solidFill>
                <a:latin typeface="Source Sans Pro" panose="020B0503030403020204" pitchFamily="34" charset="0"/>
              </a:rPr>
              <a:t>13 CFR 121.103 (3)(ii) – grants ASMPP JV exclusion to affiliation</a:t>
            </a:r>
          </a:p>
          <a:p>
            <a:pPr marL="457200" lvl="0" indent="-457200">
              <a:lnSpc>
                <a:spcPct val="120000"/>
              </a:lnSpc>
              <a:buFont typeface="Arial" panose="020B0604020202020204" pitchFamily="34" charset="0"/>
              <a:buChar char="•"/>
            </a:pPr>
            <a:endParaRPr lang="en-US" sz="2800" dirty="0">
              <a:solidFill>
                <a:srgbClr val="1B1E29"/>
              </a:solidFill>
              <a:latin typeface="Source Sans Pro" panose="020B0503030403020204" pitchFamily="34" charset="0"/>
            </a:endParaRPr>
          </a:p>
          <a:p>
            <a:pPr marL="457200" lvl="0" indent="-457200">
              <a:lnSpc>
                <a:spcPct val="120000"/>
              </a:lnSpc>
              <a:buFont typeface="Arial" panose="020B0604020202020204" pitchFamily="34" charset="0"/>
              <a:buChar char="•"/>
            </a:pPr>
            <a:r>
              <a:rPr lang="en-US" sz="2800" dirty="0">
                <a:solidFill>
                  <a:srgbClr val="1B1E29"/>
                </a:solidFill>
                <a:latin typeface="Source Sans Pro" panose="020B0503030403020204" pitchFamily="34" charset="0"/>
              </a:rPr>
              <a:t>SBA District Offices review and approves 8(a) JVs regardless of whether the MPA was approved in the 8(a) or ASMPP programs</a:t>
            </a:r>
            <a:endParaRPr lang="en-US" sz="2400" dirty="0">
              <a:solidFill>
                <a:srgbClr val="1B1E29"/>
              </a:solidFill>
              <a:latin typeface="Source Sans Pro" panose="020B0503030403020204" pitchFamily="34" charset="0"/>
            </a:endParaRPr>
          </a:p>
          <a:p>
            <a:pPr marL="457200" lvl="0" indent="-457200">
              <a:lnSpc>
                <a:spcPct val="120000"/>
              </a:lnSpc>
              <a:buFont typeface="Arial" panose="020B0604020202020204" pitchFamily="34" charset="0"/>
              <a:buChar char="•"/>
            </a:pPr>
            <a:endParaRPr lang="en-US" sz="2800" dirty="0">
              <a:solidFill>
                <a:srgbClr val="1B1E29"/>
              </a:solidFill>
              <a:latin typeface="Source Sans Pro" panose="020B0503030403020204" pitchFamily="34" charset="0"/>
            </a:endParaRPr>
          </a:p>
          <a:p>
            <a:pPr marL="457200" lvl="0" indent="-457200">
              <a:lnSpc>
                <a:spcPct val="120000"/>
              </a:lnSpc>
              <a:buFont typeface="Arial" panose="020B0604020202020204" pitchFamily="34" charset="0"/>
              <a:buChar char="•"/>
            </a:pPr>
            <a:r>
              <a:rPr lang="en-US" sz="2800" dirty="0">
                <a:solidFill>
                  <a:srgbClr val="1B1E29"/>
                </a:solidFill>
                <a:latin typeface="Source Sans Pro" panose="020B0503030403020204" pitchFamily="34" charset="0"/>
              </a:rPr>
              <a:t>ASMPP does not review or approve JVs</a:t>
            </a:r>
          </a:p>
          <a:p>
            <a:pPr lvl="0">
              <a:lnSpc>
                <a:spcPct val="120000"/>
              </a:lnSpc>
            </a:pPr>
            <a:endParaRPr lang="en-US" sz="2800" dirty="0">
              <a:solidFill>
                <a:srgbClr val="1B1E29"/>
              </a:solidFill>
              <a:latin typeface="Source Sans Pro" charset="0"/>
            </a:endParaRPr>
          </a:p>
        </p:txBody>
      </p:sp>
      <p:sp>
        <p:nvSpPr>
          <p:cNvPr id="5" name="Title 4"/>
          <p:cNvSpPr>
            <a:spLocks noGrp="1"/>
          </p:cNvSpPr>
          <p:nvPr>
            <p:ph type="title"/>
          </p:nvPr>
        </p:nvSpPr>
        <p:spPr>
          <a:xfrm>
            <a:off x="542619" y="671808"/>
            <a:ext cx="3318199" cy="5561045"/>
          </a:xfrm>
          <a:prstGeom prst="rect">
            <a:avLst/>
          </a:prstGeom>
        </p:spPr>
        <p:txBody>
          <a:bodyPr>
            <a:normAutofit/>
          </a:bodyPr>
          <a:lstStyle/>
          <a:p>
            <a:r>
              <a:rPr lang="en-US" sz="5300" dirty="0">
                <a:solidFill>
                  <a:schemeClr val="tx1"/>
                </a:solidFill>
                <a:latin typeface="Source Sans Pro" panose="020B0503030403020204" pitchFamily="34" charset="0"/>
              </a:rPr>
              <a:t>Joint</a:t>
            </a:r>
            <a:br>
              <a:rPr lang="en-US" sz="5300" dirty="0">
                <a:solidFill>
                  <a:schemeClr val="tx1"/>
                </a:solidFill>
                <a:latin typeface="Source Sans Pro" panose="020B0503030403020204" pitchFamily="34" charset="0"/>
              </a:rPr>
            </a:br>
            <a:r>
              <a:rPr lang="en-US" sz="5300" dirty="0">
                <a:solidFill>
                  <a:schemeClr val="tx1"/>
                </a:solidFill>
                <a:latin typeface="Source Sans Pro" panose="020B0503030403020204" pitchFamily="34" charset="0"/>
              </a:rPr>
              <a:t>Ventures</a:t>
            </a:r>
            <a:br>
              <a:rPr lang="en-US" sz="5300" dirty="0">
                <a:solidFill>
                  <a:schemeClr val="tx1"/>
                </a:solidFill>
                <a:latin typeface="Source Sans Pro" panose="020B0503030403020204" pitchFamily="34" charset="0"/>
              </a:rPr>
            </a:br>
            <a:r>
              <a:rPr lang="en-US" sz="5300" dirty="0">
                <a:solidFill>
                  <a:schemeClr val="tx1"/>
                </a:solidFill>
                <a:latin typeface="Source Sans Pro" panose="020B0503030403020204" pitchFamily="34" charset="0"/>
              </a:rPr>
              <a:t/>
            </a:r>
            <a:br>
              <a:rPr lang="en-US" sz="5300" dirty="0">
                <a:solidFill>
                  <a:schemeClr val="tx1"/>
                </a:solidFill>
                <a:latin typeface="Source Sans Pro" panose="020B0503030403020204" pitchFamily="34" charset="0"/>
              </a:rPr>
            </a:br>
            <a:r>
              <a:rPr lang="en-US" sz="5300" dirty="0">
                <a:solidFill>
                  <a:schemeClr val="tx1"/>
                </a:solidFill>
                <a:latin typeface="Source Sans Pro" panose="020B0503030403020204" pitchFamily="34" charset="0"/>
              </a:rPr>
              <a:t>and</a:t>
            </a:r>
            <a:br>
              <a:rPr lang="en-US" sz="5300" dirty="0">
                <a:solidFill>
                  <a:schemeClr val="tx1"/>
                </a:solidFill>
                <a:latin typeface="Source Sans Pro" panose="020B0503030403020204" pitchFamily="34" charset="0"/>
              </a:rPr>
            </a:br>
            <a:r>
              <a:rPr lang="en-US" sz="5300" dirty="0">
                <a:solidFill>
                  <a:schemeClr val="tx1"/>
                </a:solidFill>
                <a:latin typeface="Source Sans Pro" panose="020B0503030403020204" pitchFamily="34" charset="0"/>
              </a:rPr>
              <a:t> </a:t>
            </a:r>
            <a:br>
              <a:rPr lang="en-US" sz="5300" dirty="0">
                <a:solidFill>
                  <a:schemeClr val="tx1"/>
                </a:solidFill>
                <a:latin typeface="Source Sans Pro" panose="020B0503030403020204" pitchFamily="34" charset="0"/>
              </a:rPr>
            </a:br>
            <a:r>
              <a:rPr lang="en-US" sz="5300" dirty="0">
                <a:solidFill>
                  <a:schemeClr val="tx1"/>
                </a:solidFill>
                <a:latin typeface="Source Sans Pro" panose="020B0503030403020204" pitchFamily="34" charset="0"/>
              </a:rPr>
              <a:t>Teaming</a:t>
            </a:r>
          </a:p>
        </p:txBody>
      </p:sp>
      <p:sp>
        <p:nvSpPr>
          <p:cNvPr id="7" name="Slide Number Placeholder 5"/>
          <p:cNvSpPr txBox="1">
            <a:spLocks/>
          </p:cNvSpPr>
          <p:nvPr/>
        </p:nvSpPr>
        <p:spPr>
          <a:xfrm>
            <a:off x="9062013" y="6194330"/>
            <a:ext cx="2743200" cy="365125"/>
          </a:xfrm>
          <a:prstGeom prst="rect">
            <a:avLst/>
          </a:prstGeom>
        </p:spPr>
        <p:txBody>
          <a:bodyPr vert="horz" lIns="91425" tIns="91425" rIns="91425" bIns="91425" rtlCol="0" anchor="t" anchorCtr="0">
            <a:normAutofit/>
          </a:bodyPr>
          <a:lstStyle>
            <a:lvl1pPr marL="0" lvl="0" indent="0" algn="l" defTabSz="685749" rtl="0" eaLnBrk="1" fontAlgn="ctr" latinLnBrk="0" hangingPunct="1">
              <a:lnSpc>
                <a:spcPct val="90000"/>
              </a:lnSpc>
              <a:spcBef>
                <a:spcPts val="0"/>
              </a:spcBef>
              <a:buFontTx/>
              <a:buNone/>
              <a:defRPr sz="1800" kern="1200" baseline="0">
                <a:solidFill>
                  <a:srgbClr val="3C5056"/>
                </a:solidFill>
                <a:latin typeface="BentonSans Book" charset="0"/>
                <a:ea typeface="Source Sans Pro" charset="0"/>
                <a:cs typeface="Source Sans Pro" charset="0"/>
              </a:defRPr>
            </a:lvl1pPr>
            <a:lvl2pPr marL="514313" lvl="1" indent="-171438" algn="ctr" defTabSz="685749" rtl="0" eaLnBrk="1" latinLnBrk="0" hangingPunct="1">
              <a:lnSpc>
                <a:spcPct val="90000"/>
              </a:lnSpc>
              <a:spcBef>
                <a:spcPts val="0"/>
              </a:spcBef>
              <a:buFont typeface="Arial"/>
              <a:buChar char="•"/>
              <a:defRPr sz="1800" kern="1200">
                <a:solidFill>
                  <a:schemeClr val="tx1"/>
                </a:solidFill>
                <a:latin typeface="Source Sans Pro" charset="0"/>
                <a:ea typeface="Source Sans Pro" charset="0"/>
                <a:cs typeface="Source Sans Pro" charset="0"/>
              </a:defRPr>
            </a:lvl2pPr>
            <a:lvl3pPr marL="857186" lvl="2" indent="-171438" algn="ctr" defTabSz="685749" rtl="0" eaLnBrk="1" latinLnBrk="0" hangingPunct="1">
              <a:lnSpc>
                <a:spcPct val="90000"/>
              </a:lnSpc>
              <a:spcBef>
                <a:spcPts val="0"/>
              </a:spcBef>
              <a:buFont typeface="Arial"/>
              <a:buChar char="•"/>
              <a:defRPr sz="1500" kern="1200">
                <a:solidFill>
                  <a:schemeClr val="tx1"/>
                </a:solidFill>
                <a:latin typeface="Source Sans Pro" charset="0"/>
                <a:ea typeface="Source Sans Pro" charset="0"/>
                <a:cs typeface="Source Sans Pro" charset="0"/>
              </a:defRPr>
            </a:lvl3pPr>
            <a:lvl4pPr marL="1200060" lvl="3" indent="-171438" algn="ctr" defTabSz="685749" rtl="0" eaLnBrk="1" latinLnBrk="0" hangingPunct="1">
              <a:lnSpc>
                <a:spcPct val="90000"/>
              </a:lnSpc>
              <a:spcBef>
                <a:spcPts val="0"/>
              </a:spcBef>
              <a:buFont typeface="Arial"/>
              <a:buChar char="•"/>
              <a:defRPr sz="1350" kern="1200">
                <a:solidFill>
                  <a:schemeClr val="tx1"/>
                </a:solidFill>
                <a:latin typeface="Source Sans Pro" charset="0"/>
                <a:ea typeface="Source Sans Pro" charset="0"/>
                <a:cs typeface="Source Sans Pro" charset="0"/>
              </a:defRPr>
            </a:lvl4pPr>
            <a:lvl5pPr marL="1542935" lvl="4" indent="-171438" algn="ctr" defTabSz="685749" rtl="0" eaLnBrk="1" latinLnBrk="0" hangingPunct="1">
              <a:lnSpc>
                <a:spcPct val="90000"/>
              </a:lnSpc>
              <a:spcBef>
                <a:spcPts val="0"/>
              </a:spcBef>
              <a:buFont typeface="Arial"/>
              <a:buChar char="•"/>
              <a:defRPr sz="1350" kern="1200">
                <a:solidFill>
                  <a:schemeClr val="tx1"/>
                </a:solidFill>
                <a:latin typeface="Source Sans Pro" charset="0"/>
                <a:ea typeface="Source Sans Pro" charset="0"/>
                <a:cs typeface="Source Sans Pro" charset="0"/>
              </a:defRPr>
            </a:lvl5pPr>
            <a:lvl6pPr marL="1885809" lvl="5" indent="-171438" algn="ctr" defTabSz="685749" rtl="0" eaLnBrk="1" latinLnBrk="0" hangingPunct="1">
              <a:lnSpc>
                <a:spcPct val="90000"/>
              </a:lnSpc>
              <a:spcBef>
                <a:spcPts val="0"/>
              </a:spcBef>
              <a:buFont typeface="Arial"/>
              <a:buChar char="•"/>
              <a:defRPr sz="1350" kern="1200">
                <a:solidFill>
                  <a:schemeClr val="tx1"/>
                </a:solidFill>
                <a:latin typeface="+mn-lt"/>
                <a:ea typeface="+mn-ea"/>
                <a:cs typeface="+mn-cs"/>
              </a:defRPr>
            </a:lvl6pPr>
            <a:lvl7pPr marL="2228684" lvl="6" indent="-171438" algn="ctr" defTabSz="685749" rtl="0" eaLnBrk="1" latinLnBrk="0" hangingPunct="1">
              <a:lnSpc>
                <a:spcPct val="90000"/>
              </a:lnSpc>
              <a:spcBef>
                <a:spcPts val="0"/>
              </a:spcBef>
              <a:buFont typeface="Arial"/>
              <a:buChar char="•"/>
              <a:defRPr sz="1350" kern="1200">
                <a:solidFill>
                  <a:schemeClr val="tx1"/>
                </a:solidFill>
                <a:latin typeface="+mn-lt"/>
                <a:ea typeface="+mn-ea"/>
                <a:cs typeface="+mn-cs"/>
              </a:defRPr>
            </a:lvl7pPr>
            <a:lvl8pPr marL="2571558" lvl="7" indent="-171438" algn="ctr" defTabSz="685749" rtl="0" eaLnBrk="1" latinLnBrk="0" hangingPunct="1">
              <a:lnSpc>
                <a:spcPct val="90000"/>
              </a:lnSpc>
              <a:spcBef>
                <a:spcPts val="0"/>
              </a:spcBef>
              <a:buFont typeface="Arial"/>
              <a:buChar char="•"/>
              <a:defRPr sz="1350" kern="1200">
                <a:solidFill>
                  <a:schemeClr val="tx1"/>
                </a:solidFill>
                <a:latin typeface="+mn-lt"/>
                <a:ea typeface="+mn-ea"/>
                <a:cs typeface="+mn-cs"/>
              </a:defRPr>
            </a:lvl8pPr>
            <a:lvl9pPr marL="2914433" lvl="8" indent="-171438" algn="ctr" defTabSz="685749" rtl="0" eaLnBrk="1" latinLnBrk="0" hangingPunct="1">
              <a:lnSpc>
                <a:spcPct val="90000"/>
              </a:lnSpc>
              <a:spcBef>
                <a:spcPts val="0"/>
              </a:spcBef>
              <a:buFont typeface="Arial"/>
              <a:buChar char="•"/>
              <a:defRPr sz="1350" kern="1200">
                <a:solidFill>
                  <a:schemeClr val="tx1"/>
                </a:solidFill>
                <a:latin typeface="+mn-lt"/>
                <a:ea typeface="+mn-ea"/>
                <a:cs typeface="+mn-cs"/>
              </a:defRPr>
            </a:lvl9pPr>
          </a:lstStyle>
          <a:p>
            <a:pPr algn="r">
              <a:defRPr/>
            </a:pPr>
            <a:fld id="{B50809F3-690A-453D-8A41-D5D7D944AB01}" type="slidenum">
              <a:rPr lang="en-US" sz="1000" smtClean="0">
                <a:latin typeface="+mn-lt"/>
              </a:rPr>
              <a:pPr algn="r">
                <a:defRPr/>
              </a:pPr>
              <a:t>20</a:t>
            </a:fld>
            <a:endParaRPr lang="en-US" sz="1000" dirty="0">
              <a:latin typeface="+mn-lt"/>
            </a:endParaRPr>
          </a:p>
        </p:txBody>
      </p:sp>
    </p:spTree>
    <p:extLst>
      <p:ext uri="{BB962C8B-B14F-4D97-AF65-F5344CB8AC3E}">
        <p14:creationId xmlns:p14="http://schemas.microsoft.com/office/powerpoint/2010/main" val="279119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p:cNvSpPr>
            <a:spLocks noGrp="1"/>
          </p:cNvSpPr>
          <p:nvPr>
            <p:ph type="body" idx="25"/>
          </p:nvPr>
        </p:nvSpPr>
        <p:spPr>
          <a:xfrm>
            <a:off x="4414345" y="1324948"/>
            <a:ext cx="7293938" cy="5080852"/>
          </a:xfrm>
        </p:spPr>
        <p:txBody>
          <a:bodyPr numCol="2">
            <a:normAutofit/>
          </a:bodyPr>
          <a:lstStyle/>
          <a:p>
            <a:pPr indent="0">
              <a:buNone/>
            </a:pPr>
            <a:r>
              <a:rPr lang="en-US" sz="2400" b="1" u="sng" dirty="0">
                <a:latin typeface="Source Sans Pro" panose="020B0503030403020204" pitchFamily="34" charset="0"/>
              </a:rPr>
              <a:t>Existing Programs</a:t>
            </a:r>
          </a:p>
          <a:p>
            <a:pPr marL="285750" indent="-285750"/>
            <a:r>
              <a:rPr lang="en-US" b="1" dirty="0">
                <a:latin typeface="Source Sans Pro" panose="020B0503030403020204" pitchFamily="34" charset="0"/>
              </a:rPr>
              <a:t>DOD </a:t>
            </a:r>
          </a:p>
          <a:p>
            <a:pPr marL="285750" indent="-285750"/>
            <a:r>
              <a:rPr lang="en-US" b="1" dirty="0">
                <a:latin typeface="Source Sans Pro" panose="020B0503030403020204" pitchFamily="34" charset="0"/>
              </a:rPr>
              <a:t>NASA </a:t>
            </a:r>
            <a:endParaRPr lang="en-US" dirty="0">
              <a:latin typeface="Source Sans Pro" panose="020B0503030403020204" pitchFamily="34" charset="0"/>
            </a:endParaRPr>
          </a:p>
          <a:p>
            <a:r>
              <a:rPr lang="en-US" b="1" dirty="0">
                <a:latin typeface="Source Sans Pro" panose="020B0503030403020204" pitchFamily="34" charset="0"/>
              </a:rPr>
              <a:t>DOE</a:t>
            </a:r>
            <a:endParaRPr lang="en-US" dirty="0">
              <a:latin typeface="Source Sans Pro" panose="020B0503030403020204" pitchFamily="34" charset="0"/>
            </a:endParaRPr>
          </a:p>
          <a:p>
            <a:r>
              <a:rPr lang="en-US" b="1" dirty="0">
                <a:latin typeface="Source Sans Pro" panose="020B0503030403020204" pitchFamily="34" charset="0"/>
              </a:rPr>
              <a:t>DHS</a:t>
            </a:r>
            <a:r>
              <a:rPr lang="en-US" dirty="0">
                <a:latin typeface="Source Sans Pro" panose="020B0503030403020204" pitchFamily="34" charset="0"/>
              </a:rPr>
              <a:t> </a:t>
            </a:r>
          </a:p>
          <a:p>
            <a:r>
              <a:rPr lang="en-US" b="1" dirty="0">
                <a:latin typeface="Source Sans Pro" panose="020B0503030403020204" pitchFamily="34" charset="0"/>
              </a:rPr>
              <a:t>FAA </a:t>
            </a:r>
            <a:endParaRPr lang="en-US" dirty="0">
              <a:latin typeface="Source Sans Pro" panose="020B0503030403020204" pitchFamily="34" charset="0"/>
            </a:endParaRPr>
          </a:p>
          <a:p>
            <a:r>
              <a:rPr lang="en-US" b="1" dirty="0">
                <a:latin typeface="Source Sans Pro" panose="020B0503030403020204" pitchFamily="34" charset="0"/>
              </a:rPr>
              <a:t>DOT</a:t>
            </a:r>
            <a:endParaRPr lang="en-US" dirty="0">
              <a:latin typeface="Source Sans Pro" panose="020B0503030403020204" pitchFamily="34" charset="0"/>
            </a:endParaRPr>
          </a:p>
          <a:p>
            <a:pPr indent="0">
              <a:buNone/>
            </a:pPr>
            <a:r>
              <a:rPr lang="en-US" sz="2400" b="1" u="sng" dirty="0">
                <a:latin typeface="Source Sans Pro" panose="020B0503030403020204" pitchFamily="34" charset="0"/>
              </a:rPr>
              <a:t>Former Programs</a:t>
            </a:r>
            <a:endParaRPr lang="en-US" sz="2400" u="sng" dirty="0">
              <a:latin typeface="Source Sans Pro" panose="020B0503030403020204" pitchFamily="34" charset="0"/>
            </a:endParaRPr>
          </a:p>
          <a:p>
            <a:r>
              <a:rPr lang="en-US" sz="1200" dirty="0">
                <a:solidFill>
                  <a:schemeClr val="bg1"/>
                </a:solidFill>
                <a:latin typeface="Source Sans Pro" panose="020B0503030403020204" pitchFamily="34" charset="0"/>
              </a:rPr>
              <a:t>GSA </a:t>
            </a:r>
          </a:p>
          <a:p>
            <a:r>
              <a:rPr lang="en-US" sz="1200" dirty="0">
                <a:solidFill>
                  <a:schemeClr val="bg1"/>
                </a:solidFill>
                <a:latin typeface="Source Sans Pro" panose="020B0503030403020204" pitchFamily="34" charset="0"/>
              </a:rPr>
              <a:t>USAID  </a:t>
            </a:r>
          </a:p>
          <a:p>
            <a:r>
              <a:rPr lang="en-US" sz="1200" dirty="0">
                <a:solidFill>
                  <a:schemeClr val="bg1"/>
                </a:solidFill>
                <a:latin typeface="Source Sans Pro" panose="020B0503030403020204" pitchFamily="34" charset="0"/>
              </a:rPr>
              <a:t>STATE </a:t>
            </a:r>
          </a:p>
          <a:p>
            <a:r>
              <a:rPr lang="en-US" sz="1200" dirty="0">
                <a:solidFill>
                  <a:schemeClr val="bg1"/>
                </a:solidFill>
                <a:latin typeface="Source Sans Pro" panose="020B0503030403020204" pitchFamily="34" charset="0"/>
              </a:rPr>
              <a:t>HHS </a:t>
            </a:r>
          </a:p>
          <a:p>
            <a:r>
              <a:rPr lang="en-US" sz="1200" dirty="0">
                <a:solidFill>
                  <a:schemeClr val="bg1"/>
                </a:solidFill>
                <a:latin typeface="Source Sans Pro" panose="020B0503030403020204" pitchFamily="34" charset="0"/>
              </a:rPr>
              <a:t>HUD </a:t>
            </a:r>
          </a:p>
          <a:p>
            <a:r>
              <a:rPr lang="en-US" sz="1200" dirty="0">
                <a:solidFill>
                  <a:schemeClr val="bg1"/>
                </a:solidFill>
                <a:latin typeface="Source Sans Pro" panose="020B0503030403020204" pitchFamily="34" charset="0"/>
              </a:rPr>
              <a:t>TREASURY</a:t>
            </a:r>
          </a:p>
          <a:p>
            <a:pPr indent="0">
              <a:buNone/>
            </a:pPr>
            <a:endParaRPr lang="en-US" sz="1600" dirty="0">
              <a:latin typeface="Source Sans Pro" panose="020B0503030403020204" pitchFamily="34" charset="0"/>
            </a:endParaRPr>
          </a:p>
          <a:p>
            <a:pPr indent="0">
              <a:buNone/>
            </a:pPr>
            <a:r>
              <a:rPr lang="en-US" sz="2400" dirty="0">
                <a:latin typeface="Source Sans Pro" panose="020B0503030403020204" pitchFamily="34" charset="0"/>
              </a:rPr>
              <a:t>Key Differences with SBA:</a:t>
            </a:r>
          </a:p>
          <a:p>
            <a:pPr indent="0">
              <a:buNone/>
            </a:pPr>
            <a:endParaRPr lang="en-US" sz="1600" dirty="0">
              <a:latin typeface="Source Sans Pro" panose="020B0503030403020204" pitchFamily="34" charset="0"/>
            </a:endParaRPr>
          </a:p>
          <a:p>
            <a:pPr marL="285750" indent="-285750"/>
            <a:r>
              <a:rPr lang="en-US" sz="1600" dirty="0">
                <a:latin typeface="Source Sans Pro" panose="020B0503030403020204" pitchFamily="34" charset="0"/>
              </a:rPr>
              <a:t>Some allow non-profits  </a:t>
            </a:r>
          </a:p>
          <a:p>
            <a:pPr marL="285750" indent="-285750"/>
            <a:r>
              <a:rPr lang="en-US" sz="1600" dirty="0">
                <a:latin typeface="Source Sans Pro" panose="020B0503030403020204" pitchFamily="34" charset="0"/>
              </a:rPr>
              <a:t>No exclusion from affiliation for joint ventures unless formed through SBA  </a:t>
            </a:r>
          </a:p>
          <a:p>
            <a:pPr marL="285750" indent="-285750"/>
            <a:r>
              <a:rPr lang="en-US" sz="1600" dirty="0">
                <a:latin typeface="Source Sans Pro" panose="020B0503030403020204" pitchFamily="34" charset="0"/>
              </a:rPr>
              <a:t>Primary focus on developing prime/subcontracting expertise   </a:t>
            </a:r>
          </a:p>
          <a:p>
            <a:pPr marL="457166" lvl="1" indent="0">
              <a:buNone/>
            </a:pPr>
            <a:endParaRPr lang="en-US" dirty="0">
              <a:latin typeface="Source Sans Pro" panose="020B0503030403020204" pitchFamily="34" charset="0"/>
            </a:endParaRPr>
          </a:p>
          <a:p>
            <a:pPr marL="457166" lvl="1" indent="0">
              <a:buNone/>
            </a:pPr>
            <a:endParaRPr lang="en-US" dirty="0">
              <a:latin typeface="Source Sans Pro" panose="020B0503030403020204" pitchFamily="34" charset="0"/>
            </a:endParaRPr>
          </a:p>
        </p:txBody>
      </p:sp>
      <p:sp>
        <p:nvSpPr>
          <p:cNvPr id="16" name="Text Placeholder 6"/>
          <p:cNvSpPr>
            <a:spLocks noGrp="1"/>
          </p:cNvSpPr>
          <p:nvPr>
            <p:ph type="body" idx="26"/>
          </p:nvPr>
        </p:nvSpPr>
        <p:spPr>
          <a:xfrm>
            <a:off x="4414345" y="486776"/>
            <a:ext cx="7293938" cy="770084"/>
          </a:xfrm>
        </p:spPr>
        <p:txBody>
          <a:bodyPr>
            <a:normAutofit/>
          </a:bodyPr>
          <a:lstStyle/>
          <a:p>
            <a:r>
              <a:rPr lang="en-US" sz="2000" dirty="0">
                <a:latin typeface="Source Sans Pro" panose="020B0503030403020204" pitchFamily="34" charset="0"/>
              </a:rPr>
              <a:t>The General Playing Field of Other Programs </a:t>
            </a:r>
          </a:p>
        </p:txBody>
      </p:sp>
      <p:sp>
        <p:nvSpPr>
          <p:cNvPr id="12" name="Title 2"/>
          <p:cNvSpPr>
            <a:spLocks noGrp="1"/>
          </p:cNvSpPr>
          <p:nvPr>
            <p:ph type="title"/>
          </p:nvPr>
        </p:nvSpPr>
        <p:spPr>
          <a:xfrm>
            <a:off x="310596" y="528917"/>
            <a:ext cx="3647453" cy="5378117"/>
          </a:xfrm>
        </p:spPr>
        <p:txBody>
          <a:bodyPr>
            <a:noAutofit/>
          </a:bodyPr>
          <a:lstStyle/>
          <a:p>
            <a:pPr>
              <a:lnSpc>
                <a:spcPct val="150000"/>
              </a:lnSpc>
            </a:pPr>
            <a:r>
              <a:rPr lang="en-US" sz="4800" dirty="0">
                <a:latin typeface="Source Sans Pro" panose="020B0503030403020204" pitchFamily="34" charset="0"/>
              </a:rPr>
              <a:t>The Federal Mentor Protégé Program Landscape</a:t>
            </a:r>
          </a:p>
        </p:txBody>
      </p:sp>
    </p:spTree>
    <p:extLst>
      <p:ext uri="{BB962C8B-B14F-4D97-AF65-F5344CB8AC3E}">
        <p14:creationId xmlns:p14="http://schemas.microsoft.com/office/powerpoint/2010/main" val="2098491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126" y="552450"/>
            <a:ext cx="9259747" cy="1276350"/>
          </a:xfrm>
        </p:spPr>
        <p:txBody>
          <a:bodyPr>
            <a:normAutofit fontScale="90000"/>
          </a:bodyPr>
          <a:lstStyle/>
          <a:p>
            <a:r>
              <a:rPr lang="en-US" dirty="0"/>
              <a:t>Resources</a:t>
            </a:r>
            <a:br>
              <a:rPr lang="en-US" dirty="0"/>
            </a:br>
            <a:endParaRPr lang="en-US" dirty="0"/>
          </a:p>
        </p:txBody>
      </p:sp>
      <p:sp>
        <p:nvSpPr>
          <p:cNvPr id="3" name="Text Placeholder 2"/>
          <p:cNvSpPr>
            <a:spLocks noGrp="1"/>
          </p:cNvSpPr>
          <p:nvPr>
            <p:ph type="body" idx="1"/>
          </p:nvPr>
        </p:nvSpPr>
        <p:spPr>
          <a:xfrm>
            <a:off x="1085851" y="1371600"/>
            <a:ext cx="10096500" cy="4895850"/>
          </a:xfrm>
        </p:spPr>
        <p:txBody>
          <a:bodyPr>
            <a:normAutofit fontScale="92500" lnSpcReduction="10000"/>
          </a:bodyPr>
          <a:lstStyle/>
          <a:p>
            <a:pPr marL="342900" indent="-342900" algn="l">
              <a:buFont typeface="Wingdings" panose="05000000000000000000" pitchFamily="2" charset="2"/>
              <a:buChar char="Ø"/>
            </a:pPr>
            <a:r>
              <a:rPr lang="en-US" sz="3600" dirty="0">
                <a:solidFill>
                  <a:schemeClr val="tx1"/>
                </a:solidFill>
              </a:rPr>
              <a:t>SBA webpage :  </a:t>
            </a:r>
            <a:r>
              <a:rPr lang="en-US" sz="3600" dirty="0">
                <a:solidFill>
                  <a:schemeClr val="tx1"/>
                </a:solidFill>
                <a:hlinkClick r:id="rId2"/>
              </a:rPr>
              <a:t>https://</a:t>
            </a:r>
            <a:r>
              <a:rPr lang="en-US" sz="3600" dirty="0" smtClean="0">
                <a:solidFill>
                  <a:schemeClr val="tx1"/>
                </a:solidFill>
                <a:hlinkClick r:id="rId2"/>
              </a:rPr>
              <a:t>www.sba.gov/allsmallmpp</a:t>
            </a:r>
            <a:endParaRPr lang="en-US" sz="3600" dirty="0" smtClean="0">
              <a:solidFill>
                <a:schemeClr val="tx1"/>
              </a:solidFill>
            </a:endParaRPr>
          </a:p>
          <a:p>
            <a:pPr algn="l"/>
            <a:endParaRPr lang="en-US" sz="3600" dirty="0">
              <a:solidFill>
                <a:schemeClr val="tx1"/>
              </a:solidFill>
            </a:endParaRPr>
          </a:p>
          <a:p>
            <a:pPr marL="342900" indent="-342900" algn="l">
              <a:buFont typeface="Wingdings" panose="05000000000000000000" pitchFamily="2" charset="2"/>
              <a:buChar char="Ø"/>
            </a:pPr>
            <a:r>
              <a:rPr lang="en-US" sz="3600" dirty="0">
                <a:solidFill>
                  <a:schemeClr val="tx1"/>
                </a:solidFill>
              </a:rPr>
              <a:t>All Small Mentor Protégé Program Tutorial </a:t>
            </a:r>
            <a:r>
              <a:rPr lang="en-US" sz="3600" dirty="0" smtClean="0">
                <a:solidFill>
                  <a:schemeClr val="tx1"/>
                </a:solidFill>
              </a:rPr>
              <a:t>: </a:t>
            </a:r>
            <a:r>
              <a:rPr lang="en-US" sz="3600" dirty="0">
                <a:solidFill>
                  <a:schemeClr val="tx1"/>
                </a:solidFill>
                <a:hlinkClick r:id="rId3"/>
              </a:rPr>
              <a:t>https://</a:t>
            </a:r>
            <a:r>
              <a:rPr lang="en-US" sz="3600" dirty="0" smtClean="0">
                <a:solidFill>
                  <a:schemeClr val="tx1"/>
                </a:solidFill>
                <a:hlinkClick r:id="rId3"/>
              </a:rPr>
              <a:t>www.sba.gov/tools/sba-learning-center/training/sbas-all-small-mentor-protege-program</a:t>
            </a:r>
            <a:endParaRPr lang="en-US" sz="3600" dirty="0" smtClean="0">
              <a:solidFill>
                <a:schemeClr val="tx1"/>
              </a:solidFill>
            </a:endParaRPr>
          </a:p>
          <a:p>
            <a:pPr algn="l"/>
            <a:endParaRPr lang="en-US" sz="3600" dirty="0">
              <a:solidFill>
                <a:schemeClr val="tx1"/>
              </a:solidFill>
            </a:endParaRPr>
          </a:p>
          <a:p>
            <a:pPr algn="l"/>
            <a:endParaRPr lang="en-US" dirty="0"/>
          </a:p>
          <a:p>
            <a:pPr marL="342900" indent="-342900" algn="l">
              <a:buFont typeface="Wingdings" panose="05000000000000000000" pitchFamily="2" charset="2"/>
              <a:buChar char="Ø"/>
            </a:pPr>
            <a:r>
              <a:rPr lang="en-US" sz="3600" dirty="0">
                <a:solidFill>
                  <a:schemeClr val="tx1"/>
                </a:solidFill>
              </a:rPr>
              <a:t>For more information on the ASMPP: </a:t>
            </a:r>
            <a:r>
              <a:rPr lang="en-US" sz="3600" dirty="0" smtClean="0">
                <a:solidFill>
                  <a:schemeClr val="tx1"/>
                </a:solidFill>
                <a:hlinkClick r:id="rId4"/>
              </a:rPr>
              <a:t>allsmallmpp@sba.gov</a:t>
            </a:r>
            <a:endParaRPr lang="en-US" sz="3600" dirty="0" smtClean="0">
              <a:solidFill>
                <a:schemeClr val="tx1"/>
              </a:solidFill>
            </a:endParaRPr>
          </a:p>
          <a:p>
            <a:pPr algn="l"/>
            <a:endParaRPr lang="en-US" sz="3600" dirty="0">
              <a:solidFill>
                <a:schemeClr val="tx1"/>
              </a:solidFill>
            </a:endParaRPr>
          </a:p>
          <a:p>
            <a:pPr algn="l"/>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22</a:t>
            </a:fld>
            <a:endParaRPr lang="en-US"/>
          </a:p>
        </p:txBody>
      </p:sp>
    </p:spTree>
    <p:extLst>
      <p:ext uri="{BB962C8B-B14F-4D97-AF65-F5344CB8AC3E}">
        <p14:creationId xmlns:p14="http://schemas.microsoft.com/office/powerpoint/2010/main" val="1825884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255129" y="443620"/>
            <a:ext cx="7098671" cy="6115835"/>
          </a:xfrm>
          <a:ln>
            <a:solidFill>
              <a:srgbClr val="FFC000"/>
            </a:solidFill>
          </a:ln>
        </p:spPr>
        <p:txBody>
          <a:bodyPr>
            <a:normAutofit fontScale="47500" lnSpcReduction="20000"/>
          </a:bodyPr>
          <a:lstStyle/>
          <a:p>
            <a:pPr marL="0" lvl="1" defTabSz="914400" fontAlgn="base">
              <a:lnSpc>
                <a:spcPct val="170000"/>
              </a:lnSpc>
              <a:spcBef>
                <a:spcPct val="0"/>
              </a:spcBef>
              <a:spcAft>
                <a:spcPts val="1200"/>
              </a:spcAft>
              <a:buClr>
                <a:srgbClr val="FF0000"/>
              </a:buClr>
              <a:buSzPct val="75000"/>
              <a:buNone/>
            </a:pPr>
            <a:r>
              <a:rPr lang="en-US" altLang="en-US" sz="2900" b="1" dirty="0">
                <a:solidFill>
                  <a:srgbClr val="000000"/>
                </a:solidFill>
                <a:latin typeface="Source Sans Pro" panose="020B0503030403020204" pitchFamily="34" charset="0"/>
                <a:ea typeface="MS PGothic" pitchFamily="34" charset="-128"/>
              </a:rPr>
              <a:t>All Small Mentor-Protégé Program 		13 CFR 125.9</a:t>
            </a:r>
          </a:p>
          <a:p>
            <a:pPr marL="0" lvl="1" defTabSz="914400" fontAlgn="base">
              <a:lnSpc>
                <a:spcPct val="170000"/>
              </a:lnSpc>
              <a:spcBef>
                <a:spcPct val="0"/>
              </a:spcBef>
              <a:spcAft>
                <a:spcPts val="1200"/>
              </a:spcAft>
              <a:buClr>
                <a:srgbClr val="FF0000"/>
              </a:buClr>
              <a:buSzPct val="75000"/>
              <a:buNone/>
            </a:pPr>
            <a:r>
              <a:rPr lang="en-US" altLang="en-US" sz="2900" b="1" dirty="0">
                <a:solidFill>
                  <a:srgbClr val="000000"/>
                </a:solidFill>
                <a:latin typeface="Source Sans Pro" panose="020B0503030403020204" pitchFamily="34" charset="0"/>
                <a:ea typeface="MS PGothic" pitchFamily="34" charset="-128"/>
              </a:rPr>
              <a:t>SBA Size Regulations			13 CFR 121</a:t>
            </a:r>
          </a:p>
          <a:p>
            <a:pPr marL="0" lvl="1" defTabSz="914400" fontAlgn="base">
              <a:lnSpc>
                <a:spcPct val="170000"/>
              </a:lnSpc>
              <a:spcBef>
                <a:spcPct val="0"/>
              </a:spcBef>
              <a:spcAft>
                <a:spcPts val="1200"/>
              </a:spcAft>
              <a:buClr>
                <a:srgbClr val="FF0000"/>
              </a:buClr>
              <a:buSzPct val="75000"/>
              <a:buNone/>
            </a:pPr>
            <a:r>
              <a:rPr lang="en-US" altLang="en-US" sz="2900" b="1" dirty="0" err="1">
                <a:solidFill>
                  <a:srgbClr val="000000"/>
                </a:solidFill>
                <a:latin typeface="Source Sans Pro" panose="020B0503030403020204" pitchFamily="34" charset="0"/>
                <a:ea typeface="MS PGothic" pitchFamily="34" charset="-128"/>
              </a:rPr>
              <a:t>HUBZone</a:t>
            </a:r>
            <a:r>
              <a:rPr lang="en-US" altLang="en-US" sz="2900" b="1" dirty="0">
                <a:solidFill>
                  <a:srgbClr val="000000"/>
                </a:solidFill>
                <a:latin typeface="Source Sans Pro" panose="020B0503030403020204" pitchFamily="34" charset="0"/>
                <a:ea typeface="MS PGothic" pitchFamily="34" charset="-128"/>
              </a:rPr>
              <a:t> Program 			13 CFR 126.6</a:t>
            </a:r>
          </a:p>
          <a:p>
            <a:pPr marL="0" lvl="1" defTabSz="914400" fontAlgn="base">
              <a:lnSpc>
                <a:spcPct val="170000"/>
              </a:lnSpc>
              <a:spcBef>
                <a:spcPct val="0"/>
              </a:spcBef>
              <a:spcAft>
                <a:spcPts val="1200"/>
              </a:spcAft>
              <a:buClr>
                <a:srgbClr val="FF0000"/>
              </a:buClr>
              <a:buSzPct val="75000"/>
              <a:buNone/>
            </a:pPr>
            <a:r>
              <a:rPr lang="en-US" altLang="en-US" sz="2900" b="1" dirty="0">
                <a:solidFill>
                  <a:srgbClr val="000000"/>
                </a:solidFill>
                <a:latin typeface="Source Sans Pro" panose="020B0503030403020204" pitchFamily="34" charset="0"/>
                <a:ea typeface="MS PGothic" pitchFamily="34" charset="-128"/>
              </a:rPr>
              <a:t>SBA Certificate of Competency		13 CFR 125.5</a:t>
            </a:r>
          </a:p>
          <a:p>
            <a:pPr marL="0" lvl="1" defTabSz="914400" fontAlgn="base">
              <a:lnSpc>
                <a:spcPct val="170000"/>
              </a:lnSpc>
              <a:spcBef>
                <a:spcPct val="0"/>
              </a:spcBef>
              <a:spcAft>
                <a:spcPts val="1200"/>
              </a:spcAft>
              <a:buClr>
                <a:srgbClr val="FF0000"/>
              </a:buClr>
              <a:buSzPct val="75000"/>
              <a:buNone/>
            </a:pPr>
            <a:r>
              <a:rPr lang="en-US" altLang="en-US" sz="2900" b="1" dirty="0">
                <a:solidFill>
                  <a:srgbClr val="000000"/>
                </a:solidFill>
                <a:latin typeface="Source Sans Pro" panose="020B0503030403020204" pitchFamily="34" charset="0"/>
                <a:ea typeface="MS PGothic" pitchFamily="34" charset="-128"/>
              </a:rPr>
              <a:t>Service-Disabled Veteran		13 CFR 125.15(b)</a:t>
            </a:r>
          </a:p>
          <a:p>
            <a:pPr marL="0" lvl="1" defTabSz="914400" fontAlgn="base">
              <a:lnSpc>
                <a:spcPct val="170000"/>
              </a:lnSpc>
              <a:spcBef>
                <a:spcPct val="0"/>
              </a:spcBef>
              <a:spcAft>
                <a:spcPts val="1200"/>
              </a:spcAft>
              <a:buClr>
                <a:srgbClr val="FF0000"/>
              </a:buClr>
              <a:buSzPct val="75000"/>
              <a:buNone/>
            </a:pPr>
            <a:r>
              <a:rPr lang="en-US" altLang="en-US" sz="2900" b="1" dirty="0">
                <a:solidFill>
                  <a:srgbClr val="000000"/>
                </a:solidFill>
                <a:latin typeface="Source Sans Pro" panose="020B0503030403020204" pitchFamily="34" charset="0"/>
                <a:ea typeface="MS PGothic" pitchFamily="34" charset="-128"/>
              </a:rPr>
              <a:t>8(a) and SDB Regulations		13 CFR 124.5</a:t>
            </a:r>
          </a:p>
          <a:p>
            <a:pPr marL="0" lvl="1" defTabSz="914400" fontAlgn="base">
              <a:lnSpc>
                <a:spcPct val="170000"/>
              </a:lnSpc>
              <a:spcBef>
                <a:spcPct val="0"/>
              </a:spcBef>
              <a:spcAft>
                <a:spcPts val="1200"/>
              </a:spcAft>
              <a:buClr>
                <a:srgbClr val="FF0000"/>
              </a:buClr>
              <a:buSzPct val="75000"/>
              <a:buNone/>
            </a:pPr>
            <a:r>
              <a:rPr lang="en-US" altLang="en-US" sz="2900" b="1" dirty="0">
                <a:solidFill>
                  <a:srgbClr val="000000"/>
                </a:solidFill>
                <a:latin typeface="Source Sans Pro" panose="020B0503030403020204" pitchFamily="34" charset="0"/>
                <a:ea typeface="MS PGothic" pitchFamily="34" charset="-128"/>
              </a:rPr>
              <a:t>Small Disadvantaged Business		13 CFR 124.1002(f)</a:t>
            </a:r>
          </a:p>
          <a:p>
            <a:pPr marL="0" lvl="1" defTabSz="914400" fontAlgn="base">
              <a:lnSpc>
                <a:spcPct val="170000"/>
              </a:lnSpc>
              <a:spcBef>
                <a:spcPct val="0"/>
              </a:spcBef>
              <a:spcAft>
                <a:spcPts val="1200"/>
              </a:spcAft>
              <a:buClr>
                <a:srgbClr val="FF0000"/>
              </a:buClr>
              <a:buSzPct val="75000"/>
              <a:buNone/>
            </a:pPr>
            <a:r>
              <a:rPr lang="en-US" altLang="en-US" sz="2900" b="1" dirty="0">
                <a:solidFill>
                  <a:srgbClr val="000000"/>
                </a:solidFill>
                <a:latin typeface="Source Sans Pro" panose="020B0503030403020204" pitchFamily="34" charset="0"/>
                <a:ea typeface="MS PGothic" pitchFamily="34" charset="-128"/>
              </a:rPr>
              <a:t>WOSB Program			13 CFR 127</a:t>
            </a:r>
          </a:p>
          <a:p>
            <a:pPr marL="0" lvl="1" defTabSz="914400" fontAlgn="base">
              <a:lnSpc>
                <a:spcPct val="170000"/>
              </a:lnSpc>
              <a:spcBef>
                <a:spcPct val="0"/>
              </a:spcBef>
              <a:spcAft>
                <a:spcPts val="1200"/>
              </a:spcAft>
              <a:buClr>
                <a:srgbClr val="C00000"/>
              </a:buClr>
              <a:buSzPct val="110000"/>
              <a:buNone/>
            </a:pPr>
            <a:r>
              <a:rPr lang="en-US" altLang="en-US" sz="2900" b="1" dirty="0">
                <a:solidFill>
                  <a:srgbClr val="000000"/>
                </a:solidFill>
                <a:latin typeface="Source Sans Pro" panose="020B0503030403020204" pitchFamily="34" charset="0"/>
                <a:ea typeface="MS PGothic" pitchFamily="34" charset="-128"/>
              </a:rPr>
              <a:t>SBA  Prime Contracting			13 CFR 125.2</a:t>
            </a:r>
          </a:p>
          <a:p>
            <a:pPr marL="0" lvl="1" defTabSz="914400" fontAlgn="base">
              <a:lnSpc>
                <a:spcPct val="170000"/>
              </a:lnSpc>
              <a:spcBef>
                <a:spcPct val="0"/>
              </a:spcBef>
              <a:spcAft>
                <a:spcPts val="1200"/>
              </a:spcAft>
              <a:buClr>
                <a:srgbClr val="C00000"/>
              </a:buClr>
              <a:buSzPct val="110000"/>
              <a:buNone/>
            </a:pPr>
            <a:r>
              <a:rPr lang="en-US" altLang="en-US" sz="2900" b="1" dirty="0">
                <a:solidFill>
                  <a:srgbClr val="000000"/>
                </a:solidFill>
                <a:latin typeface="Source Sans Pro" panose="020B0503030403020204" pitchFamily="34" charset="0"/>
                <a:ea typeface="MS PGothic" pitchFamily="34" charset="-128"/>
              </a:rPr>
              <a:t>SBA Subcontracting			13 CFR 125.3</a:t>
            </a:r>
          </a:p>
          <a:p>
            <a:pPr marL="0" lvl="0" indent="0">
              <a:lnSpc>
                <a:spcPct val="170000"/>
              </a:lnSpc>
              <a:buClr>
                <a:srgbClr val="0000FF"/>
              </a:buClr>
              <a:buSzPct val="90000"/>
              <a:buNone/>
            </a:pPr>
            <a:r>
              <a:rPr lang="en-US" altLang="en-US" sz="2900" b="1" dirty="0">
                <a:solidFill>
                  <a:srgbClr val="1B1E29"/>
                </a:solidFill>
              </a:rPr>
              <a:t>Non-manufacturer rule   		</a:t>
            </a:r>
            <a:r>
              <a:rPr lang="en-US" altLang="en-US" sz="2900" b="1" dirty="0" smtClean="0">
                <a:solidFill>
                  <a:srgbClr val="1B1E29"/>
                </a:solidFill>
              </a:rPr>
              <a:t>1</a:t>
            </a:r>
            <a:r>
              <a:rPr lang="en-US" sz="2900" b="1" dirty="0" smtClean="0">
                <a:solidFill>
                  <a:srgbClr val="1B1E29"/>
                </a:solidFill>
                <a:cs typeface="Arial" charset="0"/>
              </a:rPr>
              <a:t>3 </a:t>
            </a:r>
            <a:r>
              <a:rPr lang="en-US" sz="2900" b="1" dirty="0">
                <a:solidFill>
                  <a:srgbClr val="1B1E29"/>
                </a:solidFill>
                <a:cs typeface="Arial" charset="0"/>
              </a:rPr>
              <a:t>CFR §121.406(b)</a:t>
            </a:r>
          </a:p>
          <a:p>
            <a:pPr marL="0" lvl="0" indent="0">
              <a:lnSpc>
                <a:spcPct val="170000"/>
              </a:lnSpc>
              <a:buClr>
                <a:srgbClr val="0000FF"/>
              </a:buClr>
              <a:buSzPct val="90000"/>
              <a:buNone/>
            </a:pPr>
            <a:r>
              <a:rPr lang="en-US" altLang="en-US" sz="2900" b="1" dirty="0">
                <a:solidFill>
                  <a:srgbClr val="1B1E29"/>
                </a:solidFill>
              </a:rPr>
              <a:t>Limitations on subcontracting		  </a:t>
            </a:r>
            <a:r>
              <a:rPr lang="en-US" altLang="en-US" sz="2900" b="1" dirty="0" smtClean="0">
                <a:solidFill>
                  <a:srgbClr val="1B1E29"/>
                </a:solidFill>
              </a:rPr>
              <a:t> </a:t>
            </a:r>
            <a:r>
              <a:rPr lang="en-US" sz="2900" b="1" dirty="0">
                <a:solidFill>
                  <a:srgbClr val="1B1E29"/>
                </a:solidFill>
                <a:cs typeface="Arial" charset="0"/>
              </a:rPr>
              <a:t>13 CFR §125.6</a:t>
            </a:r>
          </a:p>
          <a:p>
            <a:pPr marL="0" lvl="1" defTabSz="914400" fontAlgn="base">
              <a:spcBef>
                <a:spcPct val="0"/>
              </a:spcBef>
              <a:spcAft>
                <a:spcPts val="1200"/>
              </a:spcAft>
              <a:buClr>
                <a:srgbClr val="C00000"/>
              </a:buClr>
              <a:buSzPct val="110000"/>
              <a:buNone/>
            </a:pPr>
            <a:endParaRPr lang="en-US" altLang="en-US" sz="2000" dirty="0">
              <a:solidFill>
                <a:srgbClr val="000000"/>
              </a:solidFill>
              <a:latin typeface="Calibri" pitchFamily="34" charset="0"/>
              <a:ea typeface="MS PGothic" pitchFamily="34" charset="-128"/>
            </a:endParaRPr>
          </a:p>
          <a:p>
            <a:endParaRPr lang="en-US" dirty="0"/>
          </a:p>
        </p:txBody>
      </p:sp>
      <p:sp>
        <p:nvSpPr>
          <p:cNvPr id="7" name="Content Placeholder 6"/>
          <p:cNvSpPr>
            <a:spLocks noGrp="1"/>
          </p:cNvSpPr>
          <p:nvPr>
            <p:ph sz="half" idx="1"/>
          </p:nvPr>
        </p:nvSpPr>
        <p:spPr>
          <a:xfrm>
            <a:off x="642796" y="671716"/>
            <a:ext cx="3087233" cy="5522614"/>
          </a:xfrm>
        </p:spPr>
        <p:txBody>
          <a:bodyPr>
            <a:normAutofit fontScale="47500" lnSpcReduction="20000"/>
          </a:bodyPr>
          <a:lstStyle/>
          <a:p>
            <a:pPr marL="0" indent="0">
              <a:buNone/>
            </a:pPr>
            <a:endParaRPr lang="en-US" sz="3200" dirty="0">
              <a:latin typeface="Source Sans Pro" panose="020B0503030403020204" pitchFamily="34" charset="0"/>
              <a:cs typeface="Times New Roman"/>
            </a:endParaRPr>
          </a:p>
          <a:p>
            <a:pPr marL="0" indent="0">
              <a:buNone/>
            </a:pPr>
            <a:r>
              <a:rPr lang="en-US" sz="9300" dirty="0">
                <a:latin typeface="Source Sans Pro" panose="020B0503030403020204" pitchFamily="34" charset="0"/>
                <a:cs typeface="Times New Roman"/>
              </a:rPr>
              <a:t>Summary</a:t>
            </a:r>
          </a:p>
          <a:p>
            <a:pPr marL="0" indent="0">
              <a:buNone/>
            </a:pPr>
            <a:endParaRPr lang="en-US" sz="9300" dirty="0">
              <a:latin typeface="Source Sans Pro" panose="020B0503030403020204" pitchFamily="34" charset="0"/>
              <a:cs typeface="Times New Roman"/>
            </a:endParaRPr>
          </a:p>
          <a:p>
            <a:pPr marL="0" indent="0">
              <a:buNone/>
            </a:pPr>
            <a:r>
              <a:rPr lang="en-US" sz="9300" dirty="0">
                <a:latin typeface="Source Sans Pro" panose="020B0503030403020204" pitchFamily="34" charset="0"/>
                <a:cs typeface="Times New Roman"/>
              </a:rPr>
              <a:t>of</a:t>
            </a:r>
          </a:p>
          <a:p>
            <a:pPr marL="0" indent="0">
              <a:buNone/>
            </a:pPr>
            <a:endParaRPr lang="en-US" sz="9300" dirty="0">
              <a:latin typeface="Source Sans Pro" panose="020B0503030403020204" pitchFamily="34" charset="0"/>
              <a:cs typeface="Times New Roman"/>
            </a:endParaRPr>
          </a:p>
          <a:p>
            <a:pPr marL="0" indent="0">
              <a:buNone/>
            </a:pPr>
            <a:r>
              <a:rPr lang="en-US" sz="9300" dirty="0">
                <a:latin typeface="Source Sans Pro" panose="020B0503030403020204" pitchFamily="34" charset="0"/>
                <a:cs typeface="Times New Roman"/>
              </a:rPr>
              <a:t>CFR</a:t>
            </a:r>
          </a:p>
          <a:p>
            <a:pPr marL="0" indent="0">
              <a:buNone/>
            </a:pPr>
            <a:endParaRPr lang="en-US" sz="9300" dirty="0">
              <a:latin typeface="Source Sans Pro" panose="020B0503030403020204" pitchFamily="34" charset="0"/>
              <a:cs typeface="Times New Roman"/>
            </a:endParaRPr>
          </a:p>
          <a:p>
            <a:pPr marL="0" indent="0">
              <a:buNone/>
            </a:pPr>
            <a:r>
              <a:rPr lang="en-US" sz="9300" dirty="0">
                <a:latin typeface="Source Sans Pro" panose="020B0503030403020204" pitchFamily="34" charset="0"/>
                <a:cs typeface="Times New Roman"/>
              </a:rPr>
              <a:t>Regulations</a:t>
            </a:r>
            <a:endParaRPr lang="en-US" sz="9300" dirty="0"/>
          </a:p>
        </p:txBody>
      </p:sp>
      <p:sp>
        <p:nvSpPr>
          <p:cNvPr id="4" name="Slide Number Placeholder 3"/>
          <p:cNvSpPr>
            <a:spLocks noGrp="1"/>
          </p:cNvSpPr>
          <p:nvPr>
            <p:ph type="sldNum" sz="quarter" idx="12"/>
          </p:nvPr>
        </p:nvSpPr>
        <p:spPr/>
        <p:txBody>
          <a:bodyPr/>
          <a:lstStyle/>
          <a:p>
            <a:fld id="{EE326EBE-E3B7-5247-9A1C-28E838D12976}" type="slidenum">
              <a:rPr lang="en-US" smtClean="0"/>
              <a:pPr/>
              <a:t>23</a:t>
            </a:fld>
            <a:endParaRPr lang="en-US"/>
          </a:p>
        </p:txBody>
      </p:sp>
    </p:spTree>
    <p:extLst>
      <p:ext uri="{BB962C8B-B14F-4D97-AF65-F5344CB8AC3E}">
        <p14:creationId xmlns:p14="http://schemas.microsoft.com/office/powerpoint/2010/main" val="3927238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126" y="609601"/>
            <a:ext cx="9259747" cy="1219200"/>
          </a:xfrm>
        </p:spPr>
        <p:txBody>
          <a:bodyPr/>
          <a:lstStyle/>
          <a:p>
            <a:r>
              <a:rPr lang="en-US" dirty="0"/>
              <a:t>Questions???</a:t>
            </a:r>
          </a:p>
        </p:txBody>
      </p:sp>
      <p:sp>
        <p:nvSpPr>
          <p:cNvPr id="3" name="Text Placeholder 2"/>
          <p:cNvSpPr>
            <a:spLocks noGrp="1"/>
          </p:cNvSpPr>
          <p:nvPr>
            <p:ph type="body" idx="1"/>
          </p:nvPr>
        </p:nvSpPr>
        <p:spPr>
          <a:xfrm>
            <a:off x="1471005" y="2095500"/>
            <a:ext cx="9259747" cy="4257675"/>
          </a:xfrm>
        </p:spPr>
        <p:txBody>
          <a:bodyPr>
            <a:normAutofit/>
          </a:bodyPr>
          <a:lstStyle/>
          <a:p>
            <a:r>
              <a:rPr lang="en-US" sz="3600" dirty="0">
                <a:solidFill>
                  <a:schemeClr val="tx1"/>
                </a:solidFill>
              </a:rPr>
              <a:t>Valerie J. Coleman</a:t>
            </a:r>
          </a:p>
          <a:p>
            <a:r>
              <a:rPr lang="en-US" sz="3600" dirty="0">
                <a:solidFill>
                  <a:schemeClr val="tx1"/>
                </a:solidFill>
              </a:rPr>
              <a:t>Program Manager, Prime Contracts Program</a:t>
            </a:r>
          </a:p>
          <a:p>
            <a:r>
              <a:rPr lang="en-US" sz="3600" dirty="0">
                <a:solidFill>
                  <a:schemeClr val="tx1"/>
                </a:solidFill>
              </a:rPr>
              <a:t>U. S. Small Business Administration</a:t>
            </a:r>
          </a:p>
          <a:p>
            <a:r>
              <a:rPr lang="en-US" sz="3600" dirty="0">
                <a:solidFill>
                  <a:schemeClr val="tx1"/>
                </a:solidFill>
              </a:rPr>
              <a:t>Office of Government Contracting</a:t>
            </a:r>
          </a:p>
          <a:p>
            <a:r>
              <a:rPr lang="en-US" sz="3600" dirty="0">
                <a:solidFill>
                  <a:schemeClr val="tx1"/>
                </a:solidFill>
              </a:rPr>
              <a:t>281-245-4777</a:t>
            </a:r>
          </a:p>
          <a:p>
            <a:r>
              <a:rPr lang="en-US" sz="3600" dirty="0">
                <a:solidFill>
                  <a:schemeClr val="tx1"/>
                </a:solidFill>
              </a:rPr>
              <a:t>valerie.coleman@sba.gov</a:t>
            </a:r>
          </a:p>
          <a:p>
            <a:endParaRPr lang="en-US" sz="3600" dirty="0">
              <a:solidFill>
                <a:schemeClr val="tx1"/>
              </a:solidFill>
            </a:endParaRPr>
          </a:p>
        </p:txBody>
      </p:sp>
      <p:sp>
        <p:nvSpPr>
          <p:cNvPr id="4" name="Slide Number Placeholder 3"/>
          <p:cNvSpPr>
            <a:spLocks noGrp="1"/>
          </p:cNvSpPr>
          <p:nvPr>
            <p:ph type="sldNum" sz="quarter" idx="12"/>
          </p:nvPr>
        </p:nvSpPr>
        <p:spPr/>
        <p:txBody>
          <a:bodyPr/>
          <a:lstStyle/>
          <a:p>
            <a:fld id="{B1AB44B9-F1EC-4F4B-88D4-413245C9CD3E}" type="slidenum">
              <a:rPr lang="en-US" smtClean="0"/>
              <a:t>24</a:t>
            </a:fld>
            <a:endParaRPr lang="en-US"/>
          </a:p>
        </p:txBody>
      </p:sp>
    </p:spTree>
    <p:extLst>
      <p:ext uri="{BB962C8B-B14F-4D97-AF65-F5344CB8AC3E}">
        <p14:creationId xmlns:p14="http://schemas.microsoft.com/office/powerpoint/2010/main" val="72061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005" y="457200"/>
            <a:ext cx="9259747" cy="1095375"/>
          </a:xfrm>
        </p:spPr>
        <p:txBody>
          <a:bodyPr>
            <a:normAutofit/>
          </a:bodyPr>
          <a:lstStyle/>
          <a:p>
            <a:r>
              <a:rPr lang="en-US" dirty="0"/>
              <a:t>Why JV?</a:t>
            </a:r>
          </a:p>
        </p:txBody>
      </p:sp>
      <p:sp>
        <p:nvSpPr>
          <p:cNvPr id="3" name="Text Placeholder 2"/>
          <p:cNvSpPr>
            <a:spLocks noGrp="1"/>
          </p:cNvSpPr>
          <p:nvPr>
            <p:ph type="body" idx="1"/>
          </p:nvPr>
        </p:nvSpPr>
        <p:spPr>
          <a:xfrm>
            <a:off x="1471005" y="1943100"/>
            <a:ext cx="9259747" cy="3733800"/>
          </a:xfrm>
        </p:spPr>
        <p:txBody>
          <a:bodyPr>
            <a:noAutofit/>
          </a:bodyPr>
          <a:lstStyle/>
          <a:p>
            <a:r>
              <a:rPr lang="en-US" sz="5400" dirty="0">
                <a:solidFill>
                  <a:srgbClr val="000000"/>
                </a:solidFill>
              </a:rPr>
              <a:t>JVs maintain competition from small business and it is an investment in the economy through small business participation</a:t>
            </a:r>
          </a:p>
        </p:txBody>
      </p:sp>
      <p:sp>
        <p:nvSpPr>
          <p:cNvPr id="4" name="Slide Number Placeholder 3"/>
          <p:cNvSpPr>
            <a:spLocks noGrp="1"/>
          </p:cNvSpPr>
          <p:nvPr>
            <p:ph type="sldNum" sz="quarter" idx="12"/>
          </p:nvPr>
        </p:nvSpPr>
        <p:spPr/>
        <p:txBody>
          <a:bodyPr/>
          <a:lstStyle/>
          <a:p>
            <a:fld id="{B1AB44B9-F1EC-4F4B-88D4-413245C9CD3E}" type="slidenum">
              <a:rPr lang="en-US" smtClean="0"/>
              <a:t>3</a:t>
            </a:fld>
            <a:endParaRPr lang="en-US"/>
          </a:p>
        </p:txBody>
      </p:sp>
    </p:spTree>
    <p:extLst>
      <p:ext uri="{BB962C8B-B14F-4D97-AF65-F5344CB8AC3E}">
        <p14:creationId xmlns:p14="http://schemas.microsoft.com/office/powerpoint/2010/main" val="2825556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6" y="647699"/>
            <a:ext cx="10906124" cy="1381125"/>
          </a:xfrm>
        </p:spPr>
        <p:txBody>
          <a:bodyPr>
            <a:normAutofit fontScale="90000"/>
          </a:bodyPr>
          <a:lstStyle/>
          <a:p>
            <a:r>
              <a:rPr lang="en-US" sz="4800" dirty="0"/>
              <a:t>Benefits of JVs to the Small Business</a:t>
            </a:r>
            <a:r>
              <a:rPr lang="en-US" dirty="0"/>
              <a:t/>
            </a:r>
            <a:br>
              <a:rPr lang="en-US" dirty="0"/>
            </a:br>
            <a:endParaRPr lang="en-US" dirty="0"/>
          </a:p>
        </p:txBody>
      </p:sp>
      <p:sp>
        <p:nvSpPr>
          <p:cNvPr id="3" name="Text Placeholder 2"/>
          <p:cNvSpPr>
            <a:spLocks noGrp="1"/>
          </p:cNvSpPr>
          <p:nvPr>
            <p:ph type="body" idx="1"/>
          </p:nvPr>
        </p:nvSpPr>
        <p:spPr>
          <a:xfrm>
            <a:off x="590551" y="1733550"/>
            <a:ext cx="11214662" cy="4219575"/>
          </a:xfrm>
        </p:spPr>
        <p:txBody>
          <a:bodyPr/>
          <a:lstStyle/>
          <a:p>
            <a:pPr marL="342900" indent="-342900" algn="l">
              <a:buFont typeface="Wingdings" panose="05000000000000000000" pitchFamily="2" charset="2"/>
              <a:buChar char="Ø"/>
            </a:pPr>
            <a:r>
              <a:rPr lang="en-US" sz="4000" dirty="0">
                <a:solidFill>
                  <a:srgbClr val="000000"/>
                </a:solidFill>
              </a:rPr>
              <a:t>Gain new capacity and expertise</a:t>
            </a:r>
          </a:p>
          <a:p>
            <a:pPr marL="342900" indent="-342900" algn="l">
              <a:buFont typeface="Wingdings" panose="05000000000000000000" pitchFamily="2" charset="2"/>
              <a:buChar char="Ø"/>
            </a:pPr>
            <a:r>
              <a:rPr lang="en-US" sz="4000" dirty="0">
                <a:solidFill>
                  <a:srgbClr val="000000"/>
                </a:solidFill>
              </a:rPr>
              <a:t>Combine capabilities and past </a:t>
            </a:r>
            <a:r>
              <a:rPr lang="en-US" sz="4000" dirty="0" smtClean="0">
                <a:solidFill>
                  <a:srgbClr val="000000"/>
                </a:solidFill>
              </a:rPr>
              <a:t>performance</a:t>
            </a:r>
            <a:endParaRPr lang="en-US" sz="4000" dirty="0">
              <a:solidFill>
                <a:srgbClr val="000000"/>
              </a:solidFill>
            </a:endParaRPr>
          </a:p>
          <a:p>
            <a:pPr marL="342900" indent="-342900" algn="l">
              <a:buFont typeface="Wingdings" panose="05000000000000000000" pitchFamily="2" charset="2"/>
              <a:buChar char="Ø"/>
            </a:pPr>
            <a:r>
              <a:rPr lang="en-US" sz="4000" dirty="0">
                <a:solidFill>
                  <a:srgbClr val="000000"/>
                </a:solidFill>
              </a:rPr>
              <a:t>Increase bidding power and bonding </a:t>
            </a:r>
            <a:r>
              <a:rPr lang="en-US" sz="4000" dirty="0" smtClean="0">
                <a:solidFill>
                  <a:srgbClr val="000000"/>
                </a:solidFill>
              </a:rPr>
              <a:t>capacity</a:t>
            </a:r>
            <a:endParaRPr lang="en-US" sz="4000" dirty="0">
              <a:solidFill>
                <a:srgbClr val="000000"/>
              </a:solidFill>
            </a:endParaRPr>
          </a:p>
          <a:p>
            <a:pPr marL="342900" indent="-342900" algn="l">
              <a:buFont typeface="Wingdings" panose="05000000000000000000" pitchFamily="2" charset="2"/>
              <a:buChar char="Ø"/>
            </a:pPr>
            <a:r>
              <a:rPr lang="en-US" sz="4000" dirty="0">
                <a:solidFill>
                  <a:srgbClr val="000000"/>
                </a:solidFill>
              </a:rPr>
              <a:t>Share risk</a:t>
            </a:r>
          </a:p>
          <a:p>
            <a:pPr marL="342900" indent="-342900" algn="l">
              <a:buFont typeface="Wingdings" panose="05000000000000000000" pitchFamily="2" charset="2"/>
              <a:buChar char="Ø"/>
            </a:pPr>
            <a:r>
              <a:rPr lang="en-US" sz="4000" dirty="0">
                <a:solidFill>
                  <a:srgbClr val="000000"/>
                </a:solidFill>
              </a:rPr>
              <a:t>Short time frame</a:t>
            </a:r>
          </a:p>
          <a:p>
            <a:pPr algn="l"/>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4</a:t>
            </a:fld>
            <a:endParaRPr lang="en-US"/>
          </a:p>
        </p:txBody>
      </p:sp>
    </p:spTree>
    <p:extLst>
      <p:ext uri="{BB962C8B-B14F-4D97-AF65-F5344CB8AC3E}">
        <p14:creationId xmlns:p14="http://schemas.microsoft.com/office/powerpoint/2010/main" val="985229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126" y="609601"/>
            <a:ext cx="9259747" cy="885824"/>
          </a:xfrm>
        </p:spPr>
        <p:txBody>
          <a:bodyPr/>
          <a:lstStyle/>
          <a:p>
            <a:r>
              <a:rPr lang="en-US" dirty="0"/>
              <a:t>Risks</a:t>
            </a:r>
          </a:p>
        </p:txBody>
      </p:sp>
      <p:sp>
        <p:nvSpPr>
          <p:cNvPr id="3" name="Text Placeholder 2"/>
          <p:cNvSpPr>
            <a:spLocks noGrp="1"/>
          </p:cNvSpPr>
          <p:nvPr>
            <p:ph type="body" idx="1"/>
          </p:nvPr>
        </p:nvSpPr>
        <p:spPr>
          <a:xfrm>
            <a:off x="647701" y="1590675"/>
            <a:ext cx="11157512" cy="4603625"/>
          </a:xfrm>
        </p:spPr>
        <p:txBody>
          <a:bodyPr/>
          <a:lstStyle/>
          <a:p>
            <a:pPr marL="342900" indent="-342900" algn="l">
              <a:buFont typeface="Wingdings" panose="05000000000000000000" pitchFamily="2" charset="2"/>
              <a:buChar char="Ø"/>
            </a:pPr>
            <a:r>
              <a:rPr lang="en-US" sz="2800" dirty="0">
                <a:solidFill>
                  <a:srgbClr val="000000"/>
                </a:solidFill>
              </a:rPr>
              <a:t>Finding the right joint </a:t>
            </a:r>
            <a:r>
              <a:rPr lang="en-US" sz="2800" dirty="0" err="1">
                <a:solidFill>
                  <a:srgbClr val="000000"/>
                </a:solidFill>
              </a:rPr>
              <a:t>venturers</a:t>
            </a:r>
            <a:endParaRPr lang="en-US" sz="2800" dirty="0">
              <a:solidFill>
                <a:srgbClr val="000000"/>
              </a:solidFill>
            </a:endParaRPr>
          </a:p>
          <a:p>
            <a:pPr marL="800100" lvl="1" indent="-342900">
              <a:buFont typeface="Wingdings" panose="05000000000000000000" pitchFamily="2" charset="2"/>
              <a:buChar char="Ø"/>
            </a:pPr>
            <a:r>
              <a:rPr lang="en-US" sz="2400" dirty="0">
                <a:solidFill>
                  <a:srgbClr val="000000"/>
                </a:solidFill>
              </a:rPr>
              <a:t>www.SAM.gov/</a:t>
            </a:r>
          </a:p>
          <a:p>
            <a:pPr marL="800100" lvl="1" indent="-342900">
              <a:buFont typeface="Wingdings" panose="05000000000000000000" pitchFamily="2" charset="2"/>
              <a:buChar char="Ø"/>
            </a:pPr>
            <a:r>
              <a:rPr lang="en-US" sz="2400" dirty="0">
                <a:solidFill>
                  <a:srgbClr val="000000"/>
                </a:solidFill>
              </a:rPr>
              <a:t>Existing relationship</a:t>
            </a:r>
          </a:p>
          <a:p>
            <a:pPr marL="800100" lvl="1" indent="-342900">
              <a:buFont typeface="Wingdings" panose="05000000000000000000" pitchFamily="2" charset="2"/>
              <a:buChar char="Ø"/>
            </a:pPr>
            <a:r>
              <a:rPr lang="en-US" sz="2400" dirty="0">
                <a:solidFill>
                  <a:srgbClr val="000000"/>
                </a:solidFill>
              </a:rPr>
              <a:t>New relationship</a:t>
            </a:r>
          </a:p>
          <a:p>
            <a:pPr marL="342900" indent="-342900" algn="l">
              <a:buFont typeface="Wingdings" panose="05000000000000000000" pitchFamily="2" charset="2"/>
              <a:buChar char="Ø"/>
            </a:pPr>
            <a:endParaRPr lang="en-US" sz="2800" dirty="0">
              <a:solidFill>
                <a:srgbClr val="000000"/>
              </a:solidFill>
            </a:endParaRPr>
          </a:p>
          <a:p>
            <a:pPr marL="342900" indent="-342900" algn="l">
              <a:buFont typeface="Wingdings" panose="05000000000000000000" pitchFamily="2" charset="2"/>
              <a:buChar char="Ø"/>
            </a:pPr>
            <a:r>
              <a:rPr lang="en-US" sz="2800" dirty="0">
                <a:solidFill>
                  <a:srgbClr val="000000"/>
                </a:solidFill>
              </a:rPr>
              <a:t>Creating a relationship</a:t>
            </a:r>
          </a:p>
          <a:p>
            <a:pPr marL="800100" lvl="1" indent="-342900">
              <a:buFont typeface="Wingdings" panose="05000000000000000000" pitchFamily="2" charset="2"/>
              <a:buChar char="Ø"/>
            </a:pPr>
            <a:r>
              <a:rPr lang="en-US" sz="2400" dirty="0">
                <a:solidFill>
                  <a:srgbClr val="000000"/>
                </a:solidFill>
              </a:rPr>
              <a:t>Imbalance in the level of expertise, investment or assets</a:t>
            </a:r>
          </a:p>
          <a:p>
            <a:pPr marL="342900" indent="-342900" algn="l">
              <a:buFont typeface="Wingdings" panose="05000000000000000000" pitchFamily="2" charset="2"/>
              <a:buChar char="Ø"/>
            </a:pPr>
            <a:endParaRPr lang="en-US" sz="2800" dirty="0">
              <a:solidFill>
                <a:srgbClr val="000000"/>
              </a:solidFill>
            </a:endParaRPr>
          </a:p>
          <a:p>
            <a:pPr marL="342900" indent="-342900" algn="l">
              <a:buFont typeface="Wingdings" panose="05000000000000000000" pitchFamily="2" charset="2"/>
              <a:buChar char="Ø"/>
            </a:pPr>
            <a:r>
              <a:rPr lang="en-US" sz="2800" dirty="0">
                <a:solidFill>
                  <a:srgbClr val="000000"/>
                </a:solidFill>
              </a:rPr>
              <a:t>Not having the JV agreement in writing</a:t>
            </a:r>
          </a:p>
          <a:p>
            <a:pPr marL="800100" lvl="1" indent="-342900">
              <a:buFont typeface="Wingdings" panose="05000000000000000000" pitchFamily="2" charset="2"/>
              <a:buChar char="Ø"/>
            </a:pPr>
            <a:r>
              <a:rPr lang="en-US" sz="2400" dirty="0">
                <a:solidFill>
                  <a:srgbClr val="000000"/>
                </a:solidFill>
              </a:rPr>
              <a:t>Objectives are not clear</a:t>
            </a:r>
          </a:p>
          <a:p>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5</a:t>
            </a:fld>
            <a:endParaRPr lang="en-US"/>
          </a:p>
        </p:txBody>
      </p:sp>
    </p:spTree>
    <p:extLst>
      <p:ext uri="{BB962C8B-B14F-4D97-AF65-F5344CB8AC3E}">
        <p14:creationId xmlns:p14="http://schemas.microsoft.com/office/powerpoint/2010/main" val="2885691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126" y="476250"/>
            <a:ext cx="9259747" cy="1457325"/>
          </a:xfrm>
        </p:spPr>
        <p:txBody>
          <a:bodyPr>
            <a:noAutofit/>
          </a:bodyPr>
          <a:lstStyle/>
          <a:p>
            <a:pPr>
              <a:lnSpc>
                <a:spcPct val="100000"/>
              </a:lnSpc>
            </a:pPr>
            <a:r>
              <a:rPr lang="en-US" sz="4000" dirty="0"/>
              <a:t>SBA Definition of a Joint Venture </a:t>
            </a:r>
            <a:r>
              <a:rPr lang="en-US" sz="4000" dirty="0" smtClean="0"/>
              <a:t/>
            </a:r>
            <a:br>
              <a:rPr lang="en-US" sz="4000" dirty="0" smtClean="0"/>
            </a:br>
            <a:r>
              <a:rPr lang="en-US" sz="4000" dirty="0" smtClean="0"/>
              <a:t>(</a:t>
            </a:r>
            <a:r>
              <a:rPr lang="en-US" sz="4000" dirty="0"/>
              <a:t>13 CFR 121.103(h)</a:t>
            </a:r>
          </a:p>
        </p:txBody>
      </p:sp>
      <p:sp>
        <p:nvSpPr>
          <p:cNvPr id="3" name="Text Placeholder 2"/>
          <p:cNvSpPr>
            <a:spLocks noGrp="1"/>
          </p:cNvSpPr>
          <p:nvPr>
            <p:ph type="body" idx="1"/>
          </p:nvPr>
        </p:nvSpPr>
        <p:spPr>
          <a:xfrm>
            <a:off x="723901" y="2133600"/>
            <a:ext cx="11081312" cy="4248150"/>
          </a:xfrm>
        </p:spPr>
        <p:txBody>
          <a:bodyPr/>
          <a:lstStyle/>
          <a:p>
            <a:pPr marL="342900" indent="-342900" algn="l">
              <a:buFont typeface="Wingdings" panose="05000000000000000000" pitchFamily="2" charset="2"/>
              <a:buChar char="Ø"/>
            </a:pPr>
            <a:r>
              <a:rPr lang="en-US" sz="3200" dirty="0">
                <a:solidFill>
                  <a:srgbClr val="000000"/>
                </a:solidFill>
              </a:rPr>
              <a:t>An association of individuals and/or concerns with interests in any degree or proportion by way of contract,  and</a:t>
            </a:r>
          </a:p>
          <a:p>
            <a:pPr marL="342900" indent="-342900" algn="l">
              <a:buFont typeface="Wingdings" panose="05000000000000000000" pitchFamily="2" charset="2"/>
              <a:buChar char="Ø"/>
            </a:pPr>
            <a:r>
              <a:rPr lang="en-US" sz="3200" dirty="0">
                <a:solidFill>
                  <a:srgbClr val="000000"/>
                </a:solidFill>
              </a:rPr>
              <a:t>Consorts to engage in and carry out no more than three specific awards over a two year period,</a:t>
            </a:r>
          </a:p>
          <a:p>
            <a:pPr marL="342900" indent="-342900" algn="l">
              <a:buFont typeface="Wingdings" panose="05000000000000000000" pitchFamily="2" charset="2"/>
              <a:buChar char="Ø"/>
            </a:pPr>
            <a:r>
              <a:rPr lang="en-US" sz="3200" dirty="0">
                <a:solidFill>
                  <a:srgbClr val="000000"/>
                </a:solidFill>
              </a:rPr>
              <a:t>Who combine efforts, property, money, skill or knowledge, and</a:t>
            </a:r>
          </a:p>
          <a:p>
            <a:pPr marL="342900" indent="-342900" algn="l">
              <a:buFont typeface="Wingdings" panose="05000000000000000000" pitchFamily="2" charset="2"/>
              <a:buChar char="Ø"/>
            </a:pPr>
            <a:r>
              <a:rPr lang="en-US" sz="3200" dirty="0">
                <a:solidFill>
                  <a:srgbClr val="000000"/>
                </a:solidFill>
              </a:rPr>
              <a:t>Is not on a continuing or permanent basis</a:t>
            </a:r>
          </a:p>
          <a:p>
            <a:pPr marL="342900" indent="-342900" algn="l">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6</a:t>
            </a:fld>
            <a:endParaRPr lang="en-US"/>
          </a:p>
        </p:txBody>
      </p:sp>
    </p:spTree>
    <p:extLst>
      <p:ext uri="{BB962C8B-B14F-4D97-AF65-F5344CB8AC3E}">
        <p14:creationId xmlns:p14="http://schemas.microsoft.com/office/powerpoint/2010/main" val="2660444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72" y="390076"/>
            <a:ext cx="10772774" cy="1000125"/>
          </a:xfrm>
        </p:spPr>
        <p:txBody>
          <a:bodyPr>
            <a:normAutofit/>
          </a:bodyPr>
          <a:lstStyle/>
          <a:p>
            <a:r>
              <a:rPr lang="en-US" sz="4800" dirty="0"/>
              <a:t>What should be in a JV Agreement?</a:t>
            </a:r>
          </a:p>
        </p:txBody>
      </p:sp>
      <p:sp>
        <p:nvSpPr>
          <p:cNvPr id="3" name="Text Placeholder 2"/>
          <p:cNvSpPr>
            <a:spLocks noGrp="1"/>
          </p:cNvSpPr>
          <p:nvPr>
            <p:ph type="body" idx="1"/>
          </p:nvPr>
        </p:nvSpPr>
        <p:spPr>
          <a:xfrm>
            <a:off x="714376" y="1562100"/>
            <a:ext cx="11191873" cy="4810125"/>
          </a:xfrm>
        </p:spPr>
        <p:txBody>
          <a:bodyPr>
            <a:normAutofit/>
          </a:bodyPr>
          <a:lstStyle/>
          <a:p>
            <a:pPr marL="342900" indent="-342900" algn="l">
              <a:buFont typeface="Wingdings" panose="05000000000000000000" pitchFamily="2" charset="2"/>
              <a:buChar char="Ø"/>
            </a:pPr>
            <a:r>
              <a:rPr lang="en-US" sz="3200" dirty="0">
                <a:solidFill>
                  <a:srgbClr val="000000"/>
                </a:solidFill>
              </a:rPr>
              <a:t>A provision setting forth the purpose of the JV</a:t>
            </a:r>
          </a:p>
          <a:p>
            <a:pPr marL="342900" indent="-342900" algn="l">
              <a:buFont typeface="Wingdings" panose="05000000000000000000" pitchFamily="2" charset="2"/>
              <a:buChar char="Ø"/>
            </a:pPr>
            <a:r>
              <a:rPr lang="en-US" sz="3200" dirty="0">
                <a:solidFill>
                  <a:srgbClr val="000000"/>
                </a:solidFill>
              </a:rPr>
              <a:t>A provision designating someone as the Managing </a:t>
            </a:r>
            <a:r>
              <a:rPr lang="en-US" sz="3200" dirty="0" err="1">
                <a:solidFill>
                  <a:srgbClr val="000000"/>
                </a:solidFill>
              </a:rPr>
              <a:t>Venturer</a:t>
            </a:r>
            <a:endParaRPr lang="en-US" sz="3200" dirty="0">
              <a:solidFill>
                <a:srgbClr val="000000"/>
              </a:solidFill>
            </a:endParaRPr>
          </a:p>
          <a:p>
            <a:pPr marL="342900" indent="-342900" algn="l">
              <a:buFont typeface="Wingdings" panose="05000000000000000000" pitchFamily="2" charset="2"/>
              <a:buChar char="Ø"/>
            </a:pPr>
            <a:r>
              <a:rPr lang="en-US" sz="3200" dirty="0">
                <a:solidFill>
                  <a:srgbClr val="000000"/>
                </a:solidFill>
              </a:rPr>
              <a:t>A provision stating the distribution of profits/losses</a:t>
            </a:r>
          </a:p>
          <a:p>
            <a:pPr marL="342900" indent="-342900" algn="l">
              <a:buFont typeface="Wingdings" panose="05000000000000000000" pitchFamily="2" charset="2"/>
              <a:buChar char="Ø"/>
            </a:pPr>
            <a:r>
              <a:rPr lang="en-US" sz="3200" dirty="0">
                <a:solidFill>
                  <a:srgbClr val="000000"/>
                </a:solidFill>
              </a:rPr>
              <a:t>A provision providing for the establishment of a special bank account</a:t>
            </a:r>
          </a:p>
          <a:p>
            <a:pPr marL="342900" indent="-342900" algn="l">
              <a:buFont typeface="Wingdings" panose="05000000000000000000" pitchFamily="2" charset="2"/>
              <a:buChar char="Ø"/>
            </a:pPr>
            <a:r>
              <a:rPr lang="en-US" sz="3200" dirty="0">
                <a:solidFill>
                  <a:srgbClr val="000000"/>
                </a:solidFill>
              </a:rPr>
              <a:t>A provision itemizing all major equipment, facilities, and other resources to be furnished by each party to the joint venture, with a detailed schedule of cost or value each.</a:t>
            </a:r>
          </a:p>
          <a:p>
            <a:pPr algn="l"/>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7</a:t>
            </a:fld>
            <a:endParaRPr lang="en-US"/>
          </a:p>
        </p:txBody>
      </p:sp>
    </p:spTree>
    <p:extLst>
      <p:ext uri="{BB962C8B-B14F-4D97-AF65-F5344CB8AC3E}">
        <p14:creationId xmlns:p14="http://schemas.microsoft.com/office/powerpoint/2010/main" val="2165458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126" y="638176"/>
            <a:ext cx="9259747" cy="838200"/>
          </a:xfrm>
        </p:spPr>
        <p:txBody>
          <a:bodyPr>
            <a:normAutofit fontScale="90000"/>
          </a:bodyPr>
          <a:lstStyle/>
          <a:p>
            <a:r>
              <a:rPr lang="en-US" dirty="0"/>
              <a:t>More Parts of a JV</a:t>
            </a:r>
          </a:p>
        </p:txBody>
      </p:sp>
      <p:sp>
        <p:nvSpPr>
          <p:cNvPr id="3" name="Text Placeholder 2"/>
          <p:cNvSpPr>
            <a:spLocks noGrp="1"/>
          </p:cNvSpPr>
          <p:nvPr>
            <p:ph type="body" idx="1"/>
          </p:nvPr>
        </p:nvSpPr>
        <p:spPr>
          <a:xfrm>
            <a:off x="781050" y="1619250"/>
            <a:ext cx="10782299" cy="4705350"/>
          </a:xfrm>
        </p:spPr>
        <p:txBody>
          <a:bodyPr>
            <a:normAutofit lnSpcReduction="10000"/>
          </a:bodyPr>
          <a:lstStyle/>
          <a:p>
            <a:pPr marL="342900" indent="-342900" algn="l">
              <a:buFont typeface="Wingdings" panose="05000000000000000000" pitchFamily="2" charset="2"/>
              <a:buChar char="Ø"/>
            </a:pPr>
            <a:r>
              <a:rPr lang="en-US" sz="2800" dirty="0">
                <a:solidFill>
                  <a:srgbClr val="000000"/>
                </a:solidFill>
              </a:rPr>
              <a:t>A provision specifying the responsibilities of parties</a:t>
            </a:r>
          </a:p>
          <a:p>
            <a:pPr marL="342900" indent="-342900" algn="l">
              <a:buFont typeface="Wingdings" panose="05000000000000000000" pitchFamily="2" charset="2"/>
              <a:buChar char="Ø"/>
            </a:pPr>
            <a:endParaRPr lang="en-US" sz="2800" dirty="0">
              <a:solidFill>
                <a:srgbClr val="000000"/>
              </a:solidFill>
            </a:endParaRPr>
          </a:p>
          <a:p>
            <a:pPr marL="342900" indent="-342900" algn="l">
              <a:buFont typeface="Wingdings" panose="05000000000000000000" pitchFamily="2" charset="2"/>
              <a:buChar char="Ø"/>
            </a:pPr>
            <a:r>
              <a:rPr lang="en-US" sz="2800" dirty="0">
                <a:solidFill>
                  <a:srgbClr val="000000"/>
                </a:solidFill>
              </a:rPr>
              <a:t>A provision obligating all parties to the joint venture</a:t>
            </a:r>
          </a:p>
          <a:p>
            <a:pPr marL="342900" indent="-342900" algn="l">
              <a:buFont typeface="Wingdings" panose="05000000000000000000" pitchFamily="2" charset="2"/>
              <a:buChar char="Ø"/>
            </a:pPr>
            <a:endParaRPr lang="en-US" sz="2800" dirty="0">
              <a:solidFill>
                <a:srgbClr val="000000"/>
              </a:solidFill>
            </a:endParaRPr>
          </a:p>
          <a:p>
            <a:pPr marL="342900" indent="-342900" algn="l">
              <a:buFont typeface="Wingdings" panose="05000000000000000000" pitchFamily="2" charset="2"/>
              <a:buChar char="Ø"/>
            </a:pPr>
            <a:r>
              <a:rPr lang="en-US" sz="2800" dirty="0">
                <a:solidFill>
                  <a:srgbClr val="000000"/>
                </a:solidFill>
              </a:rPr>
              <a:t>A provision designating that accounting and other administration  records relating to the JV shall be kept in the office of the managing </a:t>
            </a:r>
            <a:r>
              <a:rPr lang="en-US" sz="2800" dirty="0" err="1">
                <a:solidFill>
                  <a:srgbClr val="000000"/>
                </a:solidFill>
              </a:rPr>
              <a:t>venturer</a:t>
            </a:r>
            <a:endParaRPr lang="en-US" sz="2800" dirty="0">
              <a:solidFill>
                <a:srgbClr val="000000"/>
              </a:solidFill>
            </a:endParaRPr>
          </a:p>
          <a:p>
            <a:pPr marL="342900" indent="-342900" algn="l">
              <a:buFont typeface="Wingdings" panose="05000000000000000000" pitchFamily="2" charset="2"/>
              <a:buChar char="Ø"/>
            </a:pPr>
            <a:endParaRPr lang="en-US" sz="2800" dirty="0">
              <a:solidFill>
                <a:srgbClr val="000000"/>
              </a:solidFill>
            </a:endParaRPr>
          </a:p>
          <a:p>
            <a:pPr marL="342900" indent="-342900" algn="l">
              <a:buFont typeface="Wingdings" panose="05000000000000000000" pitchFamily="2" charset="2"/>
              <a:buChar char="Ø"/>
            </a:pPr>
            <a:r>
              <a:rPr lang="en-US" sz="2800" dirty="0">
                <a:solidFill>
                  <a:srgbClr val="000000"/>
                </a:solidFill>
              </a:rPr>
              <a:t>A provision requiring the final original records be retained by the managing </a:t>
            </a:r>
            <a:r>
              <a:rPr lang="en-US" sz="2800" dirty="0" err="1">
                <a:solidFill>
                  <a:srgbClr val="000000"/>
                </a:solidFill>
              </a:rPr>
              <a:t>venturer</a:t>
            </a:r>
            <a:r>
              <a:rPr lang="en-US" sz="2800" dirty="0">
                <a:solidFill>
                  <a:srgbClr val="000000"/>
                </a:solidFill>
              </a:rPr>
              <a:t> upon completion of the contract performed by the joint venture.</a:t>
            </a:r>
          </a:p>
          <a:p>
            <a:pPr marL="342900" indent="-342900" algn="l">
              <a:buFont typeface="Wingdings" panose="05000000000000000000" pitchFamily="2" charset="2"/>
              <a:buChar char="Ø"/>
            </a:pPr>
            <a:endParaRPr lang="en-US" dirty="0">
              <a:solidFill>
                <a:srgbClr val="000000"/>
              </a:solidFill>
            </a:endParaRPr>
          </a:p>
        </p:txBody>
      </p:sp>
      <p:sp>
        <p:nvSpPr>
          <p:cNvPr id="4" name="Slide Number Placeholder 3"/>
          <p:cNvSpPr>
            <a:spLocks noGrp="1"/>
          </p:cNvSpPr>
          <p:nvPr>
            <p:ph type="sldNum" sz="quarter" idx="12"/>
          </p:nvPr>
        </p:nvSpPr>
        <p:spPr/>
        <p:txBody>
          <a:bodyPr/>
          <a:lstStyle/>
          <a:p>
            <a:fld id="{B1AB44B9-F1EC-4F4B-88D4-413245C9CD3E}" type="slidenum">
              <a:rPr lang="en-US" smtClean="0"/>
              <a:t>8</a:t>
            </a:fld>
            <a:endParaRPr lang="en-US"/>
          </a:p>
        </p:txBody>
      </p:sp>
    </p:spTree>
    <p:extLst>
      <p:ext uri="{BB962C8B-B14F-4D97-AF65-F5344CB8AC3E}">
        <p14:creationId xmlns:p14="http://schemas.microsoft.com/office/powerpoint/2010/main" val="1632540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126" y="409575"/>
            <a:ext cx="9259747" cy="1019175"/>
          </a:xfrm>
        </p:spPr>
        <p:txBody>
          <a:bodyPr>
            <a:normAutofit/>
          </a:bodyPr>
          <a:lstStyle/>
          <a:p>
            <a:r>
              <a:rPr lang="en-US" dirty="0"/>
              <a:t>Still More…</a:t>
            </a:r>
          </a:p>
        </p:txBody>
      </p:sp>
      <p:sp>
        <p:nvSpPr>
          <p:cNvPr id="3" name="Text Placeholder 2"/>
          <p:cNvSpPr>
            <a:spLocks noGrp="1"/>
          </p:cNvSpPr>
          <p:nvPr>
            <p:ph type="body" idx="1"/>
          </p:nvPr>
        </p:nvSpPr>
        <p:spPr>
          <a:xfrm>
            <a:off x="971551" y="1647826"/>
            <a:ext cx="10658474" cy="4546474"/>
          </a:xfrm>
        </p:spPr>
        <p:txBody>
          <a:bodyPr/>
          <a:lstStyle/>
          <a:p>
            <a:pPr marL="342900" indent="-342900" algn="l">
              <a:buFont typeface="Wingdings" panose="05000000000000000000" pitchFamily="2" charset="2"/>
              <a:buChar char="Ø"/>
            </a:pPr>
            <a:r>
              <a:rPr lang="en-US" sz="3200" dirty="0">
                <a:solidFill>
                  <a:srgbClr val="000000"/>
                </a:solidFill>
              </a:rPr>
              <a:t>A provision for handling substitution or addition of co-</a:t>
            </a:r>
            <a:r>
              <a:rPr lang="en-US" sz="3200" dirty="0" err="1">
                <a:solidFill>
                  <a:srgbClr val="000000"/>
                </a:solidFill>
              </a:rPr>
              <a:t>venturers</a:t>
            </a:r>
            <a:endParaRPr lang="en-US" sz="3200" dirty="0">
              <a:solidFill>
                <a:srgbClr val="000000"/>
              </a:solidFill>
            </a:endParaRPr>
          </a:p>
          <a:p>
            <a:pPr marL="342900" indent="-342900" algn="l">
              <a:buFont typeface="Wingdings" panose="05000000000000000000" pitchFamily="2" charset="2"/>
              <a:buChar char="Ø"/>
            </a:pPr>
            <a:endParaRPr lang="en-US" sz="3200" dirty="0">
              <a:solidFill>
                <a:srgbClr val="000000"/>
              </a:solidFill>
            </a:endParaRPr>
          </a:p>
          <a:p>
            <a:pPr marL="342900" indent="-342900" algn="l">
              <a:buFont typeface="Wingdings" panose="05000000000000000000" pitchFamily="2" charset="2"/>
              <a:buChar char="Ø"/>
            </a:pPr>
            <a:r>
              <a:rPr lang="en-US" sz="3200" dirty="0">
                <a:solidFill>
                  <a:srgbClr val="000000"/>
                </a:solidFill>
              </a:rPr>
              <a:t>A provision for handling disputes</a:t>
            </a:r>
          </a:p>
          <a:p>
            <a:pPr marL="342900" indent="-342900" algn="l">
              <a:buFont typeface="Wingdings" panose="05000000000000000000" pitchFamily="2" charset="2"/>
              <a:buChar char="Ø"/>
            </a:pPr>
            <a:endParaRPr lang="en-US" sz="3200" dirty="0">
              <a:solidFill>
                <a:srgbClr val="000000"/>
              </a:solidFill>
            </a:endParaRPr>
          </a:p>
          <a:p>
            <a:pPr marL="342900" indent="-342900" algn="l">
              <a:buFont typeface="Wingdings" panose="05000000000000000000" pitchFamily="2" charset="2"/>
              <a:buChar char="Ø"/>
            </a:pPr>
            <a:r>
              <a:rPr lang="en-US" sz="3200" dirty="0">
                <a:solidFill>
                  <a:srgbClr val="000000"/>
                </a:solidFill>
              </a:rPr>
              <a:t>A provision for handling the termination of the JV</a:t>
            </a:r>
          </a:p>
          <a:p>
            <a:pPr algn="l"/>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9</a:t>
            </a:fld>
            <a:endParaRPr lang="en-US"/>
          </a:p>
        </p:txBody>
      </p:sp>
    </p:spTree>
    <p:extLst>
      <p:ext uri="{BB962C8B-B14F-4D97-AF65-F5344CB8AC3E}">
        <p14:creationId xmlns:p14="http://schemas.microsoft.com/office/powerpoint/2010/main" val="4067866655"/>
      </p:ext>
    </p:extLst>
  </p:cSld>
  <p:clrMapOvr>
    <a:masterClrMapping/>
  </p:clrMapOvr>
</p:sld>
</file>

<file path=ppt/theme/theme1.xml><?xml version="1.0" encoding="utf-8"?>
<a:theme xmlns:a="http://schemas.openxmlformats.org/drawingml/2006/main" name="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BA-Template" id="{1329F727-91BA-B24E-A179-D72102066828}" vid="{83E1F797-D39A-5942-99AA-72753371AF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SBA-Template</Template>
  <TotalTime>174</TotalTime>
  <Words>1163</Words>
  <Application>Microsoft Office PowerPoint</Application>
  <PresentationFormat>Custom</PresentationFormat>
  <Paragraphs>241</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Understanding the Complexities of  Joint Ventures and Teaming Agreements &amp;  SBA All Small Mentor Protégé Program </vt:lpstr>
      <vt:lpstr>Why JV?</vt:lpstr>
      <vt:lpstr>Benefits of JVs to the Small Business </vt:lpstr>
      <vt:lpstr>Risks</vt:lpstr>
      <vt:lpstr>SBA Definition of a Joint Venture  (13 CFR 121.103(h)</vt:lpstr>
      <vt:lpstr>What should be in a JV Agreement?</vt:lpstr>
      <vt:lpstr>More Parts of a JV</vt:lpstr>
      <vt:lpstr>Still More…</vt:lpstr>
      <vt:lpstr>All Small Mentor Protégé Program (ASMPP) </vt:lpstr>
      <vt:lpstr>ASMPP Background</vt:lpstr>
      <vt:lpstr>ASMPP Update </vt:lpstr>
      <vt:lpstr>Program Administration</vt:lpstr>
      <vt:lpstr> Eligibility</vt:lpstr>
      <vt:lpstr>Continuing  Eligibility and Renewals</vt:lpstr>
      <vt:lpstr>How Do I Find a Good Mentor?</vt:lpstr>
      <vt:lpstr>Approved Forms of Mentor Assistance</vt:lpstr>
      <vt:lpstr> Application Process </vt:lpstr>
      <vt:lpstr>Joint Ventures  and   Teaming</vt:lpstr>
      <vt:lpstr>Joint Ventures  and   Teaming</vt:lpstr>
      <vt:lpstr>The Federal Mentor Protégé Program Landscape</vt:lpstr>
      <vt:lpstr>Resources </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Gibson, Patricia M</dc:creator>
  <cp:lastModifiedBy>Coleman, Valerie J.</cp:lastModifiedBy>
  <cp:revision>21</cp:revision>
  <cp:lastPrinted>2018-10-10T17:09:42Z</cp:lastPrinted>
  <dcterms:created xsi:type="dcterms:W3CDTF">2018-02-28T18:48:09Z</dcterms:created>
  <dcterms:modified xsi:type="dcterms:W3CDTF">2019-08-26T13:26:01Z</dcterms:modified>
</cp:coreProperties>
</file>