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10">
  <p:sldMasterIdLst>
    <p:sldMasterId id="2147483661" r:id="rId4"/>
    <p:sldMasterId id="2147483674" r:id="rId5"/>
    <p:sldMasterId id="2147483688" r:id="rId6"/>
    <p:sldMasterId id="2147483721" r:id="rId7"/>
    <p:sldMasterId id="2147483726" r:id="rId8"/>
    <p:sldMasterId id="2147483734" r:id="rId9"/>
  </p:sldMasterIdLst>
  <p:notesMasterIdLst>
    <p:notesMasterId r:id="rId18"/>
  </p:notesMasterIdLst>
  <p:handoutMasterIdLst>
    <p:handoutMasterId r:id="rId19"/>
  </p:handoutMasterIdLst>
  <p:sldIdLst>
    <p:sldId id="472" r:id="rId10"/>
    <p:sldId id="477" r:id="rId11"/>
    <p:sldId id="473" r:id="rId12"/>
    <p:sldId id="469" r:id="rId13"/>
    <p:sldId id="431" r:id="rId14"/>
    <p:sldId id="475" r:id="rId15"/>
    <p:sldId id="476" r:id="rId16"/>
    <p:sldId id="435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677"/>
    <a:srgbClr val="F8F8F8"/>
    <a:srgbClr val="1767BF"/>
    <a:srgbClr val="DDDDDD"/>
    <a:srgbClr val="CCCCCC"/>
    <a:srgbClr val="1663B8"/>
    <a:srgbClr val="0000FF"/>
    <a:srgbClr val="378BE7"/>
    <a:srgbClr val="176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0" autoAdjust="0"/>
    <p:restoredTop sz="99846" autoAdjust="0"/>
  </p:normalViewPr>
  <p:slideViewPr>
    <p:cSldViewPr snapToGrid="0">
      <p:cViewPr varScale="1">
        <p:scale>
          <a:sx n="106" d="100"/>
          <a:sy n="106" d="100"/>
        </p:scale>
        <p:origin x="19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6"/>
            <a:ext cx="3037840" cy="46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7" tIns="46202" rIns="92397" bIns="46202" numCol="1" anchor="t" anchorCtr="0" compatLnSpc="1">
            <a:prstTxWarp prst="textNoShape">
              <a:avLst/>
            </a:prstTxWarp>
          </a:bodyPr>
          <a:lstStyle>
            <a:lvl1pPr defTabSz="924808">
              <a:defRPr sz="1200"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6" y="6"/>
            <a:ext cx="3037840" cy="46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7" tIns="46202" rIns="92397" bIns="46202" numCol="1" anchor="t" anchorCtr="0" compatLnSpc="1">
            <a:prstTxWarp prst="textNoShape">
              <a:avLst/>
            </a:prstTxWarp>
          </a:bodyPr>
          <a:lstStyle>
            <a:lvl1pPr algn="r" defTabSz="924808">
              <a:defRPr sz="1200"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854631"/>
            <a:ext cx="3037840" cy="46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7" tIns="46202" rIns="92397" bIns="46202" numCol="1" anchor="b" anchorCtr="0" compatLnSpc="1">
            <a:prstTxWarp prst="textNoShape">
              <a:avLst/>
            </a:prstTxWarp>
          </a:bodyPr>
          <a:lstStyle>
            <a:lvl1pPr defTabSz="924808">
              <a:defRPr sz="1200"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6" y="8854631"/>
            <a:ext cx="3037840" cy="46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7" tIns="46202" rIns="92397" bIns="46202" numCol="1" anchor="b" anchorCtr="0" compatLnSpc="1">
            <a:prstTxWarp prst="textNoShape">
              <a:avLst/>
            </a:prstTxWarp>
          </a:bodyPr>
          <a:lstStyle>
            <a:lvl1pPr algn="r" defTabSz="924808">
              <a:defRPr sz="1200" b="1"/>
            </a:lvl1pPr>
          </a:lstStyle>
          <a:p>
            <a:pPr>
              <a:defRPr/>
            </a:pPr>
            <a:fld id="{FB9F84EA-262D-4083-846E-CB3382C4A1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5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38648" cy="465223"/>
          </a:xfrm>
          <a:prstGeom prst="rect">
            <a:avLst/>
          </a:prstGeom>
        </p:spPr>
        <p:txBody>
          <a:bodyPr vert="horz" lIns="91387" tIns="45692" rIns="91387" bIns="4569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8" y="3"/>
            <a:ext cx="3038647" cy="465223"/>
          </a:xfrm>
          <a:prstGeom prst="rect">
            <a:avLst/>
          </a:prstGeom>
        </p:spPr>
        <p:txBody>
          <a:bodyPr vert="horz" lIns="91387" tIns="45692" rIns="91387" bIns="45692" rtlCol="0"/>
          <a:lstStyle>
            <a:lvl1pPr algn="r">
              <a:defRPr sz="1200"/>
            </a:lvl1pPr>
          </a:lstStyle>
          <a:p>
            <a:fld id="{D7EE950D-C09B-4452-AF08-5099ABEE97CB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43438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2" rIns="91387" bIns="4569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7" y="4415591"/>
            <a:ext cx="5608320" cy="4183783"/>
          </a:xfrm>
          <a:prstGeom prst="rect">
            <a:avLst/>
          </a:prstGeom>
        </p:spPr>
        <p:txBody>
          <a:bodyPr vert="horz" lIns="91387" tIns="45692" rIns="91387" bIns="456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571"/>
            <a:ext cx="3038648" cy="465222"/>
          </a:xfrm>
          <a:prstGeom prst="rect">
            <a:avLst/>
          </a:prstGeom>
        </p:spPr>
        <p:txBody>
          <a:bodyPr vert="horz" lIns="91387" tIns="45692" rIns="91387" bIns="4569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8" y="8829571"/>
            <a:ext cx="3038647" cy="465222"/>
          </a:xfrm>
          <a:prstGeom prst="rect">
            <a:avLst/>
          </a:prstGeom>
        </p:spPr>
        <p:txBody>
          <a:bodyPr vert="horz" lIns="91387" tIns="45692" rIns="91387" bIns="45692" rtlCol="0" anchor="b"/>
          <a:lstStyle>
            <a:lvl1pPr algn="r">
              <a:defRPr sz="1200"/>
            </a:lvl1pPr>
          </a:lstStyle>
          <a:p>
            <a:fld id="{886F6098-5F6A-48B9-9490-2E9997BC0C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0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Oceaneering </a:t>
            </a:r>
            <a:r>
              <a:rPr lang="en-US" sz="2400" baseline="0" dirty="0" smtClean="0"/>
              <a:t>is an engineering and services company. Our w</a:t>
            </a:r>
            <a:r>
              <a:rPr lang="en-US" sz="2400" dirty="0" smtClean="0"/>
              <a:t>ork has made it one of the world leaders in robotic</a:t>
            </a:r>
            <a:r>
              <a:rPr lang="en-US" sz="2400" baseline="0" dirty="0" smtClean="0"/>
              <a:t> systems supporting energy, automotive, logistics, entertainment, and space industries. </a:t>
            </a:r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0B15-C09D-46F5-89FA-49CA2DE216AA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0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6098-5F6A-48B9-9490-2E9997BC0C1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0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6098-5F6A-48B9-9490-2E9997BC0C1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9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w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8.jpeg"/><Relationship Id="rId7" Type="http://schemas.openxmlformats.org/officeDocument/2006/relationships/image" Target="../media/image19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21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84000"/>
            <a:ext cx="8064000" cy="432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40000" y="468000"/>
            <a:ext cx="8064000" cy="4407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540000" y="936000"/>
            <a:ext cx="8064000" cy="439200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5E20A5E-7142-4797-9F99-1DECDB4FF4D1}" type="datetime1">
              <a:rPr lang="en-US" sz="1000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sz="1000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09C4B13-6EE6-4166-86DF-AFE1D6744EC6}" type="slidenum">
              <a:rPr lang="nb-NO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E62C-53C0-492C-B44B-383C03489477}" type="datetime1">
              <a:rPr lang="en-US" smtClean="0"/>
              <a:t>8/21/2019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6B1EB-6555-4ED9-B678-2332F174B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39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 - oceaneering.com  -  Print 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39552" y="1196752"/>
            <a:ext cx="8064000" cy="914400"/>
          </a:xfrm>
        </p:spPr>
        <p:txBody>
          <a:bodyPr/>
          <a:lstStyle>
            <a:lvl1pPr algn="ctr">
              <a:defRPr baseline="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Thank You for Your attention!</a:t>
            </a:r>
            <a:endParaRPr lang="nb-NO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39552" y="2132856"/>
            <a:ext cx="8064000" cy="468000"/>
          </a:xfrm>
        </p:spPr>
        <p:txBody>
          <a:bodyPr anchor="t">
            <a:noAutofit/>
          </a:bodyPr>
          <a:lstStyle>
            <a:lvl1pPr algn="ctr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Please visit oceaneering.com for more information</a:t>
            </a:r>
            <a:endParaRPr lang="nb-NO" dirty="0"/>
          </a:p>
        </p:txBody>
      </p:sp>
      <p:pic>
        <p:nvPicPr>
          <p:cNvPr id="15" name="Picture 14" descr="Oceaneering Logo and web address - Blue 1920 px emf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3848" y="3214800"/>
            <a:ext cx="2750687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46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1 colum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12000"/>
            <a:ext cx="8064000" cy="432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40000" y="432000"/>
            <a:ext cx="8064000" cy="440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40000" y="921600"/>
            <a:ext cx="8064000" cy="439200"/>
          </a:xfrm>
        </p:spPr>
        <p:txBody>
          <a:bodyPr anchor="t">
            <a:noAutofit/>
          </a:bodyPr>
          <a:lstStyle>
            <a:lvl1pPr>
              <a:buNone/>
              <a:defRPr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nb-NO" dirty="0"/>
          </a:p>
        </p:txBody>
      </p:sp>
      <p:pic>
        <p:nvPicPr>
          <p:cNvPr id="15" name="Picture 14" descr="Oceaneering Logo - White 1920 px wide emf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343200"/>
            <a:ext cx="1101600" cy="322178"/>
          </a:xfrm>
          <a:prstGeom prst="rect">
            <a:avLst/>
          </a:prstGeom>
        </p:spPr>
      </p:pic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6356351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DDE3FFA-995D-4568-928E-073DCC66F1B5}" type="datetime1">
              <a:rPr lang="en-US" smtClean="0"/>
              <a:t>8/21/2019</a:t>
            </a:fld>
            <a:endParaRPr lang="nb-NO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356351"/>
            <a:ext cx="4140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356351"/>
            <a:ext cx="3960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957E6E1-B060-48F7-9CD2-485E56127DF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5580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1 colum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12000"/>
            <a:ext cx="8064000" cy="432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40000" y="432000"/>
            <a:ext cx="8064000" cy="440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40000" y="921600"/>
            <a:ext cx="8064000" cy="439200"/>
          </a:xfrm>
        </p:spPr>
        <p:txBody>
          <a:bodyPr anchor="t">
            <a:noAutofit/>
          </a:bodyPr>
          <a:lstStyle>
            <a:lvl1pPr>
              <a:buNone/>
              <a:defRPr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nb-NO" dirty="0"/>
          </a:p>
        </p:txBody>
      </p:sp>
      <p:pic>
        <p:nvPicPr>
          <p:cNvPr id="15" name="Picture 14" descr="Oceaneering Logo - White 1920 px wide emf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343200"/>
            <a:ext cx="1101600" cy="322178"/>
          </a:xfrm>
          <a:prstGeom prst="rect">
            <a:avLst/>
          </a:prstGeom>
        </p:spPr>
      </p:pic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6356351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80EEF78-6DA4-4DFE-B69B-00D08566378D}" type="datetime1">
              <a:rPr lang="en-US" smtClean="0"/>
              <a:t>8/21/2019</a:t>
            </a:fld>
            <a:endParaRPr lang="nb-NO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356351"/>
            <a:ext cx="4140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356351"/>
            <a:ext cx="3960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957E6E1-B060-48F7-9CD2-485E56127DF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5567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colum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12000"/>
            <a:ext cx="8064000" cy="432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40000" y="432000"/>
            <a:ext cx="8064000" cy="440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40000" y="921600"/>
            <a:ext cx="8064000" cy="439200"/>
          </a:xfrm>
        </p:spPr>
        <p:txBody>
          <a:bodyPr anchor="t">
            <a:noAutofit/>
          </a:bodyPr>
          <a:lstStyle>
            <a:lvl1pPr>
              <a:buNone/>
              <a:defRPr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nb-NO" dirty="0"/>
          </a:p>
        </p:txBody>
      </p:sp>
      <p:pic>
        <p:nvPicPr>
          <p:cNvPr id="15" name="Picture 14" descr="Oceaneering Logo - White 1920 px wide emf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343200"/>
            <a:ext cx="1101600" cy="322178"/>
          </a:xfrm>
          <a:prstGeom prst="rect">
            <a:avLst/>
          </a:prstGeom>
        </p:spPr>
      </p:pic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6356351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5AC49E4-AB6E-4D9C-9DF2-FBBECECACBDF}" type="datetime1">
              <a:rPr lang="en-US" smtClean="0"/>
              <a:t>8/21/2019</a:t>
            </a:fld>
            <a:endParaRPr lang="nb-NO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356351"/>
            <a:ext cx="4140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356351"/>
            <a:ext cx="3960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957E6E1-B060-48F7-9CD2-485E56127DF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6346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84000"/>
            <a:ext cx="8064000" cy="432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40000" y="468000"/>
            <a:ext cx="8064000" cy="4407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540000" y="936000"/>
            <a:ext cx="8064000" cy="439200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A822F2D2-9E77-4D22-8BD5-CA51C6D8D85B}" type="datetime1">
              <a:rPr lang="en-US" sz="1000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sz="1000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09C4B13-6EE6-4166-86DF-AFE1D6744EC6}" type="slidenum">
              <a:rPr lang="nb-NO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141537" y="6388584"/>
            <a:ext cx="4860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lang="en-US" sz="1000" i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00" dirty="0" smtClean="0"/>
              <a:t>Subject to the EAR and restrictions on title page. </a:t>
            </a:r>
            <a:r>
              <a:rPr lang="en-US" sz="800" i="0" dirty="0" smtClean="0"/>
              <a:t>ECCN: </a:t>
            </a:r>
            <a:r>
              <a:rPr lang="en-US" sz="800" b="1" i="0" dirty="0" smtClean="0"/>
              <a:t>EAR99</a:t>
            </a:r>
            <a:endParaRPr lang="en-US" sz="800" i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60000" cy="432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i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32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0" y="936000"/>
            <a:ext cx="8064000" cy="468000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F57B6150-72CC-42E6-A61C-0C33C8B497A9}" type="datetime1">
              <a:rPr lang="en-US" sz="1000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sz="1000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835150" y="6356350"/>
            <a:ext cx="48609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nb-NO" sz="1000" kern="120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ADA83EE-82DA-455C-A93C-C5A2B81F05AE}" type="slidenum">
              <a:rPr lang="nb-NO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2700000" cy="432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i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9872" y="1584000"/>
            <a:ext cx="5188328" cy="432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0" y="936000"/>
            <a:ext cx="8064000" cy="468000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D044BA09-F9C0-4BB3-AB83-371B8C8841B3}" type="datetime1">
              <a:rPr lang="en-US" sz="1000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sz="1000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835150" y="6356350"/>
            <a:ext cx="48609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nb-NO" sz="1000" kern="120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5EE86B6-E4BC-4BE8-A316-1A9C9D959C7E}" type="slidenum">
              <a:rPr lang="nb-NO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s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5187600" cy="432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i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4000" y="1584000"/>
            <a:ext cx="2700000" cy="432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0" y="936000"/>
            <a:ext cx="8064000" cy="468000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0CA2723-92DE-4E57-9F1A-14E7305AD299}" type="datetime1">
              <a:rPr lang="en-US" sz="1000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sz="1000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835150" y="6356350"/>
            <a:ext cx="48609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nb-NO" sz="1000" kern="120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3AD78B4-3AFD-4083-A5BE-C59139ECD064}" type="slidenum">
              <a:rPr lang="nb-NO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052736"/>
            <a:ext cx="3960000" cy="46800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584000"/>
            <a:ext cx="3960000" cy="4320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3960000" cy="46800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584000"/>
            <a:ext cx="3960000" cy="432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3388550B-B6BB-4E13-96CB-8FB2FC5F3E57}" type="datetime1">
              <a:rPr lang="en-US" sz="1000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sz="1000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150" y="6356350"/>
            <a:ext cx="48609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nb-NO" sz="1000" kern="120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7A93B2F-2182-4A71-8886-23B13B58D283}" type="slidenum">
              <a:rPr lang="nb-NO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60000" cy="432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i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32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0" y="936000"/>
            <a:ext cx="8064000" cy="468000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4E962223-6067-4AF6-9631-57DA0DEBD5DF}" type="datetime1">
              <a:rPr lang="en-US" sz="1000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sz="1000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nb-NO" sz="1000" kern="120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ADA83EE-82DA-455C-A93C-C5A2B81F05AE}" type="slidenum">
              <a:rPr lang="nb-NO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2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E5617BA9-FC82-4156-A028-96EF98FF6363}" type="datetime1">
              <a:rPr lang="en-US" sz="1000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sz="1000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835150" y="6356350"/>
            <a:ext cx="48609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nb-NO" sz="1000" kern="120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02A148E-2901-483C-B0EB-D2524ED64DC9}" type="slidenum">
              <a:rPr lang="nb-NO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2000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6" name="Picture 10" descr="Oceaneering-Logo-White_for-pp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343650"/>
            <a:ext cx="1101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944000"/>
            <a:ext cx="8064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540000" y="1332000"/>
            <a:ext cx="8064000" cy="468000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>
              <a:defRPr/>
            </a:pPr>
            <a:fld id="{F15540FD-FF64-41CC-B640-B381634C7823}" type="datetime1">
              <a:rPr lang="en-US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835150" y="6356350"/>
            <a:ext cx="4860925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>
              <a:defRPr/>
            </a:pPr>
            <a:endParaRPr lang="nb-NO" kern="120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C253A60-9045-4A7A-9694-C8589CDF6921}" type="slidenum">
              <a:rPr lang="nb-NO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2000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5" name="Picture 10" descr="Oceaneering Logo and web address- 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213100"/>
            <a:ext cx="26543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064000" cy="9144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4"/>
          </p:nvPr>
        </p:nvSpPr>
        <p:spPr>
          <a:xfrm>
            <a:off x="539552" y="2132856"/>
            <a:ext cx="8064000" cy="468000"/>
          </a:xfrm>
        </p:spPr>
        <p:txBody>
          <a:bodyPr>
            <a:normAutofit/>
          </a:bodyPr>
          <a:lstStyle>
            <a:lvl1pPr algn="ctr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>
              <a:defRPr/>
            </a:pPr>
            <a:fld id="{16678850-DE90-4873-AC96-4CD3E45455C8}" type="datetime1">
              <a:rPr lang="en-US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835150" y="6356350"/>
            <a:ext cx="4860925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>
              <a:defRPr/>
            </a:pPr>
            <a:endParaRPr lang="nb-NO" kern="120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F89C38B-5065-4E09-B132-65F5C8BEFB03}" type="slidenum">
              <a:rPr lang="nb-NO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835150" y="6356350"/>
            <a:ext cx="48609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algn="l" rtl="0">
              <a:defRPr/>
            </a:pPr>
            <a:endParaRPr lang="en-US" sz="1000" kern="1200">
              <a:solidFill>
                <a:srgbClr val="FFC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9C2507A-2E24-42B2-A65D-5581EAC4388E}" type="slidenum">
              <a:rPr lang="en-US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0"/>
            <a:ext cx="77724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2250" y="1046163"/>
            <a:ext cx="3810000" cy="4764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4650" y="1046163"/>
            <a:ext cx="3810000" cy="4764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835150" y="6356350"/>
            <a:ext cx="48609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algn="l" rtl="0">
              <a:defRPr/>
            </a:pPr>
            <a:endParaRPr lang="en-US" sz="1000" kern="1200">
              <a:solidFill>
                <a:srgbClr val="FFC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EF1C1E1-9972-4B8C-83B8-931D55F01044}" type="slidenum">
              <a:rPr lang="en-US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-  Blue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ubsea-Offshore-Space-150ppi-19,05c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3440" y="0"/>
            <a:ext cx="4480560" cy="6858000"/>
          </a:xfrm>
          <a:prstGeom prst="rect">
            <a:avLst/>
          </a:prstGeom>
        </p:spPr>
      </p:pic>
      <p:grpSp>
        <p:nvGrpSpPr>
          <p:cNvPr id="2" name="Group 18"/>
          <p:cNvGrpSpPr/>
          <p:nvPr userDrawn="1"/>
        </p:nvGrpSpPr>
        <p:grpSpPr>
          <a:xfrm>
            <a:off x="0" y="0"/>
            <a:ext cx="7776352" cy="6858000"/>
            <a:chOff x="0" y="0"/>
            <a:chExt cx="7776352" cy="6858000"/>
          </a:xfrm>
        </p:grpSpPr>
        <p:sp>
          <p:nvSpPr>
            <p:cNvPr id="17" name="Parallelogram 16"/>
            <p:cNvSpPr/>
            <p:nvPr userDrawn="1"/>
          </p:nvSpPr>
          <p:spPr>
            <a:xfrm>
              <a:off x="36000" y="0"/>
              <a:ext cx="7740352" cy="6858000"/>
            </a:xfrm>
            <a:prstGeom prst="parallelogram">
              <a:avLst>
                <a:gd name="adj" fmla="val 3661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5220072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kern="120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0" name="Picture 19" descr="Strokes for blue area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48600" y="0"/>
            <a:ext cx="682950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4338000"/>
            <a:ext cx="4752000" cy="187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 Surname, Title, Place and Date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0000" y="2062800"/>
            <a:ext cx="5184000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Here</a:t>
            </a:r>
            <a:endParaRPr lang="nb-NO" dirty="0"/>
          </a:p>
        </p:txBody>
      </p:sp>
      <p:pic>
        <p:nvPicPr>
          <p:cNvPr id="7" name="Picture 6" descr="Oceaneering Logo - White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0000" y="684000"/>
            <a:ext cx="2700000" cy="7886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20000" y="6381328"/>
            <a:ext cx="410445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 kern="1200" dirty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© </a:t>
            </a:r>
            <a:r>
              <a:rPr lang="en-US" sz="1000" kern="1200" dirty="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2017 </a:t>
            </a:r>
            <a:r>
              <a:rPr lang="en-US" sz="1000" kern="1200" dirty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Oceaneering International, Inc. All rights reserved. Rev B 11. </a:t>
            </a:r>
            <a:endParaRPr lang="nb-NO" sz="1000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-  Blue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Strokes for Blue front pag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00" y="0"/>
            <a:ext cx="7742643" cy="687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4338000"/>
            <a:ext cx="4752000" cy="187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 Surname, Title, Place and Date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0000" y="2062800"/>
            <a:ext cx="5184000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Here</a:t>
            </a:r>
            <a:endParaRPr lang="nb-NO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20000" y="6381328"/>
            <a:ext cx="410445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 kern="1200" dirty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© </a:t>
            </a:r>
            <a:r>
              <a:rPr lang="en-US" sz="1000" kern="1200" dirty="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2017 </a:t>
            </a:r>
            <a:r>
              <a:rPr lang="en-US" sz="1000" kern="1200" dirty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Oceaneering International, Inc. All rights reserved. Rev B 11. </a:t>
            </a:r>
            <a:endParaRPr lang="nb-NO" sz="1000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Oceaneering Logo - White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0000" y="684000"/>
            <a:ext cx="2700000" cy="7886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-  Print 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int friendly front pag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52126" cy="687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4338000"/>
            <a:ext cx="4752000" cy="187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Surname, Title, Place and Date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0000" y="2062800"/>
            <a:ext cx="5184000" cy="1800000"/>
          </a:xfrm>
        </p:spPr>
        <p:txBody>
          <a:bodyPr/>
          <a:lstStyle>
            <a:lvl1pPr>
              <a:defRPr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Presentation Title Here</a:t>
            </a:r>
            <a:endParaRPr lang="nb-NO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20000" y="6381328"/>
            <a:ext cx="410445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 kern="1200" dirty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© 2015 Oceaneering International, Inc. All rights reserved. Rev B 11. </a:t>
            </a:r>
            <a:endParaRPr lang="nb-NO" sz="1000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 descr="Oceaneering Logo - Blue 1920 px wide emf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0000" y="684000"/>
            <a:ext cx="2700000" cy="7896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rokes for agenda pag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1200" cy="68943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2592000"/>
            <a:ext cx="5364168" cy="3357280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 baseline="0">
                <a:solidFill>
                  <a:schemeClr val="tx2"/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7F95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List the name of each topic here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5B7F95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0000" y="1872000"/>
            <a:ext cx="6840760" cy="432048"/>
          </a:xfrm>
        </p:spPr>
        <p:txBody>
          <a:bodyPr/>
          <a:lstStyle>
            <a:lvl1pPr>
              <a:defRPr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nb-NO" dirty="0"/>
          </a:p>
        </p:txBody>
      </p:sp>
      <p:pic>
        <p:nvPicPr>
          <p:cNvPr id="12" name="Picture 11" descr="Oceaneering Logo - Blue 1920 px wide emf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0000" y="684000"/>
            <a:ext cx="2700000" cy="7896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9144000" cy="3429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2592000"/>
            <a:ext cx="7740432" cy="692984"/>
          </a:xfrm>
        </p:spPr>
        <p:txBody>
          <a:bodyPr>
            <a:noAutofit/>
          </a:bodyPr>
          <a:lstStyle>
            <a:lvl1pPr marL="457200" indent="-457200">
              <a:spcBef>
                <a:spcPts val="0"/>
              </a:spcBef>
              <a:spcAft>
                <a:spcPts val="0"/>
              </a:spcAft>
              <a:buFontTx/>
              <a:buNone/>
              <a:defRPr lang="en-US" b="1" i="0" baseline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Presenter's Name and Title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0000" y="1872000"/>
            <a:ext cx="7740432" cy="432048"/>
          </a:xfrm>
        </p:spPr>
        <p:txBody>
          <a:bodyPr wrap="none"/>
          <a:lstStyle>
            <a:lvl1pPr>
              <a:defRPr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Insert chapter title here</a:t>
            </a:r>
            <a:endParaRPr lang="nb-NO" dirty="0"/>
          </a:p>
        </p:txBody>
      </p:sp>
      <p:pic>
        <p:nvPicPr>
          <p:cNvPr id="12" name="Picture 11" descr="Oceaneering Logo - Blue 1920 px wide emf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00" y="684000"/>
            <a:ext cx="2700000" cy="78965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720000" y="2383200"/>
            <a:ext cx="770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2700000" cy="432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i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9872" y="1584000"/>
            <a:ext cx="5188328" cy="432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0" y="936000"/>
            <a:ext cx="8064000" cy="468000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C3573A36-DC20-43A5-92FD-9EB4EE90FBCF}" type="datetime1">
              <a:rPr lang="en-US" sz="1000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sz="1000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nb-NO" sz="1000" kern="120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5EE86B6-E4BC-4BE8-A316-1A9C9D959C7E}" type="slidenum">
              <a:rPr lang="nb-NO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-72000" y="-36000"/>
            <a:ext cx="9288000" cy="615367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 smtClean="0"/>
              <a:t>Insert “full size” image (do not hide the footer/logo)</a:t>
            </a:r>
            <a:endParaRPr lang="nb-NO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05600"/>
            <a:ext cx="9144000" cy="7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Oceaneering Logo - White 1920 px wide emf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343200"/>
            <a:ext cx="1101600" cy="322178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6356351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67111D9C-C100-43C8-8758-3AC856A87C7F}" type="datetime1">
              <a:rPr lang="en-US" kern="1200" smtClean="0">
                <a:solidFill>
                  <a:srgbClr val="5B7F95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8/21/2019</a:t>
            </a:fld>
            <a:endParaRPr lang="nb-NO" kern="1200" dirty="0">
              <a:solidFill>
                <a:srgbClr val="5B7F95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356351"/>
            <a:ext cx="4140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smtClean="0">
                <a:effectLst/>
              </a:defRPr>
            </a:lvl1pPr>
          </a:lstStyle>
          <a:p>
            <a:endParaRPr lang="en-US" dirty="0">
              <a:solidFill>
                <a:srgbClr val="5B7F95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356351"/>
            <a:ext cx="3960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3957E6E1-B060-48F7-9CD2-485E56127DF2}" type="slidenum">
              <a:rPr lang="nb-NO" kern="1200" smtClean="0">
                <a:solidFill>
                  <a:srgbClr val="5B7F95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nb-NO" kern="1200" dirty="0">
              <a:solidFill>
                <a:srgbClr val="5B7F95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40000" y="540000"/>
            <a:ext cx="8064000" cy="513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 smtClean="0"/>
              <a:t>Insert “full size” image with white frame (do not hide the footer/logo)</a:t>
            </a:r>
            <a:endParaRPr lang="nb-NO" dirty="0"/>
          </a:p>
        </p:txBody>
      </p:sp>
      <p:pic>
        <p:nvPicPr>
          <p:cNvPr id="7" name="Picture 6" descr="Oceaneering Logo - White 1920 px wide emf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000" y="6343200"/>
            <a:ext cx="1101600" cy="322178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6356351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5D029007-B931-4AB0-9082-361B28F3E8E5}" type="datetime1">
              <a:rPr lang="en-US" kern="1200" smtClean="0">
                <a:solidFill>
                  <a:srgbClr val="5B7F95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8/21/2019</a:t>
            </a:fld>
            <a:endParaRPr lang="nb-NO" kern="1200" dirty="0">
              <a:solidFill>
                <a:srgbClr val="5B7F95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356351"/>
            <a:ext cx="4140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nb-NO" kern="1200" dirty="0">
              <a:solidFill>
                <a:srgbClr val="5B7F95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356351"/>
            <a:ext cx="3960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3957E6E1-B060-48F7-9CD2-485E56127DF2}" type="slidenum">
              <a:rPr lang="nb-NO" kern="1200" smtClean="0">
                <a:solidFill>
                  <a:srgbClr val="5B7F95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nb-NO" kern="1200" dirty="0">
              <a:solidFill>
                <a:srgbClr val="5B7F95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6356351"/>
            <a:ext cx="828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C0B9DA85-2ED8-4CEE-94B5-942BB8422572}" type="datetime1">
              <a:rPr lang="en-US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696" y="6356351"/>
            <a:ext cx="4860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/>
            <a:endParaRPr lang="nb-NO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356351"/>
            <a:ext cx="3960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3957E6E1-B060-48F7-9CD2-485E56127DF2}" type="slidenum">
              <a:rPr lang="nb-NO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nb-NO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Oceaneering Logo with tagline - White - 1920 px - Rev2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2000" y="2448000"/>
            <a:ext cx="5040000" cy="16511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gline -  Print 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ceaneering Logo with tagline - Blue - 1920 px emf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2000" y="2448000"/>
            <a:ext cx="5040000" cy="1651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oceaneering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6356351"/>
            <a:ext cx="828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DC64A49A-39F4-4730-BF03-79C1A8B41CDA}" type="datetime1">
              <a:rPr lang="en-US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696" y="6356351"/>
            <a:ext cx="4860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/>
            <a:endParaRPr lang="nb-NO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356351"/>
            <a:ext cx="3960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3957E6E1-B060-48F7-9CD2-485E56127DF2}" type="slidenum">
              <a:rPr lang="nb-NO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nb-NO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39552" y="1196752"/>
            <a:ext cx="8064000" cy="9144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 for Your attention!</a:t>
            </a:r>
            <a:endParaRPr lang="nb-NO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39552" y="2132856"/>
            <a:ext cx="8064000" cy="468000"/>
          </a:xfrm>
        </p:spPr>
        <p:txBody>
          <a:bodyPr anchor="t">
            <a:noAutofit/>
          </a:bodyPr>
          <a:lstStyle>
            <a:lvl1pPr algn="ctr">
              <a:buNone/>
              <a:defRPr sz="2000" b="1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Please visit oceaneering.com for more information</a:t>
            </a:r>
            <a:endParaRPr lang="nb-NO" dirty="0"/>
          </a:p>
        </p:txBody>
      </p:sp>
      <p:pic>
        <p:nvPicPr>
          <p:cNvPr id="9" name="Picture 8" descr="Oceaneering Logo and web address- White 1920 px emf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14800" y="3212976"/>
            <a:ext cx="2718000" cy="1223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- oceaneering.com  -  Print 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39552" y="1196752"/>
            <a:ext cx="8064000" cy="914400"/>
          </a:xfrm>
        </p:spPr>
        <p:txBody>
          <a:bodyPr/>
          <a:lstStyle>
            <a:lvl1pPr algn="ctr">
              <a:defRPr baseline="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Thank You for Your attention!</a:t>
            </a:r>
            <a:endParaRPr lang="nb-NO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39552" y="2132856"/>
            <a:ext cx="8064000" cy="468000"/>
          </a:xfrm>
        </p:spPr>
        <p:txBody>
          <a:bodyPr anchor="t">
            <a:noAutofit/>
          </a:bodyPr>
          <a:lstStyle>
            <a:lvl1pPr algn="ctr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Please visit oceaneering.com for more information</a:t>
            </a:r>
            <a:endParaRPr lang="nb-NO" dirty="0"/>
          </a:p>
        </p:txBody>
      </p:sp>
      <p:pic>
        <p:nvPicPr>
          <p:cNvPr id="15" name="Picture 14" descr="Oceaneering Logo and web address - Blue 1920 px emf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3848" y="3214800"/>
            <a:ext cx="2750687" cy="123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6356351"/>
            <a:ext cx="828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6EFA128A-4181-4AB9-B35D-5256CF25B7AA}" type="datetime1">
              <a:rPr lang="en-US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696" y="6356351"/>
            <a:ext cx="4860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/>
            <a:endParaRPr lang="nb-NO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356351"/>
            <a:ext cx="3960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3957E6E1-B060-48F7-9CD2-485E56127DF2}" type="slidenum">
              <a:rPr lang="nb-NO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nb-NO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39552" y="1196752"/>
            <a:ext cx="8064000" cy="9144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 for Your attention!</a:t>
            </a:r>
            <a:endParaRPr lang="nb-NO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39552" y="2132856"/>
            <a:ext cx="8064000" cy="468000"/>
          </a:xfrm>
        </p:spPr>
        <p:txBody>
          <a:bodyPr anchor="t">
            <a:noAutofit/>
          </a:bodyPr>
          <a:lstStyle>
            <a:lvl1pPr algn="ctr">
              <a:buNone/>
              <a:defRPr sz="2000" b="1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Please visit oceaneering.com for more information</a:t>
            </a:r>
            <a:endParaRPr lang="nb-NO" dirty="0"/>
          </a:p>
        </p:txBody>
      </p:sp>
      <p:pic>
        <p:nvPicPr>
          <p:cNvPr id="15" name="Picture 14" descr="Oceaneering Logo with tagline - White - 1920 px - Rev2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64000" y="3212976"/>
            <a:ext cx="3787200" cy="1240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- Tagline-  Print 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39552" y="1196752"/>
            <a:ext cx="8064000" cy="914400"/>
          </a:xfrm>
        </p:spPr>
        <p:txBody>
          <a:bodyPr/>
          <a:lstStyle>
            <a:lvl1pPr algn="ctr">
              <a:defRPr baseline="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Thank You for Your attention!</a:t>
            </a:r>
            <a:endParaRPr lang="nb-NO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39552" y="2132856"/>
            <a:ext cx="8064000" cy="468000"/>
          </a:xfrm>
        </p:spPr>
        <p:txBody>
          <a:bodyPr anchor="t">
            <a:noAutofit/>
          </a:bodyPr>
          <a:lstStyle>
            <a:lvl1pPr algn="ctr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Please visit oceaneering.com for more information</a:t>
            </a:r>
            <a:endParaRPr lang="nb-NO" dirty="0"/>
          </a:p>
        </p:txBody>
      </p:sp>
      <p:pic>
        <p:nvPicPr>
          <p:cNvPr id="15" name="Picture 14" descr="Oceaneering Logo with tagline - White - 1920 px - Rev2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64000" y="3212976"/>
            <a:ext cx="3787200" cy="1240710"/>
          </a:xfrm>
          <a:prstGeom prst="rect">
            <a:avLst/>
          </a:prstGeom>
        </p:spPr>
      </p:pic>
      <p:pic>
        <p:nvPicPr>
          <p:cNvPr id="9" name="Picture 8" descr="Oceaneering Logo with tagline - Blue - 1920 px emf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4000" y="3214800"/>
            <a:ext cx="3787200" cy="1240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ceane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49"/>
          <p:cNvSpPr>
            <a:spLocks noGrp="1"/>
          </p:cNvSpPr>
          <p:nvPr>
            <p:ph sz="quarter" idx="10"/>
          </p:nvPr>
        </p:nvSpPr>
        <p:spPr>
          <a:xfrm>
            <a:off x="2591198" y="5411157"/>
            <a:ext cx="6180138" cy="441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440136" y="4293557"/>
            <a:ext cx="8331200" cy="914400"/>
          </a:xfrm>
          <a:prstGeom prst="rect">
            <a:avLst/>
          </a:prstGeom>
        </p:spPr>
        <p:txBody>
          <a:bodyPr/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21"/>
          <p:cNvSpPr txBox="1"/>
          <p:nvPr userDrawn="1"/>
        </p:nvSpPr>
        <p:spPr>
          <a:xfrm>
            <a:off x="4666880" y="6413361"/>
            <a:ext cx="4104456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 defTabSz="912775" eaLnBrk="1" hangingPunct="1">
              <a:spcBef>
                <a:spcPts val="0"/>
              </a:spcBef>
              <a:buSzPct val="25000"/>
            </a:pPr>
            <a:r>
              <a:rPr lang="nl" sz="800" i="0" dirty="0">
                <a:solidFill>
                  <a:srgbClr val="5B7F95"/>
                </a:solidFill>
                <a:latin typeface="Arial"/>
                <a:ea typeface="Arial"/>
                <a:cs typeface="Arial"/>
                <a:sym typeface="Arial"/>
              </a:rPr>
              <a:t>© 2019 Oceaneering International, Inc. All rights reserved.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5267"/>
            <a:ext cx="5725032" cy="581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600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44">
          <p15:clr>
            <a:srgbClr val="FBAE40"/>
          </p15:clr>
        </p15:guide>
        <p15:guide id="2" pos="2592">
          <p15:clr>
            <a:srgbClr val="FBAE40"/>
          </p15:clr>
        </p15:guide>
        <p15:guide id="3" pos="1294">
          <p15:clr>
            <a:srgbClr val="FBAE40"/>
          </p15:clr>
        </p15:guide>
        <p15:guide id="4" pos="3892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4444">
          <p15:clr>
            <a:srgbClr val="FBAE40"/>
          </p15:clr>
        </p15:guide>
        <p15:guide id="7" pos="5170">
          <p15:clr>
            <a:srgbClr val="FBAE40"/>
          </p15:clr>
        </p15:guide>
        <p15:guide id="8" orient="horz" pos="5736">
          <p15:clr>
            <a:srgbClr val="FBAE40"/>
          </p15:clr>
        </p15:guide>
        <p15:guide id="9" orient="horz" pos="184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ceaneer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313" r="27821" b="-313"/>
          <a:stretch/>
        </p:blipFill>
        <p:spPr>
          <a:xfrm>
            <a:off x="119089" y="734484"/>
            <a:ext cx="1828800" cy="2438400"/>
          </a:xfrm>
          <a:prstGeom prst="diamond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6" t="311" r="633" b="311"/>
          <a:stretch/>
        </p:blipFill>
        <p:spPr>
          <a:xfrm>
            <a:off x="2" y="2115775"/>
            <a:ext cx="908719" cy="2423251"/>
          </a:xfrm>
          <a:custGeom>
            <a:avLst/>
            <a:gdLst>
              <a:gd name="connsiteX0" fmla="*/ 0 w 908719"/>
              <a:gd name="connsiteY0" fmla="*/ 0 h 1817438"/>
              <a:gd name="connsiteX1" fmla="*/ 908719 w 908719"/>
              <a:gd name="connsiteY1" fmla="*/ 908719 h 1817438"/>
              <a:gd name="connsiteX2" fmla="*/ 0 w 908719"/>
              <a:gd name="connsiteY2" fmla="*/ 1817438 h 181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8719" h="1817438">
                <a:moveTo>
                  <a:pt x="0" y="0"/>
                </a:moveTo>
                <a:lnTo>
                  <a:pt x="908719" y="908719"/>
                </a:lnTo>
                <a:lnTo>
                  <a:pt x="0" y="1817438"/>
                </a:lnTo>
                <a:close/>
              </a:path>
            </a:pathLst>
          </a:cu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1755" r="45862" b="3795"/>
          <a:stretch/>
        </p:blipFill>
        <p:spPr>
          <a:xfrm flipH="1">
            <a:off x="112146" y="3484033"/>
            <a:ext cx="1828800" cy="2438400"/>
          </a:xfrm>
          <a:prstGeom prst="diamond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26647"/>
          <a:stretch/>
        </p:blipFill>
        <p:spPr>
          <a:xfrm>
            <a:off x="1149306" y="4853105"/>
            <a:ext cx="1828800" cy="2073367"/>
          </a:xfrm>
          <a:custGeom>
            <a:avLst/>
            <a:gdLst>
              <a:gd name="connsiteX0" fmla="*/ 914400 w 1828800"/>
              <a:gd name="connsiteY0" fmla="*/ 0 h 1555025"/>
              <a:gd name="connsiteX1" fmla="*/ 1828800 w 1828800"/>
              <a:gd name="connsiteY1" fmla="*/ 914400 h 1555025"/>
              <a:gd name="connsiteX2" fmla="*/ 1188175 w 1828800"/>
              <a:gd name="connsiteY2" fmla="*/ 1555025 h 1555025"/>
              <a:gd name="connsiteX3" fmla="*/ 640625 w 1828800"/>
              <a:gd name="connsiteY3" fmla="*/ 1555025 h 1555025"/>
              <a:gd name="connsiteX4" fmla="*/ 0 w 1828800"/>
              <a:gd name="connsiteY4" fmla="*/ 914400 h 155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555025">
                <a:moveTo>
                  <a:pt x="914400" y="0"/>
                </a:moveTo>
                <a:lnTo>
                  <a:pt x="1828800" y="914400"/>
                </a:lnTo>
                <a:lnTo>
                  <a:pt x="1188175" y="1555025"/>
                </a:lnTo>
                <a:lnTo>
                  <a:pt x="640625" y="1555025"/>
                </a:lnTo>
                <a:lnTo>
                  <a:pt x="0" y="914400"/>
                </a:lnTo>
                <a:close/>
              </a:path>
            </a:pathLst>
          </a:custGeom>
        </p:spPr>
      </p:pic>
      <p:sp>
        <p:nvSpPr>
          <p:cNvPr id="21" name="TextBox 20"/>
          <p:cNvSpPr txBox="1"/>
          <p:nvPr userDrawn="1"/>
        </p:nvSpPr>
        <p:spPr>
          <a:xfrm>
            <a:off x="4343400" y="6308632"/>
            <a:ext cx="44279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0" dirty="0">
                <a:solidFill>
                  <a:srgbClr val="5B7F95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The contents of this document constitute proprietary information. Do not duplicate in whole or in part, nor disclose to others without the express written consent of Oceaneering International, Inc.  </a:t>
            </a:r>
            <a:endParaRPr lang="nb-NO" sz="800" i="0" dirty="0">
              <a:solidFill>
                <a:srgbClr val="5B7F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6" t="26082" r="44020" b="417"/>
          <a:stretch/>
        </p:blipFill>
        <p:spPr>
          <a:xfrm>
            <a:off x="1149306" y="0"/>
            <a:ext cx="1828800" cy="1792245"/>
          </a:xfrm>
          <a:custGeom>
            <a:avLst/>
            <a:gdLst>
              <a:gd name="connsiteX0" fmla="*/ 429784 w 1828800"/>
              <a:gd name="connsiteY0" fmla="*/ 0 h 1344184"/>
              <a:gd name="connsiteX1" fmla="*/ 1399016 w 1828800"/>
              <a:gd name="connsiteY1" fmla="*/ 0 h 1344184"/>
              <a:gd name="connsiteX2" fmla="*/ 1828800 w 1828800"/>
              <a:gd name="connsiteY2" fmla="*/ 429784 h 1344184"/>
              <a:gd name="connsiteX3" fmla="*/ 914400 w 1828800"/>
              <a:gd name="connsiteY3" fmla="*/ 1344184 h 1344184"/>
              <a:gd name="connsiteX4" fmla="*/ 0 w 1828800"/>
              <a:gd name="connsiteY4" fmla="*/ 429784 h 134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344184">
                <a:moveTo>
                  <a:pt x="429784" y="0"/>
                </a:moveTo>
                <a:lnTo>
                  <a:pt x="1399016" y="0"/>
                </a:lnTo>
                <a:lnTo>
                  <a:pt x="1828800" y="429784"/>
                </a:lnTo>
                <a:lnTo>
                  <a:pt x="914400" y="1344184"/>
                </a:lnTo>
                <a:lnTo>
                  <a:pt x="0" y="429784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r="15152"/>
          <a:stretch/>
        </p:blipFill>
        <p:spPr>
          <a:xfrm>
            <a:off x="2181795" y="734404"/>
            <a:ext cx="1828800" cy="2438400"/>
          </a:xfrm>
          <a:prstGeom prst="diamond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306" y="2103475"/>
            <a:ext cx="1828800" cy="2438400"/>
          </a:xfrm>
          <a:prstGeom prst="diamond">
            <a:avLst/>
          </a:prstGeom>
        </p:spPr>
      </p:pic>
      <p:sp>
        <p:nvSpPr>
          <p:cNvPr id="50" name="Content Placeholder 49"/>
          <p:cNvSpPr>
            <a:spLocks noGrp="1"/>
          </p:cNvSpPr>
          <p:nvPr>
            <p:ph sz="quarter" idx="10"/>
          </p:nvPr>
        </p:nvSpPr>
        <p:spPr>
          <a:xfrm>
            <a:off x="2591198" y="5411168"/>
            <a:ext cx="6180138" cy="441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440136" y="4293568"/>
            <a:ext cx="8331200" cy="914400"/>
          </a:xfrm>
          <a:prstGeom prst="rect">
            <a:avLst/>
          </a:prstGeom>
        </p:spPr>
        <p:txBody>
          <a:bodyPr/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2172580" y="3484033"/>
            <a:ext cx="1828800" cy="2438400"/>
          </a:xfrm>
          <a:prstGeom prst="diamond">
            <a:avLst/>
          </a:prstGeom>
        </p:spPr>
      </p:pic>
      <p:sp>
        <p:nvSpPr>
          <p:cNvPr id="14" name="Diamond 13"/>
          <p:cNvSpPr/>
          <p:nvPr userDrawn="1"/>
        </p:nvSpPr>
        <p:spPr>
          <a:xfrm>
            <a:off x="3192327" y="2108200"/>
            <a:ext cx="1843438" cy="2457917"/>
          </a:xfrm>
          <a:prstGeom prst="diamond">
            <a:avLst/>
          </a:prstGeom>
          <a:blipFill>
            <a:blip r:embed="rId10"/>
            <a:srcRect/>
            <a:stretch>
              <a:fillRect l="-25205" r="-23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775" eaLnBrk="1" hangingPunct="1"/>
            <a:endParaRPr lang="en-US" i="0">
              <a:solidFill>
                <a:srgbClr val="FFFFFF"/>
              </a:solidFill>
            </a:endParaRPr>
          </a:p>
        </p:txBody>
      </p:sp>
      <p:sp>
        <p:nvSpPr>
          <p:cNvPr id="15" name="Shape 21"/>
          <p:cNvSpPr txBox="1"/>
          <p:nvPr userDrawn="1"/>
        </p:nvSpPr>
        <p:spPr>
          <a:xfrm>
            <a:off x="4671194" y="6131567"/>
            <a:ext cx="4104456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 defTabSz="912775" eaLnBrk="1" hangingPunct="1">
              <a:spcBef>
                <a:spcPts val="0"/>
              </a:spcBef>
              <a:buSzPct val="25000"/>
            </a:pPr>
            <a:r>
              <a:rPr lang="nl" sz="800" i="0" dirty="0">
                <a:solidFill>
                  <a:srgbClr val="5B7F95"/>
                </a:solidFill>
                <a:latin typeface="Arial"/>
                <a:ea typeface="Arial"/>
                <a:cs typeface="Arial"/>
                <a:sym typeface="Arial"/>
              </a:rPr>
              <a:t>© 2018 Oceaneering International,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378686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4">
          <p15:clr>
            <a:srgbClr val="FBAE40"/>
          </p15:clr>
        </p15:guide>
        <p15:guide id="2" pos="2592">
          <p15:clr>
            <a:srgbClr val="FBAE40"/>
          </p15:clr>
        </p15:guide>
        <p15:guide id="3" pos="1294">
          <p15:clr>
            <a:srgbClr val="FBAE40"/>
          </p15:clr>
        </p15:guide>
        <p15:guide id="4" pos="3892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4444">
          <p15:clr>
            <a:srgbClr val="FBAE40"/>
          </p15:clr>
        </p15:guide>
        <p15:guide id="7" pos="5170">
          <p15:clr>
            <a:srgbClr val="FBAE40"/>
          </p15:clr>
        </p15:guide>
        <p15:guide id="8" orient="horz" pos="5736">
          <p15:clr>
            <a:srgbClr val="FBAE40"/>
          </p15:clr>
        </p15:guide>
        <p15:guide id="9" orient="horz" pos="18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s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5187600" cy="432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i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4000" y="1584000"/>
            <a:ext cx="2700000" cy="432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0" y="936000"/>
            <a:ext cx="8064000" cy="468000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E31894B0-E00D-44A4-9FF9-991E19663635}" type="datetime1">
              <a:rPr lang="en-US" sz="1000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sz="1000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nb-NO" sz="1000" kern="120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3AD78B4-3AFD-4083-A5BE-C59139ECD064}" type="slidenum">
              <a:rPr lang="nb-NO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4343400" y="6308632"/>
            <a:ext cx="44279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0" dirty="0">
                <a:solidFill>
                  <a:srgbClr val="5B7F95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The contents of this document constitute proprietary information. Do not duplicate in whole or in part, nor disclose to others without the express written consent of Oceaneering International, Inc.  </a:t>
            </a:r>
            <a:endParaRPr lang="nb-NO" sz="800" i="0" dirty="0">
              <a:solidFill>
                <a:srgbClr val="5B7F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ontent Placeholder 49"/>
          <p:cNvSpPr>
            <a:spLocks noGrp="1"/>
          </p:cNvSpPr>
          <p:nvPr>
            <p:ph sz="quarter" idx="10"/>
          </p:nvPr>
        </p:nvSpPr>
        <p:spPr>
          <a:xfrm>
            <a:off x="2591198" y="5416912"/>
            <a:ext cx="6180138" cy="441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440136" y="4299312"/>
            <a:ext cx="8331200" cy="914400"/>
          </a:xfrm>
          <a:prstGeom prst="rect">
            <a:avLst/>
          </a:prstGeom>
        </p:spPr>
        <p:txBody>
          <a:bodyPr/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" t="3547" r="9105" b="36434"/>
          <a:stretch/>
        </p:blipFill>
        <p:spPr>
          <a:xfrm>
            <a:off x="1142751" y="2104933"/>
            <a:ext cx="1828800" cy="2438400"/>
          </a:xfrm>
          <a:prstGeom prst="diamond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313" r="27821" b="-313"/>
          <a:stretch/>
        </p:blipFill>
        <p:spPr>
          <a:xfrm>
            <a:off x="110627" y="734484"/>
            <a:ext cx="1828800" cy="2438400"/>
          </a:xfrm>
          <a:prstGeom prst="diamond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r="16178"/>
          <a:stretch/>
        </p:blipFill>
        <p:spPr>
          <a:xfrm>
            <a:off x="2183684" y="3478649"/>
            <a:ext cx="1828800" cy="2438400"/>
          </a:xfrm>
          <a:prstGeom prst="diamond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t="28133" r="20220" b="79"/>
          <a:stretch/>
        </p:blipFill>
        <p:spPr>
          <a:xfrm>
            <a:off x="1143000" y="-3048"/>
            <a:ext cx="1828800" cy="1799859"/>
          </a:xfrm>
          <a:custGeom>
            <a:avLst/>
            <a:gdLst>
              <a:gd name="connsiteX0" fmla="*/ 435494 w 1828800"/>
              <a:gd name="connsiteY0" fmla="*/ 0 h 1349894"/>
              <a:gd name="connsiteX1" fmla="*/ 1393306 w 1828800"/>
              <a:gd name="connsiteY1" fmla="*/ 0 h 1349894"/>
              <a:gd name="connsiteX2" fmla="*/ 1828800 w 1828800"/>
              <a:gd name="connsiteY2" fmla="*/ 435494 h 1349894"/>
              <a:gd name="connsiteX3" fmla="*/ 914400 w 1828800"/>
              <a:gd name="connsiteY3" fmla="*/ 1349894 h 1349894"/>
              <a:gd name="connsiteX4" fmla="*/ 0 w 1828800"/>
              <a:gd name="connsiteY4" fmla="*/ 435494 h 134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349894">
                <a:moveTo>
                  <a:pt x="435494" y="0"/>
                </a:moveTo>
                <a:lnTo>
                  <a:pt x="1393306" y="0"/>
                </a:lnTo>
                <a:lnTo>
                  <a:pt x="1828800" y="435494"/>
                </a:lnTo>
                <a:lnTo>
                  <a:pt x="914400" y="1349894"/>
                </a:lnTo>
                <a:lnTo>
                  <a:pt x="0" y="435494"/>
                </a:lnTo>
                <a:close/>
              </a:path>
            </a:pathLst>
          </a:cu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8" t="370" r="680" b="-370"/>
          <a:stretch/>
        </p:blipFill>
        <p:spPr>
          <a:xfrm>
            <a:off x="3189288" y="2108200"/>
            <a:ext cx="1828800" cy="2438400"/>
          </a:xfrm>
          <a:prstGeom prst="diamond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7" r="633"/>
          <a:stretch/>
        </p:blipFill>
        <p:spPr>
          <a:xfrm>
            <a:off x="3" y="2108200"/>
            <a:ext cx="925013" cy="2438400"/>
          </a:xfrm>
          <a:custGeom>
            <a:avLst/>
            <a:gdLst>
              <a:gd name="connsiteX0" fmla="*/ 10613 w 925013"/>
              <a:gd name="connsiteY0" fmla="*/ 0 h 1828800"/>
              <a:gd name="connsiteX1" fmla="*/ 925013 w 925013"/>
              <a:gd name="connsiteY1" fmla="*/ 914400 h 1828800"/>
              <a:gd name="connsiteX2" fmla="*/ 10613 w 925013"/>
              <a:gd name="connsiteY2" fmla="*/ 1828800 h 1828800"/>
              <a:gd name="connsiteX3" fmla="*/ 0 w 925013"/>
              <a:gd name="connsiteY3" fmla="*/ 1818187 h 1828800"/>
              <a:gd name="connsiteX4" fmla="*/ 0 w 925013"/>
              <a:gd name="connsiteY4" fmla="*/ 1061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13" h="1828800">
                <a:moveTo>
                  <a:pt x="10613" y="0"/>
                </a:moveTo>
                <a:lnTo>
                  <a:pt x="925013" y="914400"/>
                </a:lnTo>
                <a:lnTo>
                  <a:pt x="10613" y="1828800"/>
                </a:lnTo>
                <a:lnTo>
                  <a:pt x="0" y="1818187"/>
                </a:lnTo>
                <a:lnTo>
                  <a:pt x="0" y="10613"/>
                </a:lnTo>
                <a:close/>
              </a:path>
            </a:pathLst>
          </a:cu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812" r="20794" b="4483"/>
          <a:stretch/>
        </p:blipFill>
        <p:spPr>
          <a:xfrm>
            <a:off x="110627" y="3484033"/>
            <a:ext cx="1828800" cy="2438400"/>
          </a:xfrm>
          <a:prstGeom prst="diamond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334"/>
          <a:stretch/>
        </p:blipFill>
        <p:spPr>
          <a:xfrm>
            <a:off x="2174875" y="734484"/>
            <a:ext cx="1828800" cy="2438400"/>
          </a:xfrm>
          <a:prstGeom prst="diamond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28474"/>
          <a:stretch/>
        </p:blipFill>
        <p:spPr>
          <a:xfrm>
            <a:off x="1142751" y="4851456"/>
            <a:ext cx="1828800" cy="2006544"/>
          </a:xfrm>
          <a:custGeom>
            <a:avLst/>
            <a:gdLst>
              <a:gd name="connsiteX0" fmla="*/ 914400 w 1828800"/>
              <a:gd name="connsiteY0" fmla="*/ 0 h 1504908"/>
              <a:gd name="connsiteX1" fmla="*/ 1828800 w 1828800"/>
              <a:gd name="connsiteY1" fmla="*/ 914400 h 1504908"/>
              <a:gd name="connsiteX2" fmla="*/ 1238292 w 1828800"/>
              <a:gd name="connsiteY2" fmla="*/ 1504908 h 1504908"/>
              <a:gd name="connsiteX3" fmla="*/ 590508 w 1828800"/>
              <a:gd name="connsiteY3" fmla="*/ 1504908 h 1504908"/>
              <a:gd name="connsiteX4" fmla="*/ 0 w 1828800"/>
              <a:gd name="connsiteY4" fmla="*/ 914400 h 150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504908">
                <a:moveTo>
                  <a:pt x="914400" y="0"/>
                </a:moveTo>
                <a:lnTo>
                  <a:pt x="1828800" y="914400"/>
                </a:lnTo>
                <a:lnTo>
                  <a:pt x="1238292" y="1504908"/>
                </a:lnTo>
                <a:lnTo>
                  <a:pt x="590508" y="1504908"/>
                </a:lnTo>
                <a:lnTo>
                  <a:pt x="0" y="914400"/>
                </a:lnTo>
                <a:close/>
              </a:path>
            </a:pathLst>
          </a:custGeom>
        </p:spPr>
      </p:pic>
      <p:sp>
        <p:nvSpPr>
          <p:cNvPr id="17" name="Shape 21"/>
          <p:cNvSpPr txBox="1"/>
          <p:nvPr userDrawn="1"/>
        </p:nvSpPr>
        <p:spPr>
          <a:xfrm>
            <a:off x="4666880" y="6103450"/>
            <a:ext cx="4104456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 defTabSz="912775" eaLnBrk="1" hangingPunct="1">
              <a:spcBef>
                <a:spcPts val="0"/>
              </a:spcBef>
              <a:buSzPct val="25000"/>
            </a:pPr>
            <a:r>
              <a:rPr lang="nl" sz="800" i="0" dirty="0">
                <a:solidFill>
                  <a:srgbClr val="5B7F95"/>
                </a:solidFill>
                <a:latin typeface="Arial"/>
                <a:ea typeface="Arial"/>
                <a:cs typeface="Arial"/>
                <a:sym typeface="Arial"/>
              </a:rPr>
              <a:t>© 2018 Oceaneering International,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091751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4">
          <p15:clr>
            <a:srgbClr val="FBAE40"/>
          </p15:clr>
        </p15:guide>
        <p15:guide id="2" pos="2592">
          <p15:clr>
            <a:srgbClr val="FBAE40"/>
          </p15:clr>
        </p15:guide>
        <p15:guide id="3" pos="1294">
          <p15:clr>
            <a:srgbClr val="FBAE40"/>
          </p15:clr>
        </p15:guide>
        <p15:guide id="4" pos="3892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4444">
          <p15:clr>
            <a:srgbClr val="FBAE40"/>
          </p15:clr>
        </p15:guide>
        <p15:guide id="7" pos="5170">
          <p15:clr>
            <a:srgbClr val="FBAE40"/>
          </p15:clr>
        </p15:guide>
        <p15:guide id="8" orient="horz" pos="5736">
          <p15:clr>
            <a:srgbClr val="FBAE40"/>
          </p15:clr>
        </p15:guide>
        <p15:guide id="9" orient="horz" pos="184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Picture 4" descr="Oceaneering Logo with tagline - White - 1920 px - Rev2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40" y="2565401"/>
            <a:ext cx="3743325" cy="163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850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12000"/>
            <a:ext cx="8064000" cy="432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540000" y="921600"/>
            <a:ext cx="8064000" cy="439200"/>
          </a:xfrm>
        </p:spPr>
        <p:txBody>
          <a:bodyPr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2ECFE-F088-46E3-90E8-F6544171B58B}" type="datetime1">
              <a:rPr lang="en-US" smtClean="0">
                <a:solidFill>
                  <a:srgbClr val="FFFFFF"/>
                </a:solidFill>
              </a:rPr>
              <a:t>8/21/2019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D91E-E737-45F6-B2C2-004F2FF83AF8}" type="slidenum">
              <a:rPr lang="nb-NO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alt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431800"/>
            <a:ext cx="80645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nb-NO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2412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512000"/>
            <a:ext cx="3960000" cy="432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 i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2000"/>
            <a:ext cx="3960000" cy="432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540000" y="921600"/>
            <a:ext cx="8064000" cy="439200"/>
          </a:xfrm>
        </p:spPr>
        <p:txBody>
          <a:bodyPr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79362B-1C01-4DD1-9A12-F24AFBC0FF98}" type="datetime1">
              <a:rPr lang="en-US" smtClean="0">
                <a:solidFill>
                  <a:srgbClr val="FFFFFF"/>
                </a:solidFill>
              </a:rPr>
              <a:t>8/21/2019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315664-F19A-4A91-A48C-83F2CD335EDC}" type="slidenum">
              <a:rPr lang="nb-NO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alt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431800"/>
            <a:ext cx="80645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nb-NO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8569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512000"/>
            <a:ext cx="2700000" cy="432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 i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9872" y="1512000"/>
            <a:ext cx="5188328" cy="432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540000" y="921600"/>
            <a:ext cx="8064000" cy="439200"/>
          </a:xfrm>
        </p:spPr>
        <p:txBody>
          <a:bodyPr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13E0A-A4DC-4C40-B7FA-C7782DC2CCE6}" type="datetime1">
              <a:rPr lang="en-US" smtClean="0">
                <a:solidFill>
                  <a:srgbClr val="FFFFFF"/>
                </a:solidFill>
              </a:rPr>
              <a:t>8/21/2019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01A9-5166-4FCF-B1D9-DB8B7E441F6D}" type="slidenum">
              <a:rPr lang="nb-NO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alt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13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s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512000"/>
            <a:ext cx="5187600" cy="432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 i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4000" y="1512000"/>
            <a:ext cx="2700000" cy="432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540000" y="921600"/>
            <a:ext cx="8064000" cy="439200"/>
          </a:xfrm>
        </p:spPr>
        <p:txBody>
          <a:bodyPr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86CC1-F605-454E-88E5-BB1FFE2E7F18}" type="datetime1">
              <a:rPr lang="en-US" smtClean="0">
                <a:solidFill>
                  <a:srgbClr val="FFFFFF"/>
                </a:solidFill>
              </a:rPr>
              <a:t>8/21/2019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505BA-67E7-4E16-BB40-94CBEA587E9A}" type="slidenum">
              <a:rPr lang="nb-NO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alt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818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972000"/>
            <a:ext cx="3960000" cy="46800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512000"/>
            <a:ext cx="3960000" cy="432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972000"/>
            <a:ext cx="3960000" cy="46800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512000"/>
            <a:ext cx="3960000" cy="432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FD2A1-9D0F-45B7-900B-F8A367727377}" type="datetime1">
              <a:rPr lang="en-US" smtClean="0">
                <a:solidFill>
                  <a:srgbClr val="FFFFFF"/>
                </a:solidFill>
              </a:rPr>
              <a:t>8/21/2019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26F5-0C42-4323-99C0-024C7CDA69A3}" type="slidenum">
              <a:rPr lang="nb-NO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alt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99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0" y="522288"/>
            <a:ext cx="0" cy="539908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32000"/>
            <a:ext cx="3816000" cy="4392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972000"/>
            <a:ext cx="3816000" cy="46800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512000"/>
            <a:ext cx="3816000" cy="432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000" y="972000"/>
            <a:ext cx="3816000" cy="46800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000" y="1512000"/>
            <a:ext cx="3816000" cy="432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88000" y="432000"/>
            <a:ext cx="3816000" cy="431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34417D-0C9E-488D-93D1-D4329C5285D5}" type="datetime1">
              <a:rPr lang="en-US" smtClean="0">
                <a:solidFill>
                  <a:srgbClr val="FFFFFF"/>
                </a:solidFill>
              </a:rPr>
              <a:t>8/21/2019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B24F63-B2BB-4423-88E3-D24CF7B88744}" type="slidenum">
              <a:rPr lang="nb-NO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altLang="en-US" dirty="0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66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i="0">
              <a:solidFill>
                <a:srgbClr val="FFFFFF"/>
              </a:solidFill>
            </a:endParaRPr>
          </a:p>
        </p:txBody>
      </p:sp>
      <p:pic>
        <p:nvPicPr>
          <p:cNvPr id="6" name="Picture 9" descr="Oceaneering Logo - White 1920 px wide emf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43650"/>
            <a:ext cx="11001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12000"/>
            <a:ext cx="8064000" cy="432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40000" y="432000"/>
            <a:ext cx="8064000" cy="440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540000" y="921600"/>
            <a:ext cx="8064000" cy="439200"/>
          </a:xfrm>
        </p:spPr>
        <p:txBody>
          <a:bodyPr>
            <a:noAutofit/>
          </a:bodyPr>
          <a:lstStyle>
            <a:lvl1pPr>
              <a:buNone/>
              <a:defRPr sz="2000" b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75BF7A-A5E7-4D41-A219-FC2C805D91F1}" type="datetime1">
              <a:rPr lang="en-US" smtClean="0">
                <a:solidFill>
                  <a:srgbClr val="FFFFFF"/>
                </a:solidFill>
              </a:rPr>
              <a:t>8/21/2019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640BFD-8C93-4D5F-9537-F5B15901CFB0}" type="slidenum">
              <a:rPr lang="nb-NO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 alt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51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6356351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43D7F57-D589-4E36-BEA2-93406F450046}" type="datetime1">
              <a:rPr lang="en-US" smtClean="0">
                <a:solidFill>
                  <a:srgbClr val="5B7F95">
                    <a:lumMod val="60000"/>
                    <a:lumOff val="40000"/>
                  </a:srgbClr>
                </a:solidFill>
              </a:rPr>
              <a:t>8/21/2019</a:t>
            </a:fld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356351"/>
            <a:ext cx="4140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356351"/>
            <a:ext cx="3960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957E6E1-B060-48F7-9CD2-485E56127DF2}" type="slidenum">
              <a:rPr lang="nb-NO" smtClean="0">
                <a:solidFill>
                  <a:srgbClr val="5B7F9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052736"/>
            <a:ext cx="3960000" cy="46800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584000"/>
            <a:ext cx="3960000" cy="4320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3960000" cy="46800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584000"/>
            <a:ext cx="3960000" cy="432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6E8D9E8-32F2-4F92-B34D-B391633854E2}" type="datetime1">
              <a:rPr lang="en-US" sz="1000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sz="1000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nb-NO" sz="1000" kern="120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7A93B2F-2182-4A71-8886-23B13B58D283}" type="slidenum">
              <a:rPr lang="nb-NO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000"/>
            <a:ext cx="8229600" cy="432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6356351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E93551D-2426-488D-8A93-A12E6A8345BE}" type="datetime1">
              <a:rPr lang="en-US" smtClean="0">
                <a:solidFill>
                  <a:srgbClr val="5B7F95">
                    <a:lumMod val="60000"/>
                    <a:lumOff val="40000"/>
                  </a:srgbClr>
                </a:solidFill>
              </a:rPr>
              <a:t>8/21/2019</a:t>
            </a:fld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356351"/>
            <a:ext cx="4140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356351"/>
            <a:ext cx="3960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957E6E1-B060-48F7-9CD2-485E56127DF2}" type="slidenum">
              <a:rPr lang="nb-NO" smtClean="0">
                <a:solidFill>
                  <a:srgbClr val="5B7F9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0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er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000"/>
            <a:ext cx="8229600" cy="432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921600"/>
            <a:ext cx="8229600" cy="457200"/>
          </a:xfrm>
        </p:spPr>
        <p:txBody>
          <a:bodyPr wrap="square" anchor="t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nb-NO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6356351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E95E076-2509-4637-8D1F-638CA2C4EDA5}" type="datetime1">
              <a:rPr lang="en-US" smtClean="0">
                <a:solidFill>
                  <a:srgbClr val="5B7F95">
                    <a:lumMod val="60000"/>
                    <a:lumOff val="40000"/>
                  </a:srgbClr>
                </a:solidFill>
              </a:rPr>
              <a:t>8/21/2019</a:t>
            </a:fld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356351"/>
            <a:ext cx="4140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356351"/>
            <a:ext cx="3960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957E6E1-B060-48F7-9CD2-485E56127DF2}" type="slidenum">
              <a:rPr lang="nb-NO" smtClean="0">
                <a:solidFill>
                  <a:srgbClr val="5B7F9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7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6356351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6075BBE-4E08-464F-9668-C4B28F81ECDE}" type="datetime1">
              <a:rPr lang="en-US" smtClean="0">
                <a:solidFill>
                  <a:srgbClr val="5B7F95">
                    <a:lumMod val="60000"/>
                    <a:lumOff val="40000"/>
                  </a:srgbClr>
                </a:solidFill>
              </a:rPr>
              <a:t>8/21/2019</a:t>
            </a:fld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356351"/>
            <a:ext cx="4140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356351"/>
            <a:ext cx="3960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957E6E1-B060-48F7-9CD2-485E56127DF2}" type="slidenum">
              <a:rPr lang="nb-NO" smtClean="0">
                <a:solidFill>
                  <a:srgbClr val="5B7F9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43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12290"/>
            <a:ext cx="3886200" cy="4343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 i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12290"/>
            <a:ext cx="3886200" cy="4343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921600"/>
            <a:ext cx="8229600" cy="439200"/>
          </a:xfrm>
        </p:spPr>
        <p:txBody>
          <a:bodyPr anchor="t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nb-NO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5"/>
          </p:nvPr>
        </p:nvSpPr>
        <p:spPr>
          <a:xfrm>
            <a:off x="971600" y="6356351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5AE7C4F-9D93-469E-8EE4-BCBB0ECB08CC}" type="datetime1">
              <a:rPr lang="en-US" smtClean="0">
                <a:solidFill>
                  <a:srgbClr val="5B7F95">
                    <a:lumMod val="60000"/>
                    <a:lumOff val="40000"/>
                  </a:srgbClr>
                </a:solidFill>
              </a:rPr>
              <a:t>8/21/2019</a:t>
            </a:fld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356351"/>
            <a:ext cx="4140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356351"/>
            <a:ext cx="3960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957E6E1-B060-48F7-9CD2-485E56127DF2}" type="slidenum">
              <a:rPr lang="nb-NO" smtClean="0">
                <a:solidFill>
                  <a:srgbClr val="5B7F9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0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43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987" y="1519665"/>
            <a:ext cx="2700000" cy="432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 i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8472" y="1519665"/>
            <a:ext cx="5188328" cy="432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921600"/>
            <a:ext cx="8229600" cy="439200"/>
          </a:xfrm>
        </p:spPr>
        <p:txBody>
          <a:bodyPr anchor="t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nb-NO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5"/>
          </p:nvPr>
        </p:nvSpPr>
        <p:spPr>
          <a:xfrm>
            <a:off x="971600" y="6356351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24D649C-0672-457A-B62C-50050A6F5E49}" type="datetime1">
              <a:rPr lang="en-US" smtClean="0">
                <a:solidFill>
                  <a:srgbClr val="5B7F95">
                    <a:lumMod val="60000"/>
                    <a:lumOff val="40000"/>
                  </a:srgbClr>
                </a:solidFill>
              </a:rPr>
              <a:t>8/21/2019</a:t>
            </a:fld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356351"/>
            <a:ext cx="4140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356351"/>
            <a:ext cx="3960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957E6E1-B060-48F7-9CD2-485E56127DF2}" type="slidenum">
              <a:rPr lang="nb-NO" smtClean="0">
                <a:solidFill>
                  <a:srgbClr val="5B7F9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5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43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12000"/>
            <a:ext cx="5187600" cy="432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 i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800" y="1512000"/>
            <a:ext cx="2700000" cy="432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921600"/>
            <a:ext cx="8229600" cy="439200"/>
          </a:xfrm>
        </p:spPr>
        <p:txBody>
          <a:bodyPr anchor="t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nb-NO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5"/>
          </p:nvPr>
        </p:nvSpPr>
        <p:spPr>
          <a:xfrm>
            <a:off x="971600" y="6356351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D6D219E-5B31-45A9-AB34-8E7C91B5006C}" type="datetime1">
              <a:rPr lang="en-US" smtClean="0">
                <a:solidFill>
                  <a:srgbClr val="5B7F95">
                    <a:lumMod val="60000"/>
                    <a:lumOff val="40000"/>
                  </a:srgbClr>
                </a:solidFill>
              </a:rPr>
              <a:t>8/21/2019</a:t>
            </a:fld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356351"/>
            <a:ext cx="4140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356351"/>
            <a:ext cx="3960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957E6E1-B060-48F7-9CD2-485E56127DF2}" type="slidenum">
              <a:rPr lang="nb-NO" smtClean="0">
                <a:solidFill>
                  <a:srgbClr val="5B7F9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9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972290"/>
            <a:ext cx="3960000" cy="46800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12290"/>
            <a:ext cx="3960000" cy="432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6800" y="972290"/>
            <a:ext cx="3960000" cy="46800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6800" y="1512290"/>
            <a:ext cx="3960000" cy="432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71600" y="6356351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70BA24F-9EBC-4ED3-8838-312CF90DC2C2}" type="datetime1">
              <a:rPr lang="en-US" smtClean="0">
                <a:solidFill>
                  <a:srgbClr val="5B7F95">
                    <a:lumMod val="60000"/>
                    <a:lumOff val="40000"/>
                  </a:srgbClr>
                </a:solidFill>
              </a:rPr>
              <a:t>8/21/2019</a:t>
            </a:fld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356351"/>
            <a:ext cx="4140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356351"/>
            <a:ext cx="3960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957E6E1-B060-48F7-9CD2-485E56127DF2}" type="slidenum">
              <a:rPr lang="nb-NO" smtClean="0">
                <a:solidFill>
                  <a:srgbClr val="5B7F9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7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21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92A1A71-8055-4F10-88E9-A67C283E0154}" type="datetime1">
              <a:rPr lang="en-US" sz="1000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sz="1000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nb-NO" sz="1000" kern="120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02A148E-2901-483C-B0EB-D2524ED64DC9}" type="slidenum">
              <a:rPr lang="nb-NO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2000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6" name="Picture 10" descr="Oceaneering-Logo-White_for-pp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6343650"/>
            <a:ext cx="1101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944000"/>
            <a:ext cx="8064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540000" y="1332000"/>
            <a:ext cx="8064000" cy="468000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>
              <a:defRPr/>
            </a:pPr>
            <a:fld id="{98921711-967E-4D4C-A2B5-E16F9FB25C4E}" type="datetime1">
              <a:rPr lang="en-US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>
              <a:defRPr/>
            </a:pPr>
            <a:endParaRPr lang="nb-NO" kern="120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C253A60-9045-4A7A-9694-C8589CDF6921}" type="slidenum">
              <a:rPr lang="nb-NO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2000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5" name="Picture 10" descr="Oceaneering Logo and web address- 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213100"/>
            <a:ext cx="26543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064000" cy="9144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4"/>
          </p:nvPr>
        </p:nvSpPr>
        <p:spPr>
          <a:xfrm>
            <a:off x="539552" y="2132856"/>
            <a:ext cx="8064000" cy="468000"/>
          </a:xfrm>
        </p:spPr>
        <p:txBody>
          <a:bodyPr>
            <a:normAutofit/>
          </a:bodyPr>
          <a:lstStyle>
            <a:lvl1pPr algn="ctr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>
              <a:defRPr/>
            </a:pPr>
            <a:fld id="{5F1CA967-8A55-4E6C-B1A3-5E45B66989F3}" type="datetime1">
              <a:rPr lang="en-US" kern="1200" smtClean="0">
                <a:solidFill>
                  <a:srgbClr val="5B7F95"/>
                </a:solidFill>
                <a:latin typeface="Arial"/>
                <a:ea typeface="+mn-ea"/>
                <a:cs typeface="+mn-cs"/>
              </a:rPr>
              <a:t>8/21/2019</a:t>
            </a:fld>
            <a:endParaRPr lang="nb-NO" kern="1200" dirty="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>
              <a:defRPr/>
            </a:pPr>
            <a:endParaRPr lang="nb-NO" kern="1200">
              <a:solidFill>
                <a:srgbClr val="5B7F95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F89C38B-5065-4E09-B132-65F5C8BEFB03}" type="slidenum">
              <a:rPr lang="nb-NO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0"/>
            <a:ext cx="77724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2250" y="1046163"/>
            <a:ext cx="3810000" cy="4764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4650" y="1046163"/>
            <a:ext cx="3810000" cy="4764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algn="l" rtl="0">
              <a:defRPr/>
            </a:pPr>
            <a:endParaRPr lang="en-US" sz="1000" kern="1200">
              <a:solidFill>
                <a:srgbClr val="FFC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EF1C1E1-9972-4B8C-83B8-931D55F01044}" type="slidenum">
              <a:rPr lang="en-US" altLang="en-US" sz="1000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10300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2000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468313"/>
            <a:ext cx="8064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10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nb-NO" alt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584325"/>
            <a:ext cx="80645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828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A02AF36F-1B89-46CE-AE80-2F32DE1B1BBB}" type="datetime1">
              <a:rPr lang="en-US" kern="1200" smtClean="0">
                <a:solidFill>
                  <a:srgbClr val="5B7F95"/>
                </a:solidFill>
                <a:latin typeface="Arial"/>
                <a:ea typeface="+mn-ea"/>
              </a:rPr>
              <a:t>8/21/2019</a:t>
            </a:fld>
            <a:endParaRPr lang="nb-NO" kern="1200" dirty="0">
              <a:solidFill>
                <a:srgbClr val="5B7F95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6356350"/>
            <a:ext cx="4860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nb-NO" kern="1200">
              <a:solidFill>
                <a:srgbClr val="5B7F95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750" y="6356350"/>
            <a:ext cx="395288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43306C9-2FBE-4612-86C2-6ED416D07420}" type="slidenum">
              <a:rPr lang="nb-NO" altLang="en-US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056" name="Picture 9" descr="Oceaneering-Logo-White_for-ppt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750" y="6343650"/>
            <a:ext cx="1101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714" r:id="rId10"/>
    <p:sldLayoutId id="2147483716" r:id="rId11"/>
    <p:sldLayoutId id="2147483718" r:id="rId12"/>
    <p:sldLayoutId id="2147483719" r:id="rId13"/>
    <p:sldLayoutId id="214748372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416B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kern="1200">
          <a:solidFill>
            <a:srgbClr val="2B3C46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rgbClr val="2B3C46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2B3C46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2B3C46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B3C46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10300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2000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468313"/>
            <a:ext cx="8064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10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nb-NO" alt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584325"/>
            <a:ext cx="80645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828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EC814662-30AE-4B54-9DF5-BE14D0A02C1E}" type="datetime1">
              <a:rPr lang="en-US" kern="1200" smtClean="0">
                <a:solidFill>
                  <a:srgbClr val="5B7F95"/>
                </a:solidFill>
                <a:latin typeface="Arial"/>
                <a:ea typeface="+mn-ea"/>
              </a:rPr>
              <a:t>8/21/2019</a:t>
            </a:fld>
            <a:endParaRPr lang="nb-NO" kern="1200" dirty="0">
              <a:solidFill>
                <a:srgbClr val="5B7F95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750" y="6356350"/>
            <a:ext cx="395288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43306C9-2FBE-4612-86C2-6ED416D07420}" type="slidenum">
              <a:rPr lang="nb-NO" altLang="en-US" kern="120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en-US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056" name="Picture 9" descr="Oceaneering-Logo-White_for-ppt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750" y="6343650"/>
            <a:ext cx="1101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41537" y="6388584"/>
            <a:ext cx="4860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lang="en-US" sz="1000" i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00" dirty="0" smtClean="0"/>
              <a:t>Subject to the EAR and restrictions on title page. </a:t>
            </a:r>
            <a:r>
              <a:rPr lang="en-US" sz="800" i="0" dirty="0" smtClean="0"/>
              <a:t>ECCN: </a:t>
            </a:r>
            <a:r>
              <a:rPr lang="en-US" sz="800" b="1" i="0" dirty="0" smtClean="0"/>
              <a:t>EAR99</a:t>
            </a:r>
            <a:endParaRPr lang="en-US" sz="8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416B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kern="1200">
          <a:solidFill>
            <a:srgbClr val="2B3C46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rgbClr val="2B3C46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2B3C46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2B3C46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B3C46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32000"/>
            <a:ext cx="8064000" cy="914400"/>
          </a:xfrm>
          <a:prstGeom prst="rect">
            <a:avLst/>
          </a:prstGeom>
        </p:spPr>
        <p:txBody>
          <a:bodyPr vert="horz" wrap="square" lIns="0" tIns="45720" rIns="91440" bIns="4680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8064000" cy="396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>
              <a:lumMod val="90000"/>
              <a:lumOff val="10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862788" y="5281333"/>
            <a:ext cx="49085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Logo" descr="D:\My documents\Elements graphical\Oceaneering Logo - White_Large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61950"/>
            <a:ext cx="1989536" cy="774701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62788" y="4373293"/>
            <a:ext cx="4950171" cy="73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3453" y="5423139"/>
            <a:ext cx="4909507" cy="48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51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hf hdr="0" ftr="0" dt="0"/>
  <p:txStyles>
    <p:titleStyle>
      <a:lvl1pPr algn="r" defTabSz="912813" rtl="0" eaLnBrk="1" fontAlgn="base" hangingPunct="1">
        <a:spcBef>
          <a:spcPct val="0"/>
        </a:spcBef>
        <a:spcAft>
          <a:spcPct val="0"/>
        </a:spcAft>
        <a:defRPr sz="2800" b="0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defTabSz="91281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91281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91281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91281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91281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91281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91281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91281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0" indent="0" algn="r" defTabSz="912813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Arial" pitchFamily="34" charset="0"/>
        </a:defRPr>
      </a:lvl1pPr>
      <a:lvl2pPr marL="457200" indent="0" algn="l" defTabSz="912813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914400" indent="0" algn="l" defTabSz="9128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13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1371600" indent="0" algn="l" defTabSz="9128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1828800" indent="0" algn="l" defTabSz="9128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2514174" indent="-228561" algn="l" defTabSz="9142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7" indent="-228561" algn="l" defTabSz="9142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0" indent="-228561" algn="l" defTabSz="9142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42" indent="-228561" algn="l" defTabSz="9142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5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8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0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3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6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8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1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0300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i="0">
              <a:solidFill>
                <a:srgbClr val="FFFFFF"/>
              </a:solidFill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431800"/>
            <a:ext cx="80645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nb-NO" alt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511300"/>
            <a:ext cx="8064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2053" name="Picture 10" descr="Oceaneering Logo - White 1920 px wide emf.e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43650"/>
            <a:ext cx="11001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12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59DFE3-0F27-4041-A22A-0F0E844D9ABD}" type="datetime1">
              <a:rPr lang="en-US" i="0" smtClean="0">
                <a:solidFill>
                  <a:srgbClr val="FFFFFF"/>
                </a:solidFill>
              </a:rPr>
              <a:t>8/21/2019</a:t>
            </a:fld>
            <a:endParaRPr lang="nb-NO" i="0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750" y="6356350"/>
            <a:ext cx="395288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97350D-8A5E-4734-ABC2-D6C6F83F3B1C}" type="slidenum">
              <a:rPr lang="nb-NO" altLang="en-US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nb-NO" altLang="en-US" i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875" y="6356350"/>
            <a:ext cx="414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b-NO" i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416B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416B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kern="1200">
          <a:solidFill>
            <a:srgbClr val="2B3C46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2B3C46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B3C46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B3C46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2B3C46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i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439200"/>
          </a:xfrm>
          <a:prstGeom prst="rect">
            <a:avLst/>
          </a:prstGeom>
        </p:spPr>
        <p:txBody>
          <a:bodyPr vert="horz" wrap="square" lIns="0" tIns="10800" rIns="0" bIns="4680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7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10" descr="Oceaneering Logo - White 1920 px wide emf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4000" y="6343200"/>
            <a:ext cx="1101600" cy="322178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6356351"/>
            <a:ext cx="1512168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6428DAA-0081-4958-964E-47D2797FBC2C}" type="datetime1">
              <a:rPr lang="en-US" i="0" smtClean="0">
                <a:solidFill>
                  <a:srgbClr val="5B7F95">
                    <a:lumMod val="60000"/>
                    <a:lumOff val="40000"/>
                  </a:srgbClr>
                </a:solidFill>
                <a:latin typeface="Arial"/>
              </a:rPr>
              <a:t>8/21/2019</a:t>
            </a:fld>
            <a:endParaRPr lang="nb-NO" i="0">
              <a:solidFill>
                <a:srgbClr val="5B7F95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5776" y="6356351"/>
            <a:ext cx="4140460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i="0">
              <a:solidFill>
                <a:srgbClr val="5B7F95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552" y="6356351"/>
            <a:ext cx="396044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957E6E1-B060-48F7-9CD2-485E56127DF2}" type="slidenum">
              <a:rPr lang="nb-NO" i="0" smtClean="0">
                <a:solidFill>
                  <a:srgbClr val="5B7F95">
                    <a:lumMod val="60000"/>
                    <a:lumOff val="40000"/>
                  </a:srgb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 i="0">
              <a:solidFill>
                <a:srgbClr val="5B7F95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192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>
              <a:lumMod val="90000"/>
              <a:lumOff val="10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walz@oceaneering.ne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jryzewsk@Oceaneering.com" TargetMode="External"/><Relationship Id="rId4" Type="http://schemas.openxmlformats.org/officeDocument/2006/relationships/hyperlink" Target="mailto:mwithey@oceaneering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August 2019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Presented by: </a:t>
            </a:r>
            <a:r>
              <a:rPr lang="en-US" sz="1600" dirty="0" smtClean="0"/>
              <a:t>Carl Walz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5250" y="4293557"/>
            <a:ext cx="4326085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GOLD-2 – Anticipating Customer Needs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72004" y="598393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THIS DOCUMENT D</a:t>
            </a:r>
            <a:r>
              <a:rPr lang="en-US" sz="1050" dirty="0" smtClean="0">
                <a:solidFill>
                  <a:srgbClr val="FFFFFF"/>
                </a:solidFill>
                <a:cs typeface="Arial" pitchFamily="34" charset="0"/>
              </a:rPr>
              <a:t>OES </a:t>
            </a:r>
            <a:r>
              <a:rPr lang="en-US" sz="1050" dirty="0">
                <a:solidFill>
                  <a:srgbClr val="FFFFFF"/>
                </a:solidFill>
                <a:cs typeface="Arial" pitchFamily="34" charset="0"/>
              </a:rPr>
              <a:t>NOT CONTAIN ANY EXPORT CONTROLLED TECHNOLOGY OR TECHNICAL DATA</a:t>
            </a:r>
            <a:endParaRPr lang="en-US" sz="1050" cap="small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Oceaneering International, Inc.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Worldwide Marine and Engineering Services and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57E6E1-B060-48F7-9CD2-485E56127DF2}" type="slidenum">
              <a:rPr lang="nb-NO" smtClean="0">
                <a:solidFill>
                  <a:srgbClr val="5B7F95">
                    <a:lumMod val="60000"/>
                    <a:lumOff val="40000"/>
                  </a:srgbClr>
                </a:solidFill>
              </a:rPr>
              <a:pPr/>
              <a:t>2</a:t>
            </a:fld>
            <a:endParaRPr lang="nb-NO">
              <a:solidFill>
                <a:srgbClr val="5B7F95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9748" y="5835428"/>
            <a:ext cx="165867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25756" y="1511537"/>
            <a:ext cx="8589644" cy="14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 anchor="ctr">
            <a:no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Oceaneering’s fleet of Remotely Operated Vehicles (ROVs) operates in the depths of the world’s oceans for the energy industry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Oceaneering’s production facilities build subsea hardware and fleets of robotic vehicles for the energy, automotive, logistic, and entertainment industries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Oceaneering’s Advanced Technology group provides products and services for the military, civil and commercial markets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4521" y="3280863"/>
            <a:ext cx="1796955" cy="2098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1"/>
          <a:stretch/>
        </p:blipFill>
        <p:spPr>
          <a:xfrm>
            <a:off x="0" y="3280863"/>
            <a:ext cx="1794243" cy="20985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1754" y="3281501"/>
            <a:ext cx="1796796" cy="2097272"/>
          </a:xfrm>
          <a:prstGeom prst="rect">
            <a:avLst/>
          </a:prstGeom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829" y="3281500"/>
            <a:ext cx="1795439" cy="2097273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885951" y="5835428"/>
            <a:ext cx="165867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71901" y="5835428"/>
            <a:ext cx="165867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00701" y="5835428"/>
            <a:ext cx="165867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29501" y="5835428"/>
            <a:ext cx="165867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0822" y="5556468"/>
            <a:ext cx="110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i="0" dirty="0">
                <a:solidFill>
                  <a:srgbClr val="666666"/>
                </a:solidFill>
                <a:latin typeface="Arial"/>
                <a:cs typeface="Arial" pitchFamily="34" charset="0"/>
              </a:rPr>
              <a:t>ROV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81964" y="5556468"/>
            <a:ext cx="1448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i="0" dirty="0">
                <a:solidFill>
                  <a:srgbClr val="666666"/>
                </a:solidFill>
                <a:latin typeface="Arial"/>
                <a:cs typeface="Arial" pitchFamily="34" charset="0"/>
              </a:rPr>
              <a:t>Subsea Products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10764" y="5556468"/>
            <a:ext cx="1633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i="0" dirty="0">
                <a:solidFill>
                  <a:srgbClr val="666666"/>
                </a:solidFill>
                <a:latin typeface="Arial"/>
                <a:cs typeface="Arial" pitchFamily="34" charset="0"/>
              </a:rPr>
              <a:t>Subsea Projects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00701" y="5556468"/>
            <a:ext cx="1259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i="0" dirty="0">
                <a:solidFill>
                  <a:srgbClr val="666666"/>
                </a:solidFill>
                <a:latin typeface="Arial"/>
                <a:cs typeface="Arial" pitchFamily="34" charset="0"/>
              </a:rPr>
              <a:t>Asset Integrity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04268" y="5556468"/>
            <a:ext cx="1611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i="0" dirty="0">
                <a:solidFill>
                  <a:srgbClr val="666666"/>
                </a:solidFill>
                <a:latin typeface="Arial"/>
                <a:cs typeface="Arial" pitchFamily="34" charset="0"/>
              </a:rPr>
              <a:t>Advanced Technologies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r="24724"/>
          <a:stretch/>
        </p:blipFill>
        <p:spPr>
          <a:xfrm>
            <a:off x="7323992" y="3276600"/>
            <a:ext cx="1811216" cy="20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4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Aerospace business development involves searching for defined opportunities to bid on</a:t>
            </a:r>
          </a:p>
          <a:p>
            <a:pPr lvl="1"/>
            <a:r>
              <a:rPr lang="en-US" dirty="0" smtClean="0"/>
              <a:t>We search </a:t>
            </a:r>
            <a:r>
              <a:rPr lang="en-US" dirty="0" err="1" smtClean="0"/>
              <a:t>FedBizOps</a:t>
            </a:r>
            <a:endParaRPr lang="en-US" dirty="0" smtClean="0"/>
          </a:p>
          <a:p>
            <a:pPr lvl="1"/>
            <a:r>
              <a:rPr lang="en-US" dirty="0" smtClean="0"/>
              <a:t>We field calls from Primes to bid on a government job for them or with them</a:t>
            </a:r>
          </a:p>
          <a:p>
            <a:pPr lvl="1"/>
            <a:r>
              <a:rPr lang="en-US" dirty="0" smtClean="0"/>
              <a:t>The RFPs describe the customer needs, and the applicable requirements</a:t>
            </a:r>
          </a:p>
          <a:p>
            <a:pPr lvl="1"/>
            <a:r>
              <a:rPr lang="en-US" dirty="0" smtClean="0"/>
              <a:t>In the past, most of the jobs were cost plus</a:t>
            </a:r>
          </a:p>
          <a:p>
            <a:pPr lvl="1"/>
            <a:endParaRPr lang="en-US" dirty="0"/>
          </a:p>
          <a:p>
            <a:r>
              <a:rPr lang="en-US" dirty="0" smtClean="0"/>
              <a:t>In recent years, NASA has adjusted their approach to some procurements</a:t>
            </a:r>
          </a:p>
          <a:p>
            <a:pPr lvl="1"/>
            <a:r>
              <a:rPr lang="en-US" dirty="0" smtClean="0"/>
              <a:t>Spur commercial demand in Low Earth Orbit</a:t>
            </a:r>
          </a:p>
          <a:p>
            <a:pPr lvl="2"/>
            <a:r>
              <a:rPr lang="en-US" dirty="0" smtClean="0"/>
              <a:t>Commercial Orbital Transportation System</a:t>
            </a:r>
          </a:p>
          <a:p>
            <a:pPr lvl="1"/>
            <a:r>
              <a:rPr lang="en-US" dirty="0" smtClean="0"/>
              <a:t>Incorporate commercial terms</a:t>
            </a:r>
          </a:p>
          <a:p>
            <a:pPr lvl="1"/>
            <a:r>
              <a:rPr lang="en-US" dirty="0" smtClean="0"/>
              <a:t>Emphasize more fixed price jobs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Anticipating Customer Needs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40000" y="1021080"/>
            <a:ext cx="8064000" cy="439200"/>
          </a:xfrm>
        </p:spPr>
        <p:txBody>
          <a:bodyPr/>
          <a:lstStyle/>
          <a:p>
            <a:r>
              <a:rPr lang="en-US" dirty="0" smtClean="0"/>
              <a:t>Previous Model – Meeting Customer Needs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09C4B13-6EE6-4166-86DF-AFE1D6744EC6}" type="slidenum">
              <a:rPr lang="nb-NO" altLang="en-US" sz="1000" kern="1200" smtClean="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750" y="1135593"/>
            <a:ext cx="8064000" cy="4320000"/>
          </a:xfrm>
        </p:spPr>
        <p:txBody>
          <a:bodyPr/>
          <a:lstStyle/>
          <a:p>
            <a:r>
              <a:rPr lang="en-US" sz="1600" dirty="0"/>
              <a:t>There are a limited number of legacy payload connectors for the attachment of science instruments or technology development </a:t>
            </a:r>
            <a:r>
              <a:rPr lang="en-US" sz="1600" dirty="0" smtClean="0"/>
              <a:t>projects </a:t>
            </a:r>
            <a:r>
              <a:rPr lang="en-US" sz="1600" dirty="0"/>
              <a:t>outside of the International Space </a:t>
            </a:r>
            <a:r>
              <a:rPr lang="en-US" sz="1600" dirty="0" smtClean="0"/>
              <a:t>Station.  </a:t>
            </a:r>
          </a:p>
          <a:p>
            <a:pPr lvl="1"/>
            <a:r>
              <a:rPr lang="en-US" sz="1600" dirty="0" smtClean="0"/>
              <a:t>Those </a:t>
            </a:r>
            <a:r>
              <a:rPr lang="en-US" sz="1600" dirty="0"/>
              <a:t>legacy systems are expensive and </a:t>
            </a:r>
            <a:r>
              <a:rPr lang="en-US" sz="1600" dirty="0" smtClean="0"/>
              <a:t>can be large </a:t>
            </a:r>
          </a:p>
          <a:p>
            <a:r>
              <a:rPr lang="en-US" sz="1600" dirty="0" smtClean="0"/>
              <a:t>For commercial payload facility operators, a small</a:t>
            </a:r>
            <a:r>
              <a:rPr lang="en-US" sz="1600" dirty="0"/>
              <a:t>, affordable payload attachment system </a:t>
            </a:r>
            <a:r>
              <a:rPr lang="en-US" sz="1600" dirty="0" smtClean="0"/>
              <a:t>was needed that </a:t>
            </a:r>
            <a:r>
              <a:rPr lang="en-US" sz="1600" dirty="0"/>
              <a:t>met all the requirements of human space flight systems at the price point that our customers could accept.   </a:t>
            </a:r>
            <a:endParaRPr lang="en-US" sz="1600" dirty="0" smtClean="0"/>
          </a:p>
          <a:p>
            <a:r>
              <a:rPr lang="en-US" sz="1600" dirty="0" smtClean="0"/>
              <a:t>In 2015, Oceaneering developed and delivered a payload latching device concept for a commercially operated payload facility on the ISS</a:t>
            </a:r>
            <a:endParaRPr lang="en-US" sz="1600" dirty="0"/>
          </a:p>
          <a:p>
            <a:r>
              <a:rPr lang="en-US" sz="1600" dirty="0" smtClean="0"/>
              <a:t>In 2016, Oceaneering conceived the General-purpose Oceaneering Latching Device 2 (GOLD-2), sized to handle larger payloads and designed for </a:t>
            </a:r>
            <a:r>
              <a:rPr lang="en-US" sz="1600" dirty="0"/>
              <a:t>the rigors of </a:t>
            </a:r>
            <a:r>
              <a:rPr lang="en-US" sz="1600" dirty="0" smtClean="0"/>
              <a:t>space.</a:t>
            </a:r>
          </a:p>
          <a:p>
            <a:pPr lvl="1"/>
            <a:r>
              <a:rPr lang="en-US" sz="1600" dirty="0" smtClean="0"/>
              <a:t>Space </a:t>
            </a:r>
            <a:r>
              <a:rPr lang="en-US" sz="1600" dirty="0"/>
              <a:t>environment includes large temperature </a:t>
            </a:r>
            <a:r>
              <a:rPr lang="en-US" sz="1600" dirty="0" smtClean="0"/>
              <a:t>changes, atomic oxygen, space radiation, </a:t>
            </a:r>
          </a:p>
          <a:p>
            <a:pPr lvl="1"/>
            <a:r>
              <a:rPr lang="en-US" sz="1600" dirty="0"/>
              <a:t>O</a:t>
            </a:r>
            <a:r>
              <a:rPr lang="en-US" sz="1600" dirty="0" smtClean="0"/>
              <a:t>perate </a:t>
            </a:r>
            <a:r>
              <a:rPr lang="en-US" sz="1600" dirty="0"/>
              <a:t>reliably and consistently to support planned and unplanned operations on the ISS and other space platforms.  </a:t>
            </a:r>
            <a:endParaRPr lang="en-US" sz="1600" dirty="0" smtClean="0"/>
          </a:p>
          <a:p>
            <a:r>
              <a:rPr lang="en-US" sz="1600" dirty="0" smtClean="0"/>
              <a:t>Oceaneering provides a </a:t>
            </a:r>
            <a:r>
              <a:rPr lang="en-US" sz="1600" dirty="0"/>
              <a:t>turn-key approach to our customers to develop the hardware, and provide NASA sign off authority for stress, thermal analysis, and quality.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362496"/>
            <a:ext cx="8064000" cy="440720"/>
          </a:xfrm>
        </p:spPr>
        <p:txBody>
          <a:bodyPr/>
          <a:lstStyle/>
          <a:p>
            <a:r>
              <a:rPr lang="en-US" dirty="0" smtClean="0"/>
              <a:t>Anticipating </a:t>
            </a:r>
            <a:r>
              <a:rPr lang="en-US" dirty="0"/>
              <a:t>Customer Needs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40000" y="768952"/>
            <a:ext cx="8064000" cy="439200"/>
          </a:xfrm>
        </p:spPr>
        <p:txBody>
          <a:bodyPr/>
          <a:lstStyle/>
          <a:p>
            <a:r>
              <a:rPr lang="en-US" dirty="0"/>
              <a:t>GOLD-2 Payload Latching Device </a:t>
            </a:r>
            <a:r>
              <a:rPr lang="en-US" dirty="0" smtClean="0"/>
              <a:t>Story 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736B1EB-6555-4ED9-B678-2332F174B8A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4471599" y="706043"/>
            <a:ext cx="4675470" cy="51071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kern="1200">
                <a:solidFill>
                  <a:srgbClr val="2B3C46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2B3C46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2B3C46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2B3C46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2B3C46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GOLD-2 Connector </a:t>
            </a:r>
            <a:r>
              <a:rPr lang="en-US" sz="1600" dirty="0" smtClean="0"/>
              <a:t>is scaled </a:t>
            </a:r>
            <a:r>
              <a:rPr lang="en-US" sz="1600" dirty="0"/>
              <a:t>from </a:t>
            </a:r>
            <a:r>
              <a:rPr lang="en-US" sz="1600" dirty="0" smtClean="0"/>
              <a:t>another flight proven connector to</a:t>
            </a:r>
            <a:r>
              <a:rPr lang="en-US" sz="1600" dirty="0"/>
              <a:t>:</a:t>
            </a:r>
          </a:p>
          <a:p>
            <a:pPr lvl="1"/>
            <a:r>
              <a:rPr lang="en-US" sz="1600" dirty="0"/>
              <a:t>Accommodate </a:t>
            </a:r>
            <a:r>
              <a:rPr lang="en-US" sz="1600" dirty="0" smtClean="0"/>
              <a:t>Micro-square Fixture with anti-rotation feature</a:t>
            </a:r>
            <a:endParaRPr lang="en-US" sz="1600" dirty="0"/>
          </a:p>
          <a:p>
            <a:pPr lvl="1"/>
            <a:r>
              <a:rPr lang="en-US" sz="1600" dirty="0"/>
              <a:t>Accommodate EVA kick loads for a 1m</a:t>
            </a:r>
            <a:r>
              <a:rPr lang="en-US" sz="1600" baseline="30000" dirty="0"/>
              <a:t>3</a:t>
            </a:r>
            <a:r>
              <a:rPr lang="en-US" sz="1600" dirty="0"/>
              <a:t> ORU and ISS acceleration of 0.2g for up to </a:t>
            </a:r>
            <a:r>
              <a:rPr lang="en-US" sz="1600" dirty="0" smtClean="0"/>
              <a:t>454 kg (1000 </a:t>
            </a:r>
            <a:r>
              <a:rPr lang="en-US" sz="1600" dirty="0" err="1" smtClean="0"/>
              <a:t>lb</a:t>
            </a:r>
            <a:r>
              <a:rPr lang="en-US" sz="1600" dirty="0" smtClean="0"/>
              <a:t>) </a:t>
            </a:r>
            <a:r>
              <a:rPr lang="en-US" sz="1600" dirty="0"/>
              <a:t>payload</a:t>
            </a:r>
          </a:p>
          <a:p>
            <a:endParaRPr lang="en-US" sz="1600" i="0" dirty="0" smtClean="0">
              <a:solidFill>
                <a:schemeClr val="tx1"/>
              </a:solidFill>
            </a:endParaRPr>
          </a:p>
          <a:p>
            <a:r>
              <a:rPr lang="en-US" sz="1600" i="0" dirty="0" smtClean="0">
                <a:solidFill>
                  <a:schemeClr val="tx1"/>
                </a:solidFill>
              </a:rPr>
              <a:t>Connector </a:t>
            </a:r>
            <a:r>
              <a:rPr lang="en-US" sz="1600" i="0" dirty="0">
                <a:solidFill>
                  <a:schemeClr val="tx1"/>
                </a:solidFill>
              </a:rPr>
              <a:t>can accommodate multiple electrical connectors </a:t>
            </a:r>
            <a:r>
              <a:rPr lang="en-US" sz="1600" i="0" dirty="0" smtClean="0">
                <a:solidFill>
                  <a:schemeClr val="tx1"/>
                </a:solidFill>
              </a:rPr>
              <a:t>and/or fiber optic </a:t>
            </a:r>
            <a:r>
              <a:rPr lang="en-US" sz="1600" i="0" dirty="0">
                <a:solidFill>
                  <a:schemeClr val="tx1"/>
                </a:solidFill>
              </a:rPr>
              <a:t>connectors</a:t>
            </a:r>
          </a:p>
          <a:p>
            <a:r>
              <a:rPr lang="en-US" sz="1600" i="0" dirty="0" smtClean="0">
                <a:solidFill>
                  <a:schemeClr val="tx1"/>
                </a:solidFill>
              </a:rPr>
              <a:t>Design includes feature to separate active and passive sides during de-mate to minimize pull forces</a:t>
            </a:r>
            <a:endParaRPr lang="en-US" sz="1600" i="0" dirty="0" smtClean="0"/>
          </a:p>
          <a:p>
            <a:r>
              <a:rPr lang="en-US" sz="1600" i="0" dirty="0" smtClean="0"/>
              <a:t>Mass </a:t>
            </a:r>
          </a:p>
          <a:p>
            <a:pPr lvl="1"/>
            <a:r>
              <a:rPr lang="en-US" sz="1400" i="0" dirty="0" smtClean="0"/>
              <a:t>Active Side:</a:t>
            </a:r>
            <a:r>
              <a:rPr lang="en-US" sz="1400" i="0" dirty="0"/>
              <a:t>	</a:t>
            </a:r>
            <a:r>
              <a:rPr lang="en-US" sz="1400" i="0" dirty="0" smtClean="0"/>
              <a:t>3.5 kg (7.8 </a:t>
            </a:r>
            <a:r>
              <a:rPr lang="en-US" sz="1400" i="0" dirty="0" err="1" smtClean="0"/>
              <a:t>lb</a:t>
            </a:r>
            <a:r>
              <a:rPr lang="en-US" sz="1400" i="0" dirty="0" smtClean="0"/>
              <a:t>)</a:t>
            </a:r>
            <a:endParaRPr lang="en-US" sz="1400" i="0" dirty="0"/>
          </a:p>
          <a:p>
            <a:pPr lvl="1"/>
            <a:r>
              <a:rPr lang="en-US" sz="1400" i="0" dirty="0" smtClean="0"/>
              <a:t>Passive Side:</a:t>
            </a:r>
            <a:r>
              <a:rPr lang="en-US" sz="1400" i="0" dirty="0"/>
              <a:t>	</a:t>
            </a:r>
            <a:r>
              <a:rPr lang="en-US" sz="1400" i="0" dirty="0" smtClean="0"/>
              <a:t>4.3 kg (9.4 </a:t>
            </a:r>
            <a:r>
              <a:rPr lang="en-US" sz="1400" i="0" dirty="0" err="1" smtClean="0"/>
              <a:t>lb</a:t>
            </a:r>
            <a:r>
              <a:rPr lang="en-US" sz="1400" i="0" dirty="0" smtClean="0"/>
              <a:t>)</a:t>
            </a:r>
            <a:endParaRPr lang="en-US" sz="1400" i="0" dirty="0"/>
          </a:p>
          <a:p>
            <a:pPr marL="0" indent="0">
              <a:buNone/>
            </a:pPr>
            <a:endParaRPr lang="en-US" sz="1600" i="0" dirty="0"/>
          </a:p>
        </p:txBody>
      </p:sp>
      <p:sp>
        <p:nvSpPr>
          <p:cNvPr id="3" name="Rectangle 2"/>
          <p:cNvSpPr/>
          <p:nvPr/>
        </p:nvSpPr>
        <p:spPr>
          <a:xfrm>
            <a:off x="348538" y="231083"/>
            <a:ext cx="5220240" cy="5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10800" rIns="0" bIns="4680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00416B"/>
                </a:solidFill>
                <a:latin typeface="+mj-lt"/>
                <a:ea typeface="+mj-ea"/>
                <a:cs typeface="Arial" pitchFamily="34" charset="0"/>
              </a:rPr>
              <a:t>GOLD-2 Payload Latching Device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669" y="5813149"/>
            <a:ext cx="4711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altLang="en-US" sz="1600" dirty="0" smtClean="0"/>
              <a:t>GOLD-2 Connector with two Electrical Connectors</a:t>
            </a:r>
            <a:endParaRPr lang="en-US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35" y="3521429"/>
            <a:ext cx="155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Passive </a:t>
            </a:r>
            <a:r>
              <a:rPr lang="en-US" altLang="en-US" dirty="0" smtClean="0"/>
              <a:t>Side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7091" y="1229710"/>
            <a:ext cx="133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/>
              <a:t>Active Side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B1EB-6555-4ED9-B678-2332F174B8A3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4" t="7705" r="9718" b="9396"/>
          <a:stretch/>
        </p:blipFill>
        <p:spPr>
          <a:xfrm>
            <a:off x="621231" y="1414376"/>
            <a:ext cx="3763537" cy="24477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5" t="2842" r="10624" b="10641"/>
          <a:stretch/>
        </p:blipFill>
        <p:spPr>
          <a:xfrm>
            <a:off x="357598" y="3385627"/>
            <a:ext cx="3646983" cy="26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750" y="1135593"/>
            <a:ext cx="8064000" cy="4320000"/>
          </a:xfrm>
        </p:spPr>
        <p:txBody>
          <a:bodyPr/>
          <a:lstStyle/>
          <a:p>
            <a:r>
              <a:rPr lang="en-US" sz="1600" dirty="0" smtClean="0"/>
              <a:t>As Oceaneering began the development of GOLD-2, we became aware of Airbus’ need for a payload latching device</a:t>
            </a:r>
          </a:p>
          <a:p>
            <a:r>
              <a:rPr lang="en-US" sz="1600" dirty="0" smtClean="0"/>
              <a:t>Oceaneering and Airbus connected at the ISS R&amp;D in 2016</a:t>
            </a:r>
            <a:r>
              <a:rPr lang="en-US" sz="1600" dirty="0"/>
              <a:t> </a:t>
            </a:r>
            <a:endParaRPr lang="en-US" sz="1600" dirty="0" smtClean="0"/>
          </a:p>
          <a:p>
            <a:pPr lvl="1"/>
            <a:r>
              <a:rPr lang="en-US" sz="1600" dirty="0" smtClean="0"/>
              <a:t>Began a business conversation that finally solidified in a FFP contract for multiple latching devices in 2018 for the Bartolomeo platform</a:t>
            </a:r>
            <a:endParaRPr lang="en-US" sz="1600" dirty="0"/>
          </a:p>
          <a:p>
            <a:r>
              <a:rPr lang="en-US" sz="1600" dirty="0" smtClean="0"/>
              <a:t>Through Airbus, Oceaneering and NanoRacks discussed how the GOLD-2 could meet NanoRack’s needs for their new Bishop Airlock</a:t>
            </a:r>
          </a:p>
          <a:p>
            <a:pPr lvl="1"/>
            <a:r>
              <a:rPr lang="en-US" dirty="0" smtClean="0"/>
              <a:t>Began a business conversation that also solidified a FFP contract for multiple latching devices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362496"/>
            <a:ext cx="8064000" cy="440720"/>
          </a:xfrm>
        </p:spPr>
        <p:txBody>
          <a:bodyPr/>
          <a:lstStyle/>
          <a:p>
            <a:r>
              <a:rPr lang="en-US" dirty="0" smtClean="0"/>
              <a:t>Anticipating </a:t>
            </a:r>
            <a:r>
              <a:rPr lang="en-US" dirty="0"/>
              <a:t>Customer Needs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40000" y="768952"/>
            <a:ext cx="8064000" cy="439200"/>
          </a:xfrm>
        </p:spPr>
        <p:txBody>
          <a:bodyPr/>
          <a:lstStyle/>
          <a:p>
            <a:r>
              <a:rPr lang="en-US" dirty="0"/>
              <a:t>GOLD-2 Payload Latching Device </a:t>
            </a:r>
            <a:r>
              <a:rPr lang="en-US" dirty="0" smtClean="0"/>
              <a:t>Story 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736B1EB-6555-4ED9-B678-2332F174B8A3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935038" y="3946709"/>
            <a:ext cx="7069610" cy="1841261"/>
            <a:chOff x="891406" y="3657600"/>
            <a:chExt cx="7069610" cy="18412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9" b="17778"/>
            <a:stretch/>
          </p:blipFill>
          <p:spPr>
            <a:xfrm>
              <a:off x="891406" y="3657600"/>
              <a:ext cx="3253862" cy="1575174"/>
            </a:xfrm>
            <a:prstGeom prst="rect">
              <a:avLst/>
            </a:prstGeom>
            <a:ln w="15875">
              <a:solidFill>
                <a:schemeClr val="accent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t="21614" r="9166" b="21981"/>
            <a:stretch/>
          </p:blipFill>
          <p:spPr>
            <a:xfrm>
              <a:off x="4304155" y="3667100"/>
              <a:ext cx="3656861" cy="1565673"/>
            </a:xfrm>
            <a:prstGeom prst="rect">
              <a:avLst/>
            </a:prstGeom>
            <a:ln w="15875">
              <a:solidFill>
                <a:schemeClr val="accent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059318" y="5221862"/>
              <a:ext cx="248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0" dirty="0" smtClean="0">
                  <a:solidFill>
                    <a:srgbClr val="0026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GOLD 2 Flight Production Units</a:t>
              </a:r>
              <a:endParaRPr lang="en-US" sz="1200" i="0" dirty="0">
                <a:solidFill>
                  <a:srgbClr val="0026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2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7865" y="1569870"/>
            <a:ext cx="5208950" cy="4320000"/>
          </a:xfrm>
        </p:spPr>
        <p:txBody>
          <a:bodyPr/>
          <a:lstStyle/>
          <a:p>
            <a:r>
              <a:rPr lang="en-US" dirty="0" smtClean="0"/>
              <a:t>Oceaneering is working with its customers and partners to commercially develop a flight support structure for use on ISS resupply flights</a:t>
            </a:r>
          </a:p>
          <a:p>
            <a:pPr lvl="1"/>
            <a:r>
              <a:rPr lang="en-US" dirty="0" smtClean="0"/>
              <a:t>External payloads launch externally</a:t>
            </a:r>
          </a:p>
          <a:p>
            <a:pPr lvl="2"/>
            <a:r>
              <a:rPr lang="en-US" dirty="0" smtClean="0"/>
              <a:t>No need to compromise payloads; for example, by having to remove satellite propellants</a:t>
            </a:r>
          </a:p>
          <a:p>
            <a:pPr lvl="1"/>
            <a:r>
              <a:rPr lang="en-US" dirty="0" smtClean="0"/>
              <a:t>Reduce the need for payload handling by NASA astronauts</a:t>
            </a:r>
          </a:p>
          <a:p>
            <a:pPr lvl="1"/>
            <a:r>
              <a:rPr lang="en-US" dirty="0" smtClean="0"/>
              <a:t>Reduce the need for ISS airlock cycles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Anticipating Customer Needs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 Next Chapter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ADA83EE-82DA-455C-A93C-C5A2B81F05AE}" type="slidenum">
              <a:rPr lang="nb-NO" altLang="en-US" sz="1000" kern="1200" smtClean="0">
                <a:solidFill>
                  <a:srgbClr val="5B7F95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b-NO" altLang="en-US" sz="1000" kern="1200">
              <a:solidFill>
                <a:srgbClr val="5B7F95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910" r="17936" b="770"/>
          <a:stretch/>
        </p:blipFill>
        <p:spPr>
          <a:xfrm>
            <a:off x="5336815" y="1103390"/>
            <a:ext cx="3680437" cy="2547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2381" t="18407" r="13650" b="17963"/>
          <a:stretch/>
        </p:blipFill>
        <p:spPr>
          <a:xfrm>
            <a:off x="5351310" y="3066473"/>
            <a:ext cx="3651446" cy="26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982568"/>
            <a:ext cx="80640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851513" y="4562473"/>
            <a:ext cx="70485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Contact: Carl Walz,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cwalz@oceaneering.net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000" dirty="0" smtClean="0">
                <a:solidFill>
                  <a:schemeClr val="bg1"/>
                </a:solidFill>
              </a:rPr>
              <a:t>	281-228-5395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smtClean="0"/>
              <a:t>Michael Withey, 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mwithey@oceaneering.net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/>
              <a:t>Jerry </a:t>
            </a:r>
            <a:r>
              <a:rPr lang="en-US" dirty="0" smtClean="0"/>
              <a:t>Ryzewski</a:t>
            </a:r>
            <a:r>
              <a:rPr lang="en-US" smtClean="0"/>
              <a:t>, </a:t>
            </a:r>
            <a:r>
              <a:rPr lang="en-US" smtClean="0">
                <a:hlinkClick r:id="rId5"/>
              </a:rPr>
              <a:t>jryzewsk@Oceaneering.net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dirty="0"/>
              <a:t>	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 1: Maximum Content">
  <a:themeElements>
    <a:clrScheme name="Oceaneering ppt">
      <a:dk1>
        <a:srgbClr val="00263E"/>
      </a:dk1>
      <a:lt1>
        <a:srgbClr val="FFFFFF"/>
      </a:lt1>
      <a:dk2>
        <a:srgbClr val="5B7F95"/>
      </a:dk2>
      <a:lt2>
        <a:srgbClr val="DDE5EA"/>
      </a:lt2>
      <a:accent1>
        <a:srgbClr val="00263E"/>
      </a:accent1>
      <a:accent2>
        <a:srgbClr val="5B7F95"/>
      </a:accent2>
      <a:accent3>
        <a:srgbClr val="0097A9"/>
      </a:accent3>
      <a:accent4>
        <a:srgbClr val="BBCCD6"/>
      </a:accent4>
      <a:accent5>
        <a:srgbClr val="FFC000"/>
      </a:accent5>
      <a:accent6>
        <a:srgbClr val="DC4405"/>
      </a:accent6>
      <a:hlink>
        <a:srgbClr val="006AAE"/>
      </a:hlink>
      <a:folHlink>
        <a:srgbClr val="9AB2C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yout 1: Maximum Content">
  <a:themeElements>
    <a:clrScheme name="Oceaneering ppt">
      <a:dk1>
        <a:srgbClr val="00263E"/>
      </a:dk1>
      <a:lt1>
        <a:srgbClr val="FFFFFF"/>
      </a:lt1>
      <a:dk2>
        <a:srgbClr val="5B7F95"/>
      </a:dk2>
      <a:lt2>
        <a:srgbClr val="DDE5EA"/>
      </a:lt2>
      <a:accent1>
        <a:srgbClr val="00263E"/>
      </a:accent1>
      <a:accent2>
        <a:srgbClr val="5B7F95"/>
      </a:accent2>
      <a:accent3>
        <a:srgbClr val="0097A9"/>
      </a:accent3>
      <a:accent4>
        <a:srgbClr val="BBCCD6"/>
      </a:accent4>
      <a:accent5>
        <a:srgbClr val="FFC000"/>
      </a:accent5>
      <a:accent6>
        <a:srgbClr val="DC4405"/>
      </a:accent6>
      <a:hlink>
        <a:srgbClr val="006AAE"/>
      </a:hlink>
      <a:folHlink>
        <a:srgbClr val="9AB2C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eaneering Presentation Template 4-3 - Standard - RevB11-2015">
  <a:themeElements>
    <a:clrScheme name="Oceaneering ppt">
      <a:dk1>
        <a:srgbClr val="00263E"/>
      </a:dk1>
      <a:lt1>
        <a:srgbClr val="FFFFFF"/>
      </a:lt1>
      <a:dk2>
        <a:srgbClr val="5B7F95"/>
      </a:dk2>
      <a:lt2>
        <a:srgbClr val="DDE5EA"/>
      </a:lt2>
      <a:accent1>
        <a:srgbClr val="00263E"/>
      </a:accent1>
      <a:accent2>
        <a:srgbClr val="5B7F95"/>
      </a:accent2>
      <a:accent3>
        <a:srgbClr val="0097A9"/>
      </a:accent3>
      <a:accent4>
        <a:srgbClr val="BBCCD6"/>
      </a:accent4>
      <a:accent5>
        <a:srgbClr val="FFC000"/>
      </a:accent5>
      <a:accent6>
        <a:srgbClr val="DC4405"/>
      </a:accent6>
      <a:hlink>
        <a:srgbClr val="006AAE"/>
      </a:hlink>
      <a:folHlink>
        <a:srgbClr val="9AB2C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Slides">
  <a:themeElements>
    <a:clrScheme name="Oceaneering ppt">
      <a:dk1>
        <a:srgbClr val="00263E"/>
      </a:dk1>
      <a:lt1>
        <a:srgbClr val="FFFFFF"/>
      </a:lt1>
      <a:dk2>
        <a:srgbClr val="5B7F95"/>
      </a:dk2>
      <a:lt2>
        <a:srgbClr val="DDE5EA"/>
      </a:lt2>
      <a:accent1>
        <a:srgbClr val="00263E"/>
      </a:accent1>
      <a:accent2>
        <a:srgbClr val="5B7F95"/>
      </a:accent2>
      <a:accent3>
        <a:srgbClr val="0097A9"/>
      </a:accent3>
      <a:accent4>
        <a:srgbClr val="BBCCD6"/>
      </a:accent4>
      <a:accent5>
        <a:srgbClr val="FFC000"/>
      </a:accent5>
      <a:accent6>
        <a:srgbClr val="DC4405"/>
      </a:accent6>
      <a:hlink>
        <a:srgbClr val="006AAE"/>
      </a:hlink>
      <a:folHlink>
        <a:srgbClr val="9AB2C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eering Presentation Template 16-9_OSS" id="{7DF6DF92-6473-41EB-8CC1-8BD98B075676}" vid="{6A99D20D-6F7C-478D-A176-13556FB7AEDA}"/>
    </a:ext>
  </a:extLst>
</a:theme>
</file>

<file path=ppt/theme/theme5.xml><?xml version="1.0" encoding="utf-8"?>
<a:theme xmlns:a="http://schemas.openxmlformats.org/drawingml/2006/main" name="2_Layout 1: Maximum Content">
  <a:themeElements>
    <a:clrScheme name="Oceaneering ppt">
      <a:dk1>
        <a:srgbClr val="00263E"/>
      </a:dk1>
      <a:lt1>
        <a:srgbClr val="FFFFFF"/>
      </a:lt1>
      <a:dk2>
        <a:srgbClr val="5B7F95"/>
      </a:dk2>
      <a:lt2>
        <a:srgbClr val="DDE5EA"/>
      </a:lt2>
      <a:accent1>
        <a:srgbClr val="00263E"/>
      </a:accent1>
      <a:accent2>
        <a:srgbClr val="5B7F95"/>
      </a:accent2>
      <a:accent3>
        <a:srgbClr val="0097A9"/>
      </a:accent3>
      <a:accent4>
        <a:srgbClr val="BBCCD6"/>
      </a:accent4>
      <a:accent5>
        <a:srgbClr val="FFC000"/>
      </a:accent5>
      <a:accent6>
        <a:srgbClr val="DC4405"/>
      </a:accent6>
      <a:hlink>
        <a:srgbClr val="006AAE"/>
      </a:hlink>
      <a:folHlink>
        <a:srgbClr val="9AB2C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tandard">
  <a:themeElements>
    <a:clrScheme name="Oceaneering ppt">
      <a:dk1>
        <a:srgbClr val="00263E"/>
      </a:dk1>
      <a:lt1>
        <a:srgbClr val="FFFFFF"/>
      </a:lt1>
      <a:dk2>
        <a:srgbClr val="5B7F95"/>
      </a:dk2>
      <a:lt2>
        <a:srgbClr val="DDE5EA"/>
      </a:lt2>
      <a:accent1>
        <a:srgbClr val="00263E"/>
      </a:accent1>
      <a:accent2>
        <a:srgbClr val="5B7F95"/>
      </a:accent2>
      <a:accent3>
        <a:srgbClr val="0097A9"/>
      </a:accent3>
      <a:accent4>
        <a:srgbClr val="BBCCD6"/>
      </a:accent4>
      <a:accent5>
        <a:srgbClr val="FFC000"/>
      </a:accent5>
      <a:accent6>
        <a:srgbClr val="DC4405"/>
      </a:accent6>
      <a:hlink>
        <a:srgbClr val="006AAE"/>
      </a:hlink>
      <a:folHlink>
        <a:srgbClr val="9AB2C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eering Presentation Template 4-3" id="{C25F4391-BA23-4099-94FE-DCFB3852E79F}" vid="{62829870-CB1B-49FF-A78E-8F56FF43129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3AAF6A71EA354B90C36303C44C08B3" ma:contentTypeVersion="15" ma:contentTypeDescription="Create a new document." ma:contentTypeScope="" ma:versionID="9331c353f8c52cc496850d5b08996737">
  <xsd:schema xmlns:xsd="http://www.w3.org/2001/XMLSchema" xmlns:xs="http://www.w3.org/2001/XMLSchema" xmlns:p="http://schemas.microsoft.com/office/2006/metadata/properties" xmlns:ns3="7c39c032-e26b-4e66-bf26-52a6d312f0e8" targetNamespace="http://schemas.microsoft.com/office/2006/metadata/properties" ma:root="true" ma:fieldsID="c1133bec0ccc43e479c3135daee9204e" ns3:_="">
    <xsd:import namespace="7c39c032-e26b-4e66-bf26-52a6d312f0e8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9c032-e26b-4e66-bf26-52a6d312f0e8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7c39c032-e26b-4e66-bf26-52a6d312f0e8" xsi:nil="true"/>
    <MigrationWizId xmlns="7c39c032-e26b-4e66-bf26-52a6d312f0e8" xsi:nil="true"/>
    <MigrationWizIdPermissions xmlns="7c39c032-e26b-4e66-bf26-52a6d312f0e8" xsi:nil="true"/>
    <MigrationWizIdSecurityGroups xmlns="7c39c032-e26b-4e66-bf26-52a6d312f0e8" xsi:nil="true"/>
    <MigrationWizIdDocumentLibraryPermissions xmlns="7c39c032-e26b-4e66-bf26-52a6d312f0e8" xsi:nil="true"/>
  </documentManagement>
</p:properties>
</file>

<file path=customXml/itemProps1.xml><?xml version="1.0" encoding="utf-8"?>
<ds:datastoreItem xmlns:ds="http://schemas.openxmlformats.org/officeDocument/2006/customXml" ds:itemID="{3C9A62DA-1201-433E-B292-127BD8BC9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9c032-e26b-4e66-bf26-52a6d312f0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EA1419-130B-403D-B641-6D01606949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67CDC3-4E79-442B-9139-154F2D5237FC}">
  <ds:schemaRefs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7c39c032-e26b-4e66-bf26-52a6d312f0e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37661</TotalTime>
  <Words>512</Words>
  <Application>Microsoft Office PowerPoint</Application>
  <PresentationFormat>On-screen Show (4:3)</PresentationFormat>
  <Paragraphs>83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MS PGothic</vt:lpstr>
      <vt:lpstr>Arial</vt:lpstr>
      <vt:lpstr>Calibri</vt:lpstr>
      <vt:lpstr>Layout 1: Maximum Content</vt:lpstr>
      <vt:lpstr>1_Layout 1: Maximum Content</vt:lpstr>
      <vt:lpstr>Oceaneering Presentation Template 4-3 - Standard - RevB11-2015</vt:lpstr>
      <vt:lpstr>Title Slides</vt:lpstr>
      <vt:lpstr>2_Layout 1: Maximum Content</vt:lpstr>
      <vt:lpstr>Standard</vt:lpstr>
      <vt:lpstr>GOLD-2 – Anticipating Customer Needs</vt:lpstr>
      <vt:lpstr>Oceaneering International, Inc.</vt:lpstr>
      <vt:lpstr>Anticipating Customer Needs</vt:lpstr>
      <vt:lpstr>Anticipating Customer Needs </vt:lpstr>
      <vt:lpstr>PowerPoint Presentation</vt:lpstr>
      <vt:lpstr>Anticipating Customer Needs </vt:lpstr>
      <vt:lpstr>Anticipating Customer Needs</vt:lpstr>
      <vt:lpstr> </vt:lpstr>
    </vt:vector>
  </TitlesOfParts>
  <Company>Oceaneering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Kathy Smith</dc:creator>
  <cp:lastModifiedBy>Carl Walz</cp:lastModifiedBy>
  <cp:revision>870</cp:revision>
  <cp:lastPrinted>2017-06-16T13:54:09Z</cp:lastPrinted>
  <dcterms:created xsi:type="dcterms:W3CDTF">1999-10-18T20:00:32Z</dcterms:created>
  <dcterms:modified xsi:type="dcterms:W3CDTF">2019-08-26T14:06:10Z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0x010100263AAF6A71EA354B90C36303C44C08B3</vt:lpwstr>
  </property>
</Properties>
</file>