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7">
  <p:sldMasterIdLst>
    <p:sldMasterId id="2147483833" r:id="rId4"/>
  </p:sldMasterIdLst>
  <p:notesMasterIdLst>
    <p:notesMasterId r:id="rId19"/>
  </p:notesMasterIdLst>
  <p:handoutMasterIdLst>
    <p:handoutMasterId r:id="rId20"/>
  </p:handoutMasterIdLst>
  <p:sldIdLst>
    <p:sldId id="2021" r:id="rId5"/>
    <p:sldId id="2042" r:id="rId6"/>
    <p:sldId id="1434" r:id="rId7"/>
    <p:sldId id="2022" r:id="rId8"/>
    <p:sldId id="2052" r:id="rId9"/>
    <p:sldId id="2012" r:id="rId10"/>
    <p:sldId id="2053" r:id="rId11"/>
    <p:sldId id="2054" r:id="rId12"/>
    <p:sldId id="2055" r:id="rId13"/>
    <p:sldId id="2056" r:id="rId14"/>
    <p:sldId id="2060" r:id="rId15"/>
    <p:sldId id="2061" r:id="rId16"/>
    <p:sldId id="2062" r:id="rId17"/>
    <p:sldId id="2038" r:id="rId18"/>
  </p:sldIdLst>
  <p:sldSz cx="12192000" cy="6858000"/>
  <p:notesSz cx="6985000" cy="9283700"/>
  <p:defaultTex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000" kern="1200">
        <a:solidFill>
          <a:schemeClr val="tx1"/>
        </a:solidFill>
        <a:latin typeface="Arial" panose="020B0604020202020204" pitchFamily="34" charset="0"/>
        <a:ea typeface="+mn-ea"/>
        <a:cs typeface="+mn-cs"/>
      </a:defRPr>
    </a:lvl6pPr>
    <a:lvl7pPr marL="2743200" algn="l" defTabSz="914400" rtl="0" eaLnBrk="1" latinLnBrk="0" hangingPunct="1">
      <a:defRPr sz="1000" kern="1200">
        <a:solidFill>
          <a:schemeClr val="tx1"/>
        </a:solidFill>
        <a:latin typeface="Arial" panose="020B0604020202020204" pitchFamily="34" charset="0"/>
        <a:ea typeface="+mn-ea"/>
        <a:cs typeface="+mn-cs"/>
      </a:defRPr>
    </a:lvl7pPr>
    <a:lvl8pPr marL="3200400" algn="l" defTabSz="914400" rtl="0" eaLnBrk="1" latinLnBrk="0" hangingPunct="1">
      <a:defRPr sz="1000" kern="1200">
        <a:solidFill>
          <a:schemeClr val="tx1"/>
        </a:solidFill>
        <a:latin typeface="Arial" panose="020B0604020202020204" pitchFamily="34" charset="0"/>
        <a:ea typeface="+mn-ea"/>
        <a:cs typeface="+mn-cs"/>
      </a:defRPr>
    </a:lvl8pPr>
    <a:lvl9pPr marL="3657600" algn="l" defTabSz="914400" rtl="0" eaLnBrk="1" latinLnBrk="0" hangingPunct="1">
      <a:defRPr sz="1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2" orient="horz" pos="1536" userDrawn="1">
          <p15:clr>
            <a:srgbClr val="A4A3A4"/>
          </p15:clr>
        </p15:guide>
        <p15:guide id="3"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vallaro, Joseph H. (JSC-CO111)" initials="CJH(" lastIdx="13" clrIdx="6">
    <p:extLst>
      <p:ext uri="{19B8F6BF-5375-455C-9EA6-DF929625EA0E}">
        <p15:presenceInfo xmlns:p15="http://schemas.microsoft.com/office/powerpoint/2012/main" userId="S-1-5-21-330711430-3775241029-4075259233-19971" providerId="AD"/>
      </p:ext>
    </p:extLst>
  </p:cmAuthor>
  <p:cmAuthor id="1" name="Comella, Jennifer (JSC-ON111)" initials="CJ(" lastIdx="7" clrIdx="0">
    <p:extLst>
      <p:ext uri="{19B8F6BF-5375-455C-9EA6-DF929625EA0E}">
        <p15:presenceInfo xmlns:p15="http://schemas.microsoft.com/office/powerpoint/2012/main" userId="S-1-5-21-330711430-3775241029-4075259233-20240" providerId="AD"/>
      </p:ext>
    </p:extLst>
  </p:cmAuthor>
  <p:cmAuthor id="8" name="Kelly, Brian J. (JSC-OB811)" initials="KBJ(" lastIdx="1" clrIdx="7">
    <p:extLst>
      <p:ext uri="{19B8F6BF-5375-455C-9EA6-DF929625EA0E}">
        <p15:presenceInfo xmlns:p15="http://schemas.microsoft.com/office/powerpoint/2012/main" userId="S-1-5-21-330711430-3775241029-4075259233-26469" providerId="AD"/>
      </p:ext>
    </p:extLst>
  </p:cmAuthor>
  <p:cmAuthor id="2" name="Contella, Dina E. (JSC-CA811)" initials="CDE(" lastIdx="7" clrIdx="1">
    <p:extLst>
      <p:ext uri="{19B8F6BF-5375-455C-9EA6-DF929625EA0E}">
        <p15:presenceInfo xmlns:p15="http://schemas.microsoft.com/office/powerpoint/2012/main" userId="S-1-5-21-330711430-3775241029-4075259233-19018" providerId="AD"/>
      </p:ext>
    </p:extLst>
  </p:cmAuthor>
  <p:cmAuthor id="3" name="Engelbert, Kevin (JSC-OZ411)" initials="EK(" lastIdx="7" clrIdx="2">
    <p:extLst>
      <p:ext uri="{19B8F6BF-5375-455C-9EA6-DF929625EA0E}">
        <p15:presenceInfo xmlns:p15="http://schemas.microsoft.com/office/powerpoint/2012/main" userId="S-1-5-21-330711430-3775241029-4075259233-24483" providerId="AD"/>
      </p:ext>
    </p:extLst>
  </p:cmAuthor>
  <p:cmAuthor id="5" name="Shaffer, Damon M. (JSC-OE111)" initials="SDM(" lastIdx="1" clrIdx="4">
    <p:extLst>
      <p:ext uri="{19B8F6BF-5375-455C-9EA6-DF929625EA0E}">
        <p15:presenceInfo xmlns:p15="http://schemas.microsoft.com/office/powerpoint/2012/main" userId="S-1-5-21-330711430-3775241029-4075259233-29720" providerId="AD"/>
      </p:ext>
    </p:extLst>
  </p:cmAuthor>
  <p:cmAuthor id="6" name="Wilson, David J. (JSC-BB111)" initials="WDJ(" lastIdx="22" clrIdx="5">
    <p:extLst>
      <p:ext uri="{19B8F6BF-5375-455C-9EA6-DF929625EA0E}">
        <p15:presenceInfo xmlns:p15="http://schemas.microsoft.com/office/powerpoint/2012/main" userId="S-1-5-21-330711430-3775241029-4075259233-31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FEF"/>
    <a:srgbClr val="F85A5A"/>
    <a:srgbClr val="053446"/>
    <a:srgbClr val="3333CC"/>
    <a:srgbClr val="9D9DE7"/>
    <a:srgbClr val="C9E7A7"/>
    <a:srgbClr val="92D050"/>
    <a:srgbClr val="7DFFDD"/>
    <a:srgbClr val="00CC99"/>
    <a:srgbClr val="A4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15" autoAdjust="0"/>
    <p:restoredTop sz="95280" autoAdjust="0"/>
  </p:normalViewPr>
  <p:slideViewPr>
    <p:cSldViewPr snapToGrid="0" snapToObjects="1">
      <p:cViewPr varScale="1">
        <p:scale>
          <a:sx n="71" d="100"/>
          <a:sy n="71" d="100"/>
        </p:scale>
        <p:origin x="67" y="566"/>
      </p:cViewPr>
      <p:guideLst>
        <p:guide orient="horz" pos="1536"/>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3633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06555" y="8836638"/>
            <a:ext cx="773475" cy="26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52" tIns="46579" rIns="91552" bIns="46579">
            <a:spAutoFit/>
          </a:bodyPr>
          <a:lstStyle>
            <a:lvl1pPr defTabSz="923925" eaLnBrk="0" hangingPunct="0">
              <a:defRPr sz="2400">
                <a:solidFill>
                  <a:schemeClr val="tx1"/>
                </a:solidFill>
                <a:latin typeface="Times New Roman" panose="02020603050405020304" pitchFamily="18" charset="0"/>
              </a:defRPr>
            </a:lvl1pPr>
            <a:lvl2pPr defTabSz="923925" eaLnBrk="0" hangingPunct="0">
              <a:defRPr sz="2400">
                <a:solidFill>
                  <a:schemeClr val="tx1"/>
                </a:solidFill>
                <a:latin typeface="Times New Roman" panose="02020603050405020304" pitchFamily="18" charset="0"/>
              </a:defRPr>
            </a:lvl2pPr>
            <a:lvl3pPr marL="908050" defTabSz="923925" eaLnBrk="0" hangingPunct="0">
              <a:defRPr sz="2400">
                <a:solidFill>
                  <a:schemeClr val="tx1"/>
                </a:solidFill>
                <a:latin typeface="Times New Roman" panose="02020603050405020304" pitchFamily="18" charset="0"/>
              </a:defRPr>
            </a:lvl3pPr>
            <a:lvl4pPr marL="1362075" defTabSz="923925" eaLnBrk="0" hangingPunct="0">
              <a:defRPr sz="2400">
                <a:solidFill>
                  <a:schemeClr val="tx1"/>
                </a:solidFill>
                <a:latin typeface="Times New Roman" panose="02020603050405020304" pitchFamily="18" charset="0"/>
              </a:defRPr>
            </a:lvl4pPr>
            <a:lvl5pPr marL="1809750" defTabSz="923925" eaLnBrk="0" hangingPunct="0">
              <a:defRPr sz="2400">
                <a:solidFill>
                  <a:schemeClr val="tx1"/>
                </a:solidFill>
                <a:latin typeface="Times New Roman" panose="02020603050405020304" pitchFamily="18" charset="0"/>
              </a:defRPr>
            </a:lvl5pPr>
            <a:lvl6pPr marL="2266950" defTabSz="923925" eaLnBrk="0" fontAlgn="base" hangingPunct="0">
              <a:spcBef>
                <a:spcPct val="0"/>
              </a:spcBef>
              <a:spcAft>
                <a:spcPct val="0"/>
              </a:spcAft>
              <a:defRPr sz="2400">
                <a:solidFill>
                  <a:schemeClr val="tx1"/>
                </a:solidFill>
                <a:latin typeface="Times New Roman" panose="02020603050405020304" pitchFamily="18" charset="0"/>
              </a:defRPr>
            </a:lvl6pPr>
            <a:lvl7pPr marL="2724150" defTabSz="923925" eaLnBrk="0" fontAlgn="base" hangingPunct="0">
              <a:spcBef>
                <a:spcPct val="0"/>
              </a:spcBef>
              <a:spcAft>
                <a:spcPct val="0"/>
              </a:spcAft>
              <a:defRPr sz="2400">
                <a:solidFill>
                  <a:schemeClr val="tx1"/>
                </a:solidFill>
                <a:latin typeface="Times New Roman" panose="02020603050405020304" pitchFamily="18" charset="0"/>
              </a:defRPr>
            </a:lvl7pPr>
            <a:lvl8pPr marL="3181350" defTabSz="923925" eaLnBrk="0" fontAlgn="base" hangingPunct="0">
              <a:spcBef>
                <a:spcPct val="0"/>
              </a:spcBef>
              <a:spcAft>
                <a:spcPct val="0"/>
              </a:spcAft>
              <a:defRPr sz="2400">
                <a:solidFill>
                  <a:schemeClr val="tx1"/>
                </a:solidFill>
                <a:latin typeface="Times New Roman" panose="02020603050405020304" pitchFamily="18" charset="0"/>
              </a:defRPr>
            </a:lvl8pPr>
            <a:lvl9pPr marL="3638550" defTabSz="923925"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defRPr/>
            </a:pPr>
            <a:r>
              <a:rPr lang="en-US" altLang="en-US" sz="1200">
                <a:latin typeface="Arial" panose="020B0604020202020204" pitchFamily="34" charset="0"/>
              </a:rPr>
              <a:t>Page </a:t>
            </a:r>
            <a:fld id="{7416A1E4-FC58-4CAB-828E-703E2D545D32}" type="slidenum">
              <a:rPr lang="en-US" altLang="en-US" sz="1200">
                <a:latin typeface="Arial" panose="020B0604020202020204" pitchFamily="34" charset="0"/>
              </a:rPr>
              <a:pPr algn="ctr">
                <a:lnSpc>
                  <a:spcPct val="90000"/>
                </a:lnSpc>
                <a:defRPr/>
              </a:pPr>
              <a:t>‹#›</a:t>
            </a:fld>
            <a:endParaRPr lang="en-US" altLang="en-US" sz="1200">
              <a:latin typeface="Arial" panose="020B0604020202020204" pitchFamily="34" charset="0"/>
            </a:endParaRPr>
          </a:p>
        </p:txBody>
      </p:sp>
    </p:spTree>
    <p:extLst>
      <p:ext uri="{BB962C8B-B14F-4D97-AF65-F5344CB8AC3E}">
        <p14:creationId xmlns:p14="http://schemas.microsoft.com/office/powerpoint/2010/main" val="802297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06555" y="8836638"/>
            <a:ext cx="773475" cy="26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52" tIns="46579" rIns="91552" bIns="46579">
            <a:spAutoFit/>
          </a:bodyPr>
          <a:lstStyle>
            <a:lvl1pPr defTabSz="923925" eaLnBrk="0" hangingPunct="0">
              <a:defRPr sz="2400">
                <a:solidFill>
                  <a:schemeClr val="tx1"/>
                </a:solidFill>
                <a:latin typeface="Times New Roman" panose="02020603050405020304" pitchFamily="18" charset="0"/>
              </a:defRPr>
            </a:lvl1pPr>
            <a:lvl2pPr defTabSz="923925" eaLnBrk="0" hangingPunct="0">
              <a:defRPr sz="2400">
                <a:solidFill>
                  <a:schemeClr val="tx1"/>
                </a:solidFill>
                <a:latin typeface="Times New Roman" panose="02020603050405020304" pitchFamily="18" charset="0"/>
              </a:defRPr>
            </a:lvl2pPr>
            <a:lvl3pPr marL="908050" defTabSz="923925" eaLnBrk="0" hangingPunct="0">
              <a:defRPr sz="2400">
                <a:solidFill>
                  <a:schemeClr val="tx1"/>
                </a:solidFill>
                <a:latin typeface="Times New Roman" panose="02020603050405020304" pitchFamily="18" charset="0"/>
              </a:defRPr>
            </a:lvl3pPr>
            <a:lvl4pPr marL="1362075" defTabSz="923925" eaLnBrk="0" hangingPunct="0">
              <a:defRPr sz="2400">
                <a:solidFill>
                  <a:schemeClr val="tx1"/>
                </a:solidFill>
                <a:latin typeface="Times New Roman" panose="02020603050405020304" pitchFamily="18" charset="0"/>
              </a:defRPr>
            </a:lvl4pPr>
            <a:lvl5pPr marL="1809750" defTabSz="923925" eaLnBrk="0" hangingPunct="0">
              <a:defRPr sz="2400">
                <a:solidFill>
                  <a:schemeClr val="tx1"/>
                </a:solidFill>
                <a:latin typeface="Times New Roman" panose="02020603050405020304" pitchFamily="18" charset="0"/>
              </a:defRPr>
            </a:lvl5pPr>
            <a:lvl6pPr marL="2266950" defTabSz="923925" eaLnBrk="0" fontAlgn="base" hangingPunct="0">
              <a:spcBef>
                <a:spcPct val="0"/>
              </a:spcBef>
              <a:spcAft>
                <a:spcPct val="0"/>
              </a:spcAft>
              <a:defRPr sz="2400">
                <a:solidFill>
                  <a:schemeClr val="tx1"/>
                </a:solidFill>
                <a:latin typeface="Times New Roman" panose="02020603050405020304" pitchFamily="18" charset="0"/>
              </a:defRPr>
            </a:lvl6pPr>
            <a:lvl7pPr marL="2724150" defTabSz="923925" eaLnBrk="0" fontAlgn="base" hangingPunct="0">
              <a:spcBef>
                <a:spcPct val="0"/>
              </a:spcBef>
              <a:spcAft>
                <a:spcPct val="0"/>
              </a:spcAft>
              <a:defRPr sz="2400">
                <a:solidFill>
                  <a:schemeClr val="tx1"/>
                </a:solidFill>
                <a:latin typeface="Times New Roman" panose="02020603050405020304" pitchFamily="18" charset="0"/>
              </a:defRPr>
            </a:lvl7pPr>
            <a:lvl8pPr marL="3181350" defTabSz="923925" eaLnBrk="0" fontAlgn="base" hangingPunct="0">
              <a:spcBef>
                <a:spcPct val="0"/>
              </a:spcBef>
              <a:spcAft>
                <a:spcPct val="0"/>
              </a:spcAft>
              <a:defRPr sz="2400">
                <a:solidFill>
                  <a:schemeClr val="tx1"/>
                </a:solidFill>
                <a:latin typeface="Times New Roman" panose="02020603050405020304" pitchFamily="18" charset="0"/>
              </a:defRPr>
            </a:lvl8pPr>
            <a:lvl9pPr marL="3638550" defTabSz="923925"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defRPr/>
            </a:pPr>
            <a:r>
              <a:rPr lang="en-US" altLang="en-US" sz="1200">
                <a:latin typeface="Arial" panose="020B0604020202020204" pitchFamily="34" charset="0"/>
              </a:rPr>
              <a:t>Page </a:t>
            </a:r>
            <a:fld id="{FDEC1923-6CFE-46B6-80C1-651A6CD1FDC2}" type="slidenum">
              <a:rPr lang="en-US" altLang="en-US" sz="1200" smtClean="0">
                <a:latin typeface="Arial" panose="020B0604020202020204" pitchFamily="34" charset="0"/>
              </a:rPr>
              <a:pPr algn="ctr">
                <a:lnSpc>
                  <a:spcPct val="90000"/>
                </a:lnSpc>
                <a:defRPr/>
              </a:pPr>
              <a:t>‹#›</a:t>
            </a:fld>
            <a:endParaRPr lang="en-US" altLang="en-US" sz="1200">
              <a:latin typeface="Arial" panose="020B0604020202020204" pitchFamily="34" charset="0"/>
            </a:endParaRPr>
          </a:p>
        </p:txBody>
      </p:sp>
      <p:sp>
        <p:nvSpPr>
          <p:cNvPr id="3075" name="Rectangle 3"/>
          <p:cNvSpPr>
            <a:spLocks noGrp="1" noRot="1" noChangeAspect="1" noChangeArrowheads="1" noTextEdit="1"/>
          </p:cNvSpPr>
          <p:nvPr>
            <p:ph type="sldImg" idx="2"/>
          </p:nvPr>
        </p:nvSpPr>
        <p:spPr bwMode="auto">
          <a:xfrm>
            <a:off x="412750" y="703263"/>
            <a:ext cx="6172200" cy="34718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31652" y="4408808"/>
            <a:ext cx="5120118" cy="417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70" tIns="48186" rIns="96370" bIns="48186" numCol="1" anchor="t" anchorCtr="0" compatLnSpc="1">
            <a:prstTxWarp prst="textNoShape">
              <a:avLst/>
            </a:prstTxWarp>
          </a:bodyPr>
          <a:lstStyle/>
          <a:p>
            <a:pPr lvl="0"/>
            <a:r>
              <a:rPr lang="en-US" altLang="en-US" noProof="0"/>
              <a:t>Body Text</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2816327075"/>
      </p:ext>
    </p:extLst>
  </p:cSld>
  <p:clrMap bg1="lt1" tx1="dk1" bg2="lt2" tx2="dk2" accent1="accent1" accent2="accent2" accent3="accent3" accent4="accent4" accent5="accent5" accent6="accent6" hlink="hlink" folHlink="folHlink"/>
  <p:notesStyle>
    <a:lvl1pPr algn="l" defTabSz="949325" rtl="0" eaLnBrk="0" fontAlgn="base" hangingPunct="0">
      <a:lnSpc>
        <a:spcPct val="87000"/>
      </a:lnSpc>
      <a:spcBef>
        <a:spcPct val="40000"/>
      </a:spcBef>
      <a:spcAft>
        <a:spcPct val="0"/>
      </a:spcAft>
      <a:defRPr sz="1200" kern="1200">
        <a:solidFill>
          <a:schemeClr val="tx1"/>
        </a:solidFill>
        <a:latin typeface="Arial" panose="020B0604020202020204" pitchFamily="34" charset="0"/>
        <a:ea typeface="+mn-ea"/>
        <a:cs typeface="+mn-cs"/>
      </a:defRPr>
    </a:lvl1pPr>
    <a:lvl2pPr marL="465138" algn="l" defTabSz="949325" rtl="0" eaLnBrk="0" fontAlgn="base" hangingPunct="0">
      <a:lnSpc>
        <a:spcPct val="87000"/>
      </a:lnSpc>
      <a:spcBef>
        <a:spcPct val="40000"/>
      </a:spcBef>
      <a:spcAft>
        <a:spcPct val="0"/>
      </a:spcAft>
      <a:defRPr sz="1200" kern="1200">
        <a:solidFill>
          <a:schemeClr val="tx1"/>
        </a:solidFill>
        <a:latin typeface="Arial" panose="020B0604020202020204" pitchFamily="34" charset="0"/>
        <a:ea typeface="+mn-ea"/>
        <a:cs typeface="+mn-cs"/>
      </a:defRPr>
    </a:lvl2pPr>
    <a:lvl3pPr marL="931863" algn="l" defTabSz="949325" rtl="0" eaLnBrk="0" fontAlgn="base" hangingPunct="0">
      <a:lnSpc>
        <a:spcPct val="87000"/>
      </a:lnSpc>
      <a:spcBef>
        <a:spcPct val="40000"/>
      </a:spcBef>
      <a:spcAft>
        <a:spcPct val="0"/>
      </a:spcAft>
      <a:defRPr sz="1200" kern="1200">
        <a:solidFill>
          <a:schemeClr val="tx1"/>
        </a:solidFill>
        <a:latin typeface="Arial" panose="020B0604020202020204" pitchFamily="34" charset="0"/>
        <a:ea typeface="+mn-ea"/>
        <a:cs typeface="+mn-cs"/>
      </a:defRPr>
    </a:lvl3pPr>
    <a:lvl4pPr marL="1397000" algn="l" defTabSz="949325" rtl="0" eaLnBrk="0" fontAlgn="base" hangingPunct="0">
      <a:lnSpc>
        <a:spcPct val="87000"/>
      </a:lnSpc>
      <a:spcBef>
        <a:spcPct val="40000"/>
      </a:spcBef>
      <a:spcAft>
        <a:spcPct val="0"/>
      </a:spcAft>
      <a:defRPr sz="1200" kern="1200">
        <a:solidFill>
          <a:schemeClr val="tx1"/>
        </a:solidFill>
        <a:latin typeface="Arial" panose="020B0604020202020204" pitchFamily="34" charset="0"/>
        <a:ea typeface="+mn-ea"/>
        <a:cs typeface="+mn-cs"/>
      </a:defRPr>
    </a:lvl4pPr>
    <a:lvl5pPr marL="1862138" algn="l" defTabSz="949325" rtl="0" eaLnBrk="0" fontAlgn="base" hangingPunct="0">
      <a:lnSpc>
        <a:spcPct val="87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412750" y="703263"/>
            <a:ext cx="6172200" cy="3471862"/>
          </a:xfrm>
          <a:ln/>
        </p:spPr>
      </p:sp>
      <p:sp>
        <p:nvSpPr>
          <p:cNvPr id="614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67368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3263"/>
            <a:ext cx="6172200" cy="3471862"/>
          </a:xfrm>
        </p:spPr>
      </p:sp>
      <p:sp>
        <p:nvSpPr>
          <p:cNvPr id="3" name="Notes Placeholder 2"/>
          <p:cNvSpPr>
            <a:spLocks noGrp="1"/>
          </p:cNvSpPr>
          <p:nvPr>
            <p:ph type="body" idx="1"/>
          </p:nvPr>
        </p:nvSpPr>
        <p:spPr/>
        <p:txBody>
          <a:bodyPr/>
          <a:lstStyle/>
          <a:p>
            <a:pPr marL="1482177" lvl="2" indent="-570068">
              <a:buFont typeface="Arial" panose="020B0604020202020204" pitchFamily="34" charset="0"/>
              <a:buChar char="•"/>
            </a:pPr>
            <a:r>
              <a:rPr lang="en-US" sz="4000" dirty="0"/>
              <a:t>Private Astronauts may conduct advertising and marketing activities in USG elements for commercial applications being developed on ISS due to its microgravity environment, and NASA astronauts may provide behind the scenes crew support for those activities under appropriate reimbursable arrangements, subject to guidance to be developed to ensure compliance with ethical and other applicable regulations or standards. </a:t>
            </a:r>
          </a:p>
          <a:p>
            <a:pPr marL="912109" lvl="2"/>
            <a:endParaRPr lang="en-US" sz="4000" dirty="0"/>
          </a:p>
          <a:p>
            <a:pPr marL="1482177" lvl="2" indent="-570068">
              <a:buFont typeface="Arial" panose="020B0604020202020204" pitchFamily="34" charset="0"/>
              <a:buChar char="•"/>
            </a:pPr>
            <a:r>
              <a:rPr lang="en-US" sz="4000" dirty="0"/>
              <a:t>New legislation would be required for private astronauts to pursue advertising and marketing activities not connected with commercial applications developed in ISS microgravity in USG elements, and to enable NASA Astronauts to provide behind the scenes crew support for such, or to appear in any promotional capacity. </a:t>
            </a:r>
          </a:p>
          <a:p>
            <a:pPr marL="1482177" lvl="2" indent="-570068">
              <a:buFont typeface="Arial" panose="020B0604020202020204" pitchFamily="34" charset="0"/>
              <a:buChar char="•"/>
            </a:pPr>
            <a:endParaRPr lang="en-US" sz="4000" dirty="0"/>
          </a:p>
          <a:p>
            <a:pPr marL="1482177" lvl="2" indent="-570068">
              <a:buFont typeface="Arial" panose="020B0604020202020204" pitchFamily="34" charset="0"/>
              <a:buChar char="•"/>
            </a:pPr>
            <a:r>
              <a:rPr lang="en-US" sz="4000" dirty="0"/>
              <a:t>Private Astronauts may conduct such advertising and marketing activities in areas other than USG elements of the ISS, including facilities of the International Partners or Commercial modules (ex: </a:t>
            </a:r>
            <a:r>
              <a:rPr lang="en-US" sz="4000" dirty="0" err="1"/>
              <a:t>Nanoracks</a:t>
            </a:r>
            <a:r>
              <a:rPr lang="en-US" sz="4000" dirty="0"/>
              <a:t> Airlock), as long as such activities also comport with the CCOC, subject to the permission of that partner. </a:t>
            </a:r>
            <a:endParaRPr lang="en-US" dirty="0"/>
          </a:p>
        </p:txBody>
      </p:sp>
      <p:sp>
        <p:nvSpPr>
          <p:cNvPr id="4" name="Slide Number Placeholder 3"/>
          <p:cNvSpPr>
            <a:spLocks noGrp="1"/>
          </p:cNvSpPr>
          <p:nvPr>
            <p:ph type="sldNum" sz="quarter" idx="10"/>
          </p:nvPr>
        </p:nvSpPr>
        <p:spPr>
          <a:xfrm>
            <a:off x="3941717" y="8806516"/>
            <a:ext cx="3016394" cy="464502"/>
          </a:xfrm>
          <a:prstGeom prst="rect">
            <a:avLst/>
          </a:prstGeom>
        </p:spPr>
        <p:txBody>
          <a:bodyPr lIns="91212" tIns="45605" rIns="91212" bIns="45605"/>
          <a:lstStyle/>
          <a:p>
            <a:fld id="{9B0288F3-8440-4399-92F0-9FAF0F774F85}" type="slidenum">
              <a:rPr lang="en-US" smtClean="0"/>
              <a:t>7</a:t>
            </a:fld>
            <a:endParaRPr lang="en-US" dirty="0"/>
          </a:p>
        </p:txBody>
      </p:sp>
      <p:sp>
        <p:nvSpPr>
          <p:cNvPr id="5" name="Footer Placeholder 4"/>
          <p:cNvSpPr>
            <a:spLocks noGrp="1"/>
          </p:cNvSpPr>
          <p:nvPr>
            <p:ph type="ftr" sz="quarter" idx="11"/>
          </p:nvPr>
        </p:nvSpPr>
        <p:spPr>
          <a:xfrm>
            <a:off x="2" y="8806516"/>
            <a:ext cx="3016394" cy="464502"/>
          </a:xfrm>
          <a:prstGeom prst="rect">
            <a:avLst/>
          </a:prstGeom>
        </p:spPr>
        <p:txBody>
          <a:bodyPr lIns="91212" tIns="45605" rIns="91212" bIns="45605"/>
          <a:lstStyle/>
          <a:p>
            <a:r>
              <a:rPr lang="en-US"/>
              <a:t>PREDECISIONAL - FOR INTERNAL NASA USE ONLY</a:t>
            </a:r>
            <a:endParaRPr lang="en-US" dirty="0"/>
          </a:p>
        </p:txBody>
      </p:sp>
    </p:spTree>
    <p:extLst>
      <p:ext uri="{BB962C8B-B14F-4D97-AF65-F5344CB8AC3E}">
        <p14:creationId xmlns:p14="http://schemas.microsoft.com/office/powerpoint/2010/main" val="1045477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BE2C4A-00E0-024D-AF36-36651CFCB68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2"/>
            <a:ext cx="2743200" cy="365125"/>
          </a:xfrm>
        </p:spPr>
        <p:txBody>
          <a:bodyPr/>
          <a:lstStyle>
            <a:lvl1pPr>
              <a:defRPr>
                <a:solidFill>
                  <a:srgbClr val="65CBF9"/>
                </a:solidFill>
                <a:latin typeface="Helvetica" pitchFamily="2" charset="0"/>
              </a:defRPr>
            </a:lvl1pPr>
          </a:lstStyle>
          <a:p>
            <a:fld id="{372CC95E-30A4-D744-8BC0-DDA2BE0BB564}" type="datetime1">
              <a:rPr lang="en-US" smtClean="0"/>
              <a:pPr/>
              <a:t>8/21/2019</a:t>
            </a:fld>
            <a:endParaRPr lang="en-US" dirty="0"/>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rgbClr val="65CBF9"/>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lvl1pPr>
              <a:defRPr>
                <a:latin typeface="Helvetica" pitchFamily="2" charset="0"/>
              </a:defRPr>
            </a:lvl1pPr>
          </a:lstStyle>
          <a:p>
            <a:fld id="{2E8C51FE-49D9-314D-9957-ABBF7DDE8782}" type="slidenum">
              <a:rPr lang="en-US" smtClean="0"/>
              <a:pPr/>
              <a:t>‹#›</a:t>
            </a:fld>
            <a:endParaRPr lang="en-US" dirty="0"/>
          </a:p>
        </p:txBody>
      </p:sp>
      <p:sp>
        <p:nvSpPr>
          <p:cNvPr id="3" name="Subtitle 2">
            <a:extLst>
              <a:ext uri="{FF2B5EF4-FFF2-40B4-BE49-F238E27FC236}">
                <a16:creationId xmlns:a16="http://schemas.microsoft.com/office/drawing/2014/main" id="{AE77D0F7-4A6B-4045-B534-3DB6A60EA85B}"/>
              </a:ext>
            </a:extLst>
          </p:cNvPr>
          <p:cNvSpPr>
            <a:spLocks noGrp="1"/>
          </p:cNvSpPr>
          <p:nvPr userDrawn="1">
            <p:ph type="subTitle" idx="1" hasCustomPrompt="1"/>
          </p:nvPr>
        </p:nvSpPr>
        <p:spPr>
          <a:xfrm>
            <a:off x="3600323" y="4506713"/>
            <a:ext cx="3428127" cy="818173"/>
          </a:xfrm>
        </p:spPr>
        <p:txBody>
          <a:bodyPr wrap="square">
            <a:spAutoFit/>
          </a:bodyPr>
          <a:lstStyle>
            <a:lvl1pPr marL="0" indent="0" algn="l">
              <a:spcBef>
                <a:spcPts val="400"/>
              </a:spcBef>
              <a:buNone/>
              <a:defRPr sz="1350" b="0">
                <a:solidFill>
                  <a:schemeClr val="bg1"/>
                </a:solidFill>
                <a:latin typeface="Helvetica" pitchFamily="2"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spcBef>
                <a:spcPts val="400"/>
              </a:spcBef>
            </a:pPr>
            <a:r>
              <a:rPr lang="en-US" b="1" dirty="0"/>
              <a:t>PRESENTER NAME</a:t>
            </a:r>
          </a:p>
          <a:p>
            <a:pPr>
              <a:spcBef>
                <a:spcPts val="400"/>
              </a:spcBef>
            </a:pPr>
            <a:r>
              <a:rPr lang="en-US" dirty="0"/>
              <a:t>Title</a:t>
            </a:r>
          </a:p>
          <a:p>
            <a:pPr>
              <a:spcBef>
                <a:spcPts val="400"/>
              </a:spcBef>
            </a:pPr>
            <a:r>
              <a:rPr lang="en-US" dirty="0"/>
              <a:t>Date</a:t>
            </a:r>
          </a:p>
        </p:txBody>
      </p:sp>
      <p:grpSp>
        <p:nvGrpSpPr>
          <p:cNvPr id="38" name="Group 37">
            <a:extLst>
              <a:ext uri="{FF2B5EF4-FFF2-40B4-BE49-F238E27FC236}">
                <a16:creationId xmlns:a16="http://schemas.microsoft.com/office/drawing/2014/main" id="{F663D972-ACDA-4E40-A8E8-6DD7BDBA0D8E}"/>
              </a:ext>
            </a:extLst>
          </p:cNvPr>
          <p:cNvGrpSpPr>
            <a:grpSpLocks noChangeAspect="1"/>
          </p:cNvGrpSpPr>
          <p:nvPr/>
        </p:nvGrpSpPr>
        <p:grpSpPr>
          <a:xfrm>
            <a:off x="390282" y="2943665"/>
            <a:ext cx="3514301" cy="758482"/>
            <a:chOff x="339725" y="371475"/>
            <a:chExt cx="2647951" cy="571500"/>
          </a:xfrm>
          <a:solidFill>
            <a:srgbClr val="65CBF9"/>
          </a:solidFill>
        </p:grpSpPr>
        <p:sp>
          <p:nvSpPr>
            <p:cNvPr id="53" name="Freeform 55">
              <a:extLst>
                <a:ext uri="{FF2B5EF4-FFF2-40B4-BE49-F238E27FC236}">
                  <a16:creationId xmlns:a16="http://schemas.microsoft.com/office/drawing/2014/main" id="{92E122F8-E4C5-0340-AA43-4A53579DB5EC}"/>
                </a:ext>
              </a:extLst>
            </p:cNvPr>
            <p:cNvSpPr>
              <a:spLocks/>
            </p:cNvSpPr>
            <p:nvPr/>
          </p:nvSpPr>
          <p:spPr bwMode="auto">
            <a:xfrm>
              <a:off x="339725" y="417513"/>
              <a:ext cx="265113" cy="487363"/>
            </a:xfrm>
            <a:custGeom>
              <a:avLst/>
              <a:gdLst>
                <a:gd name="T0" fmla="*/ 0 w 167"/>
                <a:gd name="T1" fmla="*/ 0 h 307"/>
                <a:gd name="T2" fmla="*/ 167 w 167"/>
                <a:gd name="T3" fmla="*/ 0 h 307"/>
                <a:gd name="T4" fmla="*/ 167 w 167"/>
                <a:gd name="T5" fmla="*/ 31 h 307"/>
                <a:gd name="T6" fmla="*/ 33 w 167"/>
                <a:gd name="T7" fmla="*/ 31 h 307"/>
                <a:gd name="T8" fmla="*/ 33 w 167"/>
                <a:gd name="T9" fmla="*/ 137 h 307"/>
                <a:gd name="T10" fmla="*/ 165 w 167"/>
                <a:gd name="T11" fmla="*/ 137 h 307"/>
                <a:gd name="T12" fmla="*/ 165 w 167"/>
                <a:gd name="T13" fmla="*/ 168 h 307"/>
                <a:gd name="T14" fmla="*/ 33 w 167"/>
                <a:gd name="T15" fmla="*/ 168 h 307"/>
                <a:gd name="T16" fmla="*/ 33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31"/>
                  </a:lnTo>
                  <a:lnTo>
                    <a:pt x="33" y="31"/>
                  </a:lnTo>
                  <a:lnTo>
                    <a:pt x="33" y="137"/>
                  </a:lnTo>
                  <a:lnTo>
                    <a:pt x="165" y="137"/>
                  </a:lnTo>
                  <a:lnTo>
                    <a:pt x="165" y="168"/>
                  </a:lnTo>
                  <a:lnTo>
                    <a:pt x="33" y="168"/>
                  </a:lnTo>
                  <a:lnTo>
                    <a:pt x="33" y="276"/>
                  </a:lnTo>
                  <a:lnTo>
                    <a:pt x="167" y="276"/>
                  </a:lnTo>
                  <a:lnTo>
                    <a:pt x="167" y="307"/>
                  </a:lnTo>
                  <a:lnTo>
                    <a:pt x="0" y="307"/>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4" name="Freeform 56">
              <a:extLst>
                <a:ext uri="{FF2B5EF4-FFF2-40B4-BE49-F238E27FC236}">
                  <a16:creationId xmlns:a16="http://schemas.microsoft.com/office/drawing/2014/main" id="{7E900EBB-3750-9448-8B04-E157B14A594A}"/>
                </a:ext>
              </a:extLst>
            </p:cNvPr>
            <p:cNvSpPr>
              <a:spLocks/>
            </p:cNvSpPr>
            <p:nvPr/>
          </p:nvSpPr>
          <p:spPr bwMode="auto">
            <a:xfrm>
              <a:off x="654050" y="417513"/>
              <a:ext cx="393700" cy="487363"/>
            </a:xfrm>
            <a:custGeom>
              <a:avLst/>
              <a:gdLst>
                <a:gd name="T0" fmla="*/ 104 w 248"/>
                <a:gd name="T1" fmla="*/ 149 h 307"/>
                <a:gd name="T2" fmla="*/ 7 w 248"/>
                <a:gd name="T3" fmla="*/ 0 h 307"/>
                <a:gd name="T4" fmla="*/ 45 w 248"/>
                <a:gd name="T5" fmla="*/ 0 h 307"/>
                <a:gd name="T6" fmla="*/ 123 w 248"/>
                <a:gd name="T7" fmla="*/ 122 h 307"/>
                <a:gd name="T8" fmla="*/ 200 w 248"/>
                <a:gd name="T9" fmla="*/ 0 h 307"/>
                <a:gd name="T10" fmla="*/ 238 w 248"/>
                <a:gd name="T11" fmla="*/ 0 h 307"/>
                <a:gd name="T12" fmla="*/ 141 w 248"/>
                <a:gd name="T13" fmla="*/ 149 h 307"/>
                <a:gd name="T14" fmla="*/ 248 w 248"/>
                <a:gd name="T15" fmla="*/ 307 h 307"/>
                <a:gd name="T16" fmla="*/ 208 w 248"/>
                <a:gd name="T17" fmla="*/ 307 h 307"/>
                <a:gd name="T18" fmla="*/ 123 w 248"/>
                <a:gd name="T19" fmla="*/ 175 h 307"/>
                <a:gd name="T20" fmla="*/ 38 w 248"/>
                <a:gd name="T21" fmla="*/ 307 h 307"/>
                <a:gd name="T22" fmla="*/ 0 w 248"/>
                <a:gd name="T23" fmla="*/ 307 h 307"/>
                <a:gd name="T24" fmla="*/ 104 w 248"/>
                <a:gd name="T25" fmla="*/ 14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307">
                  <a:moveTo>
                    <a:pt x="104" y="149"/>
                  </a:moveTo>
                  <a:lnTo>
                    <a:pt x="7" y="0"/>
                  </a:lnTo>
                  <a:lnTo>
                    <a:pt x="45" y="0"/>
                  </a:lnTo>
                  <a:lnTo>
                    <a:pt x="123" y="122"/>
                  </a:lnTo>
                  <a:lnTo>
                    <a:pt x="200" y="0"/>
                  </a:lnTo>
                  <a:lnTo>
                    <a:pt x="238" y="0"/>
                  </a:lnTo>
                  <a:lnTo>
                    <a:pt x="141" y="149"/>
                  </a:lnTo>
                  <a:lnTo>
                    <a:pt x="248" y="307"/>
                  </a:lnTo>
                  <a:lnTo>
                    <a:pt x="208" y="307"/>
                  </a:lnTo>
                  <a:lnTo>
                    <a:pt x="123" y="175"/>
                  </a:lnTo>
                  <a:lnTo>
                    <a:pt x="38" y="307"/>
                  </a:lnTo>
                  <a:lnTo>
                    <a:pt x="0" y="307"/>
                  </a:lnTo>
                  <a:lnTo>
                    <a:pt x="104" y="1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5" name="Freeform 57">
              <a:extLst>
                <a:ext uri="{FF2B5EF4-FFF2-40B4-BE49-F238E27FC236}">
                  <a16:creationId xmlns:a16="http://schemas.microsoft.com/office/drawing/2014/main" id="{44B14186-A025-5C44-A996-8930F6AA7EF3}"/>
                </a:ext>
              </a:extLst>
            </p:cNvPr>
            <p:cNvSpPr>
              <a:spLocks noEditPoints="1"/>
            </p:cNvSpPr>
            <p:nvPr/>
          </p:nvSpPr>
          <p:spPr bwMode="auto">
            <a:xfrm>
              <a:off x="1103313" y="417513"/>
              <a:ext cx="307975" cy="487363"/>
            </a:xfrm>
            <a:custGeom>
              <a:avLst/>
              <a:gdLst>
                <a:gd name="T0" fmla="*/ 34 w 82"/>
                <a:gd name="T1" fmla="*/ 0 h 128"/>
                <a:gd name="T2" fmla="*/ 68 w 82"/>
                <a:gd name="T3" fmla="*/ 8 h 128"/>
                <a:gd name="T4" fmla="*/ 82 w 82"/>
                <a:gd name="T5" fmla="*/ 39 h 128"/>
                <a:gd name="T6" fmla="*/ 69 w 82"/>
                <a:gd name="T7" fmla="*/ 69 h 128"/>
                <a:gd name="T8" fmla="*/ 35 w 82"/>
                <a:gd name="T9" fmla="*/ 78 h 128"/>
                <a:gd name="T10" fmla="*/ 14 w 82"/>
                <a:gd name="T11" fmla="*/ 78 h 128"/>
                <a:gd name="T12" fmla="*/ 14 w 82"/>
                <a:gd name="T13" fmla="*/ 128 h 128"/>
                <a:gd name="T14" fmla="*/ 0 w 82"/>
                <a:gd name="T15" fmla="*/ 128 h 128"/>
                <a:gd name="T16" fmla="*/ 0 w 82"/>
                <a:gd name="T17" fmla="*/ 0 h 128"/>
                <a:gd name="T18" fmla="*/ 34 w 82"/>
                <a:gd name="T19" fmla="*/ 0 h 128"/>
                <a:gd name="T20" fmla="*/ 14 w 82"/>
                <a:gd name="T21" fmla="*/ 65 h 128"/>
                <a:gd name="T22" fmla="*/ 35 w 82"/>
                <a:gd name="T23" fmla="*/ 65 h 128"/>
                <a:gd name="T24" fmla="*/ 59 w 82"/>
                <a:gd name="T25" fmla="*/ 60 h 128"/>
                <a:gd name="T26" fmla="*/ 68 w 82"/>
                <a:gd name="T27" fmla="*/ 39 h 128"/>
                <a:gd name="T28" fmla="*/ 58 w 82"/>
                <a:gd name="T29" fmla="*/ 18 h 128"/>
                <a:gd name="T30" fmla="*/ 34 w 82"/>
                <a:gd name="T31" fmla="*/ 13 h 128"/>
                <a:gd name="T32" fmla="*/ 14 w 82"/>
                <a:gd name="T33" fmla="*/ 13 h 128"/>
                <a:gd name="T34" fmla="*/ 14 w 82"/>
                <a:gd name="T3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28">
                  <a:moveTo>
                    <a:pt x="34" y="0"/>
                  </a:moveTo>
                  <a:cubicBezTo>
                    <a:pt x="52" y="0"/>
                    <a:pt x="60" y="2"/>
                    <a:pt x="68" y="8"/>
                  </a:cubicBezTo>
                  <a:cubicBezTo>
                    <a:pt x="77" y="15"/>
                    <a:pt x="82" y="27"/>
                    <a:pt x="82" y="39"/>
                  </a:cubicBezTo>
                  <a:cubicBezTo>
                    <a:pt x="82" y="51"/>
                    <a:pt x="77" y="63"/>
                    <a:pt x="69" y="69"/>
                  </a:cubicBezTo>
                  <a:cubicBezTo>
                    <a:pt x="60" y="76"/>
                    <a:pt x="52" y="78"/>
                    <a:pt x="35" y="78"/>
                  </a:cubicBezTo>
                  <a:cubicBezTo>
                    <a:pt x="14" y="78"/>
                    <a:pt x="14" y="78"/>
                    <a:pt x="14" y="78"/>
                  </a:cubicBezTo>
                  <a:cubicBezTo>
                    <a:pt x="14" y="128"/>
                    <a:pt x="14" y="128"/>
                    <a:pt x="14" y="128"/>
                  </a:cubicBezTo>
                  <a:cubicBezTo>
                    <a:pt x="0" y="128"/>
                    <a:pt x="0" y="128"/>
                    <a:pt x="0" y="128"/>
                  </a:cubicBezTo>
                  <a:cubicBezTo>
                    <a:pt x="0" y="0"/>
                    <a:pt x="0" y="0"/>
                    <a:pt x="0" y="0"/>
                  </a:cubicBezTo>
                  <a:lnTo>
                    <a:pt x="34" y="0"/>
                  </a:lnTo>
                  <a:close/>
                  <a:moveTo>
                    <a:pt x="14" y="65"/>
                  </a:moveTo>
                  <a:cubicBezTo>
                    <a:pt x="35" y="65"/>
                    <a:pt x="35" y="65"/>
                    <a:pt x="35" y="65"/>
                  </a:cubicBezTo>
                  <a:cubicBezTo>
                    <a:pt x="46" y="65"/>
                    <a:pt x="52" y="64"/>
                    <a:pt x="59" y="60"/>
                  </a:cubicBezTo>
                  <a:cubicBezTo>
                    <a:pt x="64" y="56"/>
                    <a:pt x="68" y="48"/>
                    <a:pt x="68" y="39"/>
                  </a:cubicBezTo>
                  <a:cubicBezTo>
                    <a:pt x="68" y="30"/>
                    <a:pt x="64" y="22"/>
                    <a:pt x="58" y="18"/>
                  </a:cubicBezTo>
                  <a:cubicBezTo>
                    <a:pt x="52" y="14"/>
                    <a:pt x="45" y="13"/>
                    <a:pt x="34" y="13"/>
                  </a:cubicBezTo>
                  <a:cubicBezTo>
                    <a:pt x="14" y="13"/>
                    <a:pt x="14" y="13"/>
                    <a:pt x="14" y="13"/>
                  </a:cubicBezTo>
                  <a:lnTo>
                    <a:pt x="14" y="6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6" name="Freeform 58">
              <a:extLst>
                <a:ext uri="{FF2B5EF4-FFF2-40B4-BE49-F238E27FC236}">
                  <a16:creationId xmlns:a16="http://schemas.microsoft.com/office/drawing/2014/main" id="{046A119D-1634-B648-982D-E539287E97F3}"/>
                </a:ext>
              </a:extLst>
            </p:cNvPr>
            <p:cNvSpPr>
              <a:spLocks/>
            </p:cNvSpPr>
            <p:nvPr/>
          </p:nvSpPr>
          <p:spPr bwMode="auto">
            <a:xfrm>
              <a:off x="1466850" y="417513"/>
              <a:ext cx="236538" cy="487363"/>
            </a:xfrm>
            <a:custGeom>
              <a:avLst/>
              <a:gdLst>
                <a:gd name="T0" fmla="*/ 0 w 149"/>
                <a:gd name="T1" fmla="*/ 0 h 307"/>
                <a:gd name="T2" fmla="*/ 33 w 149"/>
                <a:gd name="T3" fmla="*/ 0 h 307"/>
                <a:gd name="T4" fmla="*/ 33 w 149"/>
                <a:gd name="T5" fmla="*/ 276 h 307"/>
                <a:gd name="T6" fmla="*/ 149 w 149"/>
                <a:gd name="T7" fmla="*/ 276 h 307"/>
                <a:gd name="T8" fmla="*/ 149 w 149"/>
                <a:gd name="T9" fmla="*/ 307 h 307"/>
                <a:gd name="T10" fmla="*/ 0 w 149"/>
                <a:gd name="T11" fmla="*/ 307 h 307"/>
                <a:gd name="T12" fmla="*/ 0 w 149"/>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149" h="307">
                  <a:moveTo>
                    <a:pt x="0" y="0"/>
                  </a:moveTo>
                  <a:lnTo>
                    <a:pt x="33" y="0"/>
                  </a:lnTo>
                  <a:lnTo>
                    <a:pt x="33" y="276"/>
                  </a:lnTo>
                  <a:lnTo>
                    <a:pt x="149" y="276"/>
                  </a:lnTo>
                  <a:lnTo>
                    <a:pt x="149" y="307"/>
                  </a:lnTo>
                  <a:lnTo>
                    <a:pt x="0" y="307"/>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7" name="Freeform 59">
              <a:extLst>
                <a:ext uri="{FF2B5EF4-FFF2-40B4-BE49-F238E27FC236}">
                  <a16:creationId xmlns:a16="http://schemas.microsoft.com/office/drawing/2014/main" id="{FEAFE188-F1CB-EB47-ABBE-50E158C86485}"/>
                </a:ext>
              </a:extLst>
            </p:cNvPr>
            <p:cNvSpPr>
              <a:spLocks/>
            </p:cNvSpPr>
            <p:nvPr/>
          </p:nvSpPr>
          <p:spPr bwMode="auto">
            <a:xfrm>
              <a:off x="2343150" y="417513"/>
              <a:ext cx="327025" cy="487363"/>
            </a:xfrm>
            <a:custGeom>
              <a:avLst/>
              <a:gdLst>
                <a:gd name="T0" fmla="*/ 0 w 87"/>
                <a:gd name="T1" fmla="*/ 0 h 128"/>
                <a:gd name="T2" fmla="*/ 34 w 87"/>
                <a:gd name="T3" fmla="*/ 0 h 128"/>
                <a:gd name="T4" fmla="*/ 70 w 87"/>
                <a:gd name="T5" fmla="*/ 7 h 128"/>
                <a:gd name="T6" fmla="*/ 87 w 87"/>
                <a:gd name="T7" fmla="*/ 41 h 128"/>
                <a:gd name="T8" fmla="*/ 79 w 87"/>
                <a:gd name="T9" fmla="*/ 66 h 128"/>
                <a:gd name="T10" fmla="*/ 51 w 87"/>
                <a:gd name="T11" fmla="*/ 80 h 128"/>
                <a:gd name="T12" fmla="*/ 83 w 87"/>
                <a:gd name="T13" fmla="*/ 128 h 128"/>
                <a:gd name="T14" fmla="*/ 67 w 87"/>
                <a:gd name="T15" fmla="*/ 128 h 128"/>
                <a:gd name="T16" fmla="*/ 31 w 87"/>
                <a:gd name="T17" fmla="*/ 72 h 128"/>
                <a:gd name="T18" fmla="*/ 35 w 87"/>
                <a:gd name="T19" fmla="*/ 72 h 128"/>
                <a:gd name="T20" fmla="*/ 63 w 87"/>
                <a:gd name="T21" fmla="*/ 66 h 128"/>
                <a:gd name="T22" fmla="*/ 73 w 87"/>
                <a:gd name="T23" fmla="*/ 42 h 128"/>
                <a:gd name="T24" fmla="*/ 61 w 87"/>
                <a:gd name="T25" fmla="*/ 17 h 128"/>
                <a:gd name="T26" fmla="*/ 35 w 87"/>
                <a:gd name="T27" fmla="*/ 13 h 128"/>
                <a:gd name="T28" fmla="*/ 15 w 87"/>
                <a:gd name="T29" fmla="*/ 13 h 128"/>
                <a:gd name="T30" fmla="*/ 15 w 87"/>
                <a:gd name="T31" fmla="*/ 128 h 128"/>
                <a:gd name="T32" fmla="*/ 0 w 87"/>
                <a:gd name="T33" fmla="*/ 128 h 128"/>
                <a:gd name="T34" fmla="*/ 0 w 87"/>
                <a:gd name="T3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28">
                  <a:moveTo>
                    <a:pt x="0" y="0"/>
                  </a:moveTo>
                  <a:cubicBezTo>
                    <a:pt x="34" y="0"/>
                    <a:pt x="34" y="0"/>
                    <a:pt x="34" y="0"/>
                  </a:cubicBezTo>
                  <a:cubicBezTo>
                    <a:pt x="54" y="0"/>
                    <a:pt x="63" y="2"/>
                    <a:pt x="70" y="7"/>
                  </a:cubicBezTo>
                  <a:cubicBezTo>
                    <a:pt x="80" y="13"/>
                    <a:pt x="87" y="27"/>
                    <a:pt x="87" y="41"/>
                  </a:cubicBezTo>
                  <a:cubicBezTo>
                    <a:pt x="87" y="50"/>
                    <a:pt x="85" y="59"/>
                    <a:pt x="79" y="66"/>
                  </a:cubicBezTo>
                  <a:cubicBezTo>
                    <a:pt x="72" y="77"/>
                    <a:pt x="63" y="79"/>
                    <a:pt x="51" y="80"/>
                  </a:cubicBezTo>
                  <a:cubicBezTo>
                    <a:pt x="83" y="128"/>
                    <a:pt x="83" y="128"/>
                    <a:pt x="83" y="128"/>
                  </a:cubicBezTo>
                  <a:cubicBezTo>
                    <a:pt x="67" y="128"/>
                    <a:pt x="67" y="128"/>
                    <a:pt x="67" y="128"/>
                  </a:cubicBezTo>
                  <a:cubicBezTo>
                    <a:pt x="31" y="72"/>
                    <a:pt x="31" y="72"/>
                    <a:pt x="31" y="72"/>
                  </a:cubicBezTo>
                  <a:cubicBezTo>
                    <a:pt x="35" y="72"/>
                    <a:pt x="35" y="72"/>
                    <a:pt x="35" y="72"/>
                  </a:cubicBezTo>
                  <a:cubicBezTo>
                    <a:pt x="44" y="72"/>
                    <a:pt x="57" y="72"/>
                    <a:pt x="63" y="66"/>
                  </a:cubicBezTo>
                  <a:cubicBezTo>
                    <a:pt x="70" y="59"/>
                    <a:pt x="73" y="51"/>
                    <a:pt x="73" y="42"/>
                  </a:cubicBezTo>
                  <a:cubicBezTo>
                    <a:pt x="73" y="33"/>
                    <a:pt x="69" y="23"/>
                    <a:pt x="61" y="17"/>
                  </a:cubicBezTo>
                  <a:cubicBezTo>
                    <a:pt x="54" y="13"/>
                    <a:pt x="46" y="13"/>
                    <a:pt x="35" y="13"/>
                  </a:cubicBezTo>
                  <a:cubicBezTo>
                    <a:pt x="15" y="13"/>
                    <a:pt x="15" y="13"/>
                    <a:pt x="15" y="13"/>
                  </a:cubicBezTo>
                  <a:cubicBezTo>
                    <a:pt x="15" y="128"/>
                    <a:pt x="15" y="128"/>
                    <a:pt x="15" y="128"/>
                  </a:cubicBezTo>
                  <a:cubicBezTo>
                    <a:pt x="0" y="128"/>
                    <a:pt x="0" y="128"/>
                    <a:pt x="0" y="128"/>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8" name="Freeform 60">
              <a:extLst>
                <a:ext uri="{FF2B5EF4-FFF2-40B4-BE49-F238E27FC236}">
                  <a16:creationId xmlns:a16="http://schemas.microsoft.com/office/drawing/2014/main" id="{849FE2B5-D0D6-134A-A0F4-BB8A3646312E}"/>
                </a:ext>
              </a:extLst>
            </p:cNvPr>
            <p:cNvSpPr>
              <a:spLocks/>
            </p:cNvSpPr>
            <p:nvPr/>
          </p:nvSpPr>
          <p:spPr bwMode="auto">
            <a:xfrm>
              <a:off x="2722563" y="417513"/>
              <a:ext cx="265113" cy="487363"/>
            </a:xfrm>
            <a:custGeom>
              <a:avLst/>
              <a:gdLst>
                <a:gd name="T0" fmla="*/ 0 w 167"/>
                <a:gd name="T1" fmla="*/ 0 h 307"/>
                <a:gd name="T2" fmla="*/ 167 w 167"/>
                <a:gd name="T3" fmla="*/ 0 h 307"/>
                <a:gd name="T4" fmla="*/ 167 w 167"/>
                <a:gd name="T5" fmla="*/ 31 h 307"/>
                <a:gd name="T6" fmla="*/ 35 w 167"/>
                <a:gd name="T7" fmla="*/ 31 h 307"/>
                <a:gd name="T8" fmla="*/ 35 w 167"/>
                <a:gd name="T9" fmla="*/ 137 h 307"/>
                <a:gd name="T10" fmla="*/ 167 w 167"/>
                <a:gd name="T11" fmla="*/ 137 h 307"/>
                <a:gd name="T12" fmla="*/ 167 w 167"/>
                <a:gd name="T13" fmla="*/ 168 h 307"/>
                <a:gd name="T14" fmla="*/ 35 w 167"/>
                <a:gd name="T15" fmla="*/ 168 h 307"/>
                <a:gd name="T16" fmla="*/ 35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31"/>
                  </a:lnTo>
                  <a:lnTo>
                    <a:pt x="35" y="31"/>
                  </a:lnTo>
                  <a:lnTo>
                    <a:pt x="35" y="137"/>
                  </a:lnTo>
                  <a:lnTo>
                    <a:pt x="167" y="137"/>
                  </a:lnTo>
                  <a:lnTo>
                    <a:pt x="167" y="168"/>
                  </a:lnTo>
                  <a:lnTo>
                    <a:pt x="35" y="168"/>
                  </a:lnTo>
                  <a:lnTo>
                    <a:pt x="35" y="276"/>
                  </a:lnTo>
                  <a:lnTo>
                    <a:pt x="167" y="276"/>
                  </a:lnTo>
                  <a:lnTo>
                    <a:pt x="167" y="307"/>
                  </a:lnTo>
                  <a:lnTo>
                    <a:pt x="0" y="307"/>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dirty="0">
                <a:latin typeface="Helvetica" pitchFamily="2" charset="0"/>
              </a:endParaRPr>
            </a:p>
          </p:txBody>
        </p:sp>
        <p:sp>
          <p:nvSpPr>
            <p:cNvPr id="59" name="Freeform 61">
              <a:extLst>
                <a:ext uri="{FF2B5EF4-FFF2-40B4-BE49-F238E27FC236}">
                  <a16:creationId xmlns:a16="http://schemas.microsoft.com/office/drawing/2014/main" id="{3E8CE322-75A9-2643-BC60-7E0E3B807788}"/>
                </a:ext>
              </a:extLst>
            </p:cNvPr>
            <p:cNvSpPr>
              <a:spLocks/>
            </p:cNvSpPr>
            <p:nvPr/>
          </p:nvSpPr>
          <p:spPr bwMode="auto">
            <a:xfrm>
              <a:off x="1728788" y="371475"/>
              <a:ext cx="561975" cy="571500"/>
            </a:xfrm>
            <a:custGeom>
              <a:avLst/>
              <a:gdLst>
                <a:gd name="T0" fmla="*/ 75 w 150"/>
                <a:gd name="T1" fmla="*/ 0 h 150"/>
                <a:gd name="T2" fmla="*/ 71 w 150"/>
                <a:gd name="T3" fmla="*/ 1 h 150"/>
                <a:gd name="T4" fmla="*/ 134 w 150"/>
                <a:gd name="T5" fmla="*/ 67 h 150"/>
                <a:gd name="T6" fmla="*/ 68 w 150"/>
                <a:gd name="T7" fmla="*/ 133 h 150"/>
                <a:gd name="T8" fmla="*/ 1 w 150"/>
                <a:gd name="T9" fmla="*/ 67 h 150"/>
                <a:gd name="T10" fmla="*/ 1 w 150"/>
                <a:gd name="T11" fmla="*/ 63 h 150"/>
                <a:gd name="T12" fmla="*/ 0 w 150"/>
                <a:gd name="T13" fmla="*/ 75 h 150"/>
                <a:gd name="T14" fmla="*/ 75 w 150"/>
                <a:gd name="T15" fmla="*/ 150 h 150"/>
                <a:gd name="T16" fmla="*/ 150 w 150"/>
                <a:gd name="T17" fmla="*/ 75 h 150"/>
                <a:gd name="T18" fmla="*/ 75 w 150"/>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0"/>
                  </a:moveTo>
                  <a:cubicBezTo>
                    <a:pt x="74" y="0"/>
                    <a:pt x="72" y="0"/>
                    <a:pt x="71" y="1"/>
                  </a:cubicBezTo>
                  <a:cubicBezTo>
                    <a:pt x="106" y="2"/>
                    <a:pt x="134" y="31"/>
                    <a:pt x="134" y="67"/>
                  </a:cubicBezTo>
                  <a:cubicBezTo>
                    <a:pt x="134" y="103"/>
                    <a:pt x="104" y="133"/>
                    <a:pt x="68" y="133"/>
                  </a:cubicBezTo>
                  <a:cubicBezTo>
                    <a:pt x="31" y="133"/>
                    <a:pt x="1" y="103"/>
                    <a:pt x="1" y="67"/>
                  </a:cubicBezTo>
                  <a:cubicBezTo>
                    <a:pt x="1" y="66"/>
                    <a:pt x="1" y="64"/>
                    <a:pt x="1" y="63"/>
                  </a:cubicBezTo>
                  <a:cubicBezTo>
                    <a:pt x="1" y="67"/>
                    <a:pt x="0" y="71"/>
                    <a:pt x="0" y="75"/>
                  </a:cubicBezTo>
                  <a:cubicBezTo>
                    <a:pt x="0" y="116"/>
                    <a:pt x="34" y="150"/>
                    <a:pt x="75" y="150"/>
                  </a:cubicBezTo>
                  <a:cubicBezTo>
                    <a:pt x="116" y="150"/>
                    <a:pt x="150" y="116"/>
                    <a:pt x="150" y="75"/>
                  </a:cubicBezTo>
                  <a:cubicBezTo>
                    <a:pt x="150" y="34"/>
                    <a:pt x="116" y="0"/>
                    <a:pt x="7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dirty="0">
                <a:latin typeface="Helvetica" pitchFamily="2" charset="0"/>
              </a:endParaRPr>
            </a:p>
          </p:txBody>
        </p:sp>
      </p:grpSp>
      <p:grpSp>
        <p:nvGrpSpPr>
          <p:cNvPr id="39" name="Group 38">
            <a:extLst>
              <a:ext uri="{FF2B5EF4-FFF2-40B4-BE49-F238E27FC236}">
                <a16:creationId xmlns:a16="http://schemas.microsoft.com/office/drawing/2014/main" id="{E50A6503-BBEA-4749-B04A-2313CEE7764B}"/>
              </a:ext>
            </a:extLst>
          </p:cNvPr>
          <p:cNvGrpSpPr>
            <a:grpSpLocks noChangeAspect="1"/>
          </p:cNvGrpSpPr>
          <p:nvPr/>
        </p:nvGrpSpPr>
        <p:grpSpPr>
          <a:xfrm>
            <a:off x="385733" y="3823983"/>
            <a:ext cx="4928403" cy="507148"/>
            <a:chOff x="3149600" y="3408363"/>
            <a:chExt cx="4921251" cy="506413"/>
          </a:xfrm>
          <a:solidFill>
            <a:schemeClr val="bg1"/>
          </a:solidFill>
        </p:grpSpPr>
        <p:sp>
          <p:nvSpPr>
            <p:cNvPr id="40" name="Freeform 120">
              <a:extLst>
                <a:ext uri="{FF2B5EF4-FFF2-40B4-BE49-F238E27FC236}">
                  <a16:creationId xmlns:a16="http://schemas.microsoft.com/office/drawing/2014/main" id="{87D7F1C7-CC19-9A4E-A3C5-BB21D9B38244}"/>
                </a:ext>
              </a:extLst>
            </p:cNvPr>
            <p:cNvSpPr>
              <a:spLocks/>
            </p:cNvSpPr>
            <p:nvPr/>
          </p:nvSpPr>
          <p:spPr bwMode="auto">
            <a:xfrm>
              <a:off x="3149600" y="3419476"/>
              <a:ext cx="360363" cy="487363"/>
            </a:xfrm>
            <a:custGeom>
              <a:avLst/>
              <a:gdLst>
                <a:gd name="T0" fmla="*/ 0 w 227"/>
                <a:gd name="T1" fmla="*/ 307 h 307"/>
                <a:gd name="T2" fmla="*/ 0 w 227"/>
                <a:gd name="T3" fmla="*/ 0 h 307"/>
                <a:gd name="T4" fmla="*/ 47 w 227"/>
                <a:gd name="T5" fmla="*/ 0 h 307"/>
                <a:gd name="T6" fmla="*/ 47 w 227"/>
                <a:gd name="T7" fmla="*/ 129 h 307"/>
                <a:gd name="T8" fmla="*/ 179 w 227"/>
                <a:gd name="T9" fmla="*/ 129 h 307"/>
                <a:gd name="T10" fmla="*/ 179 w 227"/>
                <a:gd name="T11" fmla="*/ 0 h 307"/>
                <a:gd name="T12" fmla="*/ 227 w 227"/>
                <a:gd name="T13" fmla="*/ 0 h 307"/>
                <a:gd name="T14" fmla="*/ 227 w 227"/>
                <a:gd name="T15" fmla="*/ 307 h 307"/>
                <a:gd name="T16" fmla="*/ 179 w 227"/>
                <a:gd name="T17" fmla="*/ 307 h 307"/>
                <a:gd name="T18" fmla="*/ 179 w 227"/>
                <a:gd name="T19" fmla="*/ 173 h 307"/>
                <a:gd name="T20" fmla="*/ 47 w 227"/>
                <a:gd name="T21" fmla="*/ 173 h 307"/>
                <a:gd name="T22" fmla="*/ 47 w 227"/>
                <a:gd name="T23" fmla="*/ 307 h 307"/>
                <a:gd name="T24" fmla="*/ 0 w 227"/>
                <a:gd name="T25"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307">
                  <a:moveTo>
                    <a:pt x="0" y="307"/>
                  </a:moveTo>
                  <a:lnTo>
                    <a:pt x="0" y="0"/>
                  </a:lnTo>
                  <a:lnTo>
                    <a:pt x="47" y="0"/>
                  </a:lnTo>
                  <a:lnTo>
                    <a:pt x="47" y="129"/>
                  </a:lnTo>
                  <a:lnTo>
                    <a:pt x="179" y="129"/>
                  </a:lnTo>
                  <a:lnTo>
                    <a:pt x="179" y="0"/>
                  </a:lnTo>
                  <a:lnTo>
                    <a:pt x="227" y="0"/>
                  </a:lnTo>
                  <a:lnTo>
                    <a:pt x="227" y="307"/>
                  </a:lnTo>
                  <a:lnTo>
                    <a:pt x="179" y="307"/>
                  </a:lnTo>
                  <a:lnTo>
                    <a:pt x="179" y="173"/>
                  </a:lnTo>
                  <a:lnTo>
                    <a:pt x="47" y="173"/>
                  </a:lnTo>
                  <a:lnTo>
                    <a:pt x="47" y="307"/>
                  </a:lnTo>
                  <a:lnTo>
                    <a:pt x="0" y="3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41" name="Freeform 121">
              <a:extLst>
                <a:ext uri="{FF2B5EF4-FFF2-40B4-BE49-F238E27FC236}">
                  <a16:creationId xmlns:a16="http://schemas.microsoft.com/office/drawing/2014/main" id="{FDE80CB4-4723-654F-8252-69E001D1C1A7}"/>
                </a:ext>
              </a:extLst>
            </p:cNvPr>
            <p:cNvSpPr>
              <a:spLocks/>
            </p:cNvSpPr>
            <p:nvPr/>
          </p:nvSpPr>
          <p:spPr bwMode="auto">
            <a:xfrm>
              <a:off x="3598863" y="3419476"/>
              <a:ext cx="336550" cy="495300"/>
            </a:xfrm>
            <a:custGeom>
              <a:avLst/>
              <a:gdLst>
                <a:gd name="T0" fmla="*/ 21 w 90"/>
                <a:gd name="T1" fmla="*/ 0 h 130"/>
                <a:gd name="T2" fmla="*/ 21 w 90"/>
                <a:gd name="T3" fmla="*/ 80 h 130"/>
                <a:gd name="T4" fmla="*/ 26 w 90"/>
                <a:gd name="T5" fmla="*/ 102 h 130"/>
                <a:gd name="T6" fmla="*/ 45 w 90"/>
                <a:gd name="T7" fmla="*/ 112 h 130"/>
                <a:gd name="T8" fmla="*/ 65 w 90"/>
                <a:gd name="T9" fmla="*/ 102 h 130"/>
                <a:gd name="T10" fmla="*/ 70 w 90"/>
                <a:gd name="T11" fmla="*/ 80 h 130"/>
                <a:gd name="T12" fmla="*/ 70 w 90"/>
                <a:gd name="T13" fmla="*/ 0 h 130"/>
                <a:gd name="T14" fmla="*/ 90 w 90"/>
                <a:gd name="T15" fmla="*/ 0 h 130"/>
                <a:gd name="T16" fmla="*/ 90 w 90"/>
                <a:gd name="T17" fmla="*/ 80 h 130"/>
                <a:gd name="T18" fmla="*/ 76 w 90"/>
                <a:gd name="T19" fmla="*/ 119 h 130"/>
                <a:gd name="T20" fmla="*/ 46 w 90"/>
                <a:gd name="T21" fmla="*/ 130 h 130"/>
                <a:gd name="T22" fmla="*/ 15 w 90"/>
                <a:gd name="T23" fmla="*/ 119 h 130"/>
                <a:gd name="T24" fmla="*/ 1 w 90"/>
                <a:gd name="T25" fmla="*/ 80 h 130"/>
                <a:gd name="T26" fmla="*/ 1 w 90"/>
                <a:gd name="T27" fmla="*/ 0 h 130"/>
                <a:gd name="T28" fmla="*/ 21 w 90"/>
                <a:gd name="T2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30">
                  <a:moveTo>
                    <a:pt x="21" y="0"/>
                  </a:moveTo>
                  <a:cubicBezTo>
                    <a:pt x="21" y="80"/>
                    <a:pt x="21" y="80"/>
                    <a:pt x="21" y="80"/>
                  </a:cubicBezTo>
                  <a:cubicBezTo>
                    <a:pt x="21" y="88"/>
                    <a:pt x="21" y="95"/>
                    <a:pt x="26" y="102"/>
                  </a:cubicBezTo>
                  <a:cubicBezTo>
                    <a:pt x="30" y="108"/>
                    <a:pt x="37" y="112"/>
                    <a:pt x="45" y="112"/>
                  </a:cubicBezTo>
                  <a:cubicBezTo>
                    <a:pt x="54" y="112"/>
                    <a:pt x="61" y="108"/>
                    <a:pt x="65" y="102"/>
                  </a:cubicBezTo>
                  <a:cubicBezTo>
                    <a:pt x="70" y="95"/>
                    <a:pt x="70" y="88"/>
                    <a:pt x="70" y="80"/>
                  </a:cubicBezTo>
                  <a:cubicBezTo>
                    <a:pt x="70" y="0"/>
                    <a:pt x="70" y="0"/>
                    <a:pt x="70" y="0"/>
                  </a:cubicBezTo>
                  <a:cubicBezTo>
                    <a:pt x="90" y="0"/>
                    <a:pt x="90" y="0"/>
                    <a:pt x="90" y="0"/>
                  </a:cubicBezTo>
                  <a:cubicBezTo>
                    <a:pt x="90" y="80"/>
                    <a:pt x="90" y="80"/>
                    <a:pt x="90" y="80"/>
                  </a:cubicBezTo>
                  <a:cubicBezTo>
                    <a:pt x="90" y="97"/>
                    <a:pt x="87" y="110"/>
                    <a:pt x="76" y="119"/>
                  </a:cubicBezTo>
                  <a:cubicBezTo>
                    <a:pt x="68" y="126"/>
                    <a:pt x="58" y="130"/>
                    <a:pt x="46" y="130"/>
                  </a:cubicBezTo>
                  <a:cubicBezTo>
                    <a:pt x="36" y="130"/>
                    <a:pt x="23" y="128"/>
                    <a:pt x="15" y="119"/>
                  </a:cubicBezTo>
                  <a:cubicBezTo>
                    <a:pt x="2" y="108"/>
                    <a:pt x="0" y="95"/>
                    <a:pt x="1" y="80"/>
                  </a:cubicBezTo>
                  <a:cubicBezTo>
                    <a:pt x="1" y="0"/>
                    <a:pt x="1" y="0"/>
                    <a:pt x="1" y="0"/>
                  </a:cubicBezTo>
                  <a:lnTo>
                    <a:pt x="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42" name="Freeform 122">
              <a:extLst>
                <a:ext uri="{FF2B5EF4-FFF2-40B4-BE49-F238E27FC236}">
                  <a16:creationId xmlns:a16="http://schemas.microsoft.com/office/drawing/2014/main" id="{B1F90043-6A6B-3340-AB6E-16CAF40848E9}"/>
                </a:ext>
              </a:extLst>
            </p:cNvPr>
            <p:cNvSpPr>
              <a:spLocks/>
            </p:cNvSpPr>
            <p:nvPr/>
          </p:nvSpPr>
          <p:spPr bwMode="auto">
            <a:xfrm>
              <a:off x="4025900" y="3419476"/>
              <a:ext cx="504825" cy="487363"/>
            </a:xfrm>
            <a:custGeom>
              <a:avLst/>
              <a:gdLst>
                <a:gd name="T0" fmla="*/ 0 w 318"/>
                <a:gd name="T1" fmla="*/ 307 h 307"/>
                <a:gd name="T2" fmla="*/ 0 w 318"/>
                <a:gd name="T3" fmla="*/ 0 h 307"/>
                <a:gd name="T4" fmla="*/ 66 w 318"/>
                <a:gd name="T5" fmla="*/ 0 h 307"/>
                <a:gd name="T6" fmla="*/ 160 w 318"/>
                <a:gd name="T7" fmla="*/ 237 h 307"/>
                <a:gd name="T8" fmla="*/ 252 w 318"/>
                <a:gd name="T9" fmla="*/ 0 h 307"/>
                <a:gd name="T10" fmla="*/ 318 w 318"/>
                <a:gd name="T11" fmla="*/ 0 h 307"/>
                <a:gd name="T12" fmla="*/ 318 w 318"/>
                <a:gd name="T13" fmla="*/ 307 h 307"/>
                <a:gd name="T14" fmla="*/ 273 w 318"/>
                <a:gd name="T15" fmla="*/ 307 h 307"/>
                <a:gd name="T16" fmla="*/ 276 w 318"/>
                <a:gd name="T17" fmla="*/ 48 h 307"/>
                <a:gd name="T18" fmla="*/ 177 w 318"/>
                <a:gd name="T19" fmla="*/ 307 h 307"/>
                <a:gd name="T20" fmla="*/ 144 w 318"/>
                <a:gd name="T21" fmla="*/ 307 h 307"/>
                <a:gd name="T22" fmla="*/ 45 w 318"/>
                <a:gd name="T23" fmla="*/ 48 h 307"/>
                <a:gd name="T24" fmla="*/ 45 w 318"/>
                <a:gd name="T25" fmla="*/ 307 h 307"/>
                <a:gd name="T26" fmla="*/ 0 w 318"/>
                <a:gd name="T27"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8" h="307">
                  <a:moveTo>
                    <a:pt x="0" y="307"/>
                  </a:moveTo>
                  <a:lnTo>
                    <a:pt x="0" y="0"/>
                  </a:lnTo>
                  <a:lnTo>
                    <a:pt x="66" y="0"/>
                  </a:lnTo>
                  <a:lnTo>
                    <a:pt x="160" y="237"/>
                  </a:lnTo>
                  <a:lnTo>
                    <a:pt x="252" y="0"/>
                  </a:lnTo>
                  <a:lnTo>
                    <a:pt x="318" y="0"/>
                  </a:lnTo>
                  <a:lnTo>
                    <a:pt x="318" y="307"/>
                  </a:lnTo>
                  <a:lnTo>
                    <a:pt x="273" y="307"/>
                  </a:lnTo>
                  <a:lnTo>
                    <a:pt x="276" y="48"/>
                  </a:lnTo>
                  <a:lnTo>
                    <a:pt x="177" y="307"/>
                  </a:lnTo>
                  <a:lnTo>
                    <a:pt x="144" y="307"/>
                  </a:lnTo>
                  <a:lnTo>
                    <a:pt x="45" y="48"/>
                  </a:lnTo>
                  <a:lnTo>
                    <a:pt x="45" y="307"/>
                  </a:lnTo>
                  <a:lnTo>
                    <a:pt x="0" y="3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43" name="Freeform 123">
              <a:extLst>
                <a:ext uri="{FF2B5EF4-FFF2-40B4-BE49-F238E27FC236}">
                  <a16:creationId xmlns:a16="http://schemas.microsoft.com/office/drawing/2014/main" id="{323875E6-2184-BB4B-96D8-228C78D85F19}"/>
                </a:ext>
              </a:extLst>
            </p:cNvPr>
            <p:cNvSpPr>
              <a:spLocks noEditPoints="1"/>
            </p:cNvSpPr>
            <p:nvPr/>
          </p:nvSpPr>
          <p:spPr bwMode="auto">
            <a:xfrm>
              <a:off x="4583113" y="3419476"/>
              <a:ext cx="460375" cy="487363"/>
            </a:xfrm>
            <a:custGeom>
              <a:avLst/>
              <a:gdLst>
                <a:gd name="T0" fmla="*/ 52 w 290"/>
                <a:gd name="T1" fmla="*/ 307 h 307"/>
                <a:gd name="T2" fmla="*/ 0 w 290"/>
                <a:gd name="T3" fmla="*/ 307 h 307"/>
                <a:gd name="T4" fmla="*/ 125 w 290"/>
                <a:gd name="T5" fmla="*/ 0 h 307"/>
                <a:gd name="T6" fmla="*/ 168 w 290"/>
                <a:gd name="T7" fmla="*/ 0 h 307"/>
                <a:gd name="T8" fmla="*/ 290 w 290"/>
                <a:gd name="T9" fmla="*/ 307 h 307"/>
                <a:gd name="T10" fmla="*/ 238 w 290"/>
                <a:gd name="T11" fmla="*/ 307 h 307"/>
                <a:gd name="T12" fmla="*/ 210 w 290"/>
                <a:gd name="T13" fmla="*/ 235 h 307"/>
                <a:gd name="T14" fmla="*/ 80 w 290"/>
                <a:gd name="T15" fmla="*/ 235 h 307"/>
                <a:gd name="T16" fmla="*/ 52 w 290"/>
                <a:gd name="T17" fmla="*/ 307 h 307"/>
                <a:gd name="T18" fmla="*/ 144 w 290"/>
                <a:gd name="T19" fmla="*/ 57 h 307"/>
                <a:gd name="T20" fmla="*/ 94 w 290"/>
                <a:gd name="T21" fmla="*/ 194 h 307"/>
                <a:gd name="T22" fmla="*/ 196 w 290"/>
                <a:gd name="T23" fmla="*/ 194 h 307"/>
                <a:gd name="T24" fmla="*/ 144 w 290"/>
                <a:gd name="T25" fmla="*/ 5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0" h="307">
                  <a:moveTo>
                    <a:pt x="52" y="307"/>
                  </a:moveTo>
                  <a:lnTo>
                    <a:pt x="0" y="307"/>
                  </a:lnTo>
                  <a:lnTo>
                    <a:pt x="125" y="0"/>
                  </a:lnTo>
                  <a:lnTo>
                    <a:pt x="168" y="0"/>
                  </a:lnTo>
                  <a:lnTo>
                    <a:pt x="290" y="307"/>
                  </a:lnTo>
                  <a:lnTo>
                    <a:pt x="238" y="307"/>
                  </a:lnTo>
                  <a:lnTo>
                    <a:pt x="210" y="235"/>
                  </a:lnTo>
                  <a:lnTo>
                    <a:pt x="80" y="235"/>
                  </a:lnTo>
                  <a:lnTo>
                    <a:pt x="52" y="307"/>
                  </a:lnTo>
                  <a:close/>
                  <a:moveTo>
                    <a:pt x="144" y="57"/>
                  </a:moveTo>
                  <a:lnTo>
                    <a:pt x="94" y="194"/>
                  </a:lnTo>
                  <a:lnTo>
                    <a:pt x="196" y="194"/>
                  </a:lnTo>
                  <a:lnTo>
                    <a:pt x="144"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44" name="Freeform 124">
              <a:extLst>
                <a:ext uri="{FF2B5EF4-FFF2-40B4-BE49-F238E27FC236}">
                  <a16:creationId xmlns:a16="http://schemas.microsoft.com/office/drawing/2014/main" id="{395FA5BE-466F-0B42-AD1E-DF784612C57E}"/>
                </a:ext>
              </a:extLst>
            </p:cNvPr>
            <p:cNvSpPr>
              <a:spLocks/>
            </p:cNvSpPr>
            <p:nvPr/>
          </p:nvSpPr>
          <p:spPr bwMode="auto">
            <a:xfrm>
              <a:off x="5095875" y="3419476"/>
              <a:ext cx="393700" cy="487363"/>
            </a:xfrm>
            <a:custGeom>
              <a:avLst/>
              <a:gdLst>
                <a:gd name="T0" fmla="*/ 201 w 248"/>
                <a:gd name="T1" fmla="*/ 233 h 307"/>
                <a:gd name="T2" fmla="*/ 201 w 248"/>
                <a:gd name="T3" fmla="*/ 0 h 307"/>
                <a:gd name="T4" fmla="*/ 248 w 248"/>
                <a:gd name="T5" fmla="*/ 0 h 307"/>
                <a:gd name="T6" fmla="*/ 248 w 248"/>
                <a:gd name="T7" fmla="*/ 307 h 307"/>
                <a:gd name="T8" fmla="*/ 203 w 248"/>
                <a:gd name="T9" fmla="*/ 307 h 307"/>
                <a:gd name="T10" fmla="*/ 45 w 248"/>
                <a:gd name="T11" fmla="*/ 72 h 307"/>
                <a:gd name="T12" fmla="*/ 45 w 248"/>
                <a:gd name="T13" fmla="*/ 307 h 307"/>
                <a:gd name="T14" fmla="*/ 0 w 248"/>
                <a:gd name="T15" fmla="*/ 307 h 307"/>
                <a:gd name="T16" fmla="*/ 0 w 248"/>
                <a:gd name="T17" fmla="*/ 0 h 307"/>
                <a:gd name="T18" fmla="*/ 45 w 248"/>
                <a:gd name="T19" fmla="*/ 0 h 307"/>
                <a:gd name="T20" fmla="*/ 201 w 248"/>
                <a:gd name="T21" fmla="*/ 23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307">
                  <a:moveTo>
                    <a:pt x="201" y="233"/>
                  </a:moveTo>
                  <a:lnTo>
                    <a:pt x="201" y="0"/>
                  </a:lnTo>
                  <a:lnTo>
                    <a:pt x="248" y="0"/>
                  </a:lnTo>
                  <a:lnTo>
                    <a:pt x="248" y="307"/>
                  </a:lnTo>
                  <a:lnTo>
                    <a:pt x="203" y="307"/>
                  </a:lnTo>
                  <a:lnTo>
                    <a:pt x="45" y="72"/>
                  </a:lnTo>
                  <a:lnTo>
                    <a:pt x="45" y="307"/>
                  </a:lnTo>
                  <a:lnTo>
                    <a:pt x="0" y="307"/>
                  </a:lnTo>
                  <a:lnTo>
                    <a:pt x="0" y="0"/>
                  </a:lnTo>
                  <a:lnTo>
                    <a:pt x="45" y="0"/>
                  </a:lnTo>
                  <a:lnTo>
                    <a:pt x="201" y="2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45" name="Freeform 125">
              <a:extLst>
                <a:ext uri="{FF2B5EF4-FFF2-40B4-BE49-F238E27FC236}">
                  <a16:creationId xmlns:a16="http://schemas.microsoft.com/office/drawing/2014/main" id="{8F799F1E-B024-FD41-B3C9-28BA75A13AF2}"/>
                </a:ext>
              </a:extLst>
            </p:cNvPr>
            <p:cNvSpPr>
              <a:spLocks/>
            </p:cNvSpPr>
            <p:nvPr/>
          </p:nvSpPr>
          <p:spPr bwMode="auto">
            <a:xfrm>
              <a:off x="5556250" y="3408363"/>
              <a:ext cx="311150" cy="506413"/>
            </a:xfrm>
            <a:custGeom>
              <a:avLst/>
              <a:gdLst>
                <a:gd name="T0" fmla="*/ 20 w 83"/>
                <a:gd name="T1" fmla="*/ 93 h 133"/>
                <a:gd name="T2" fmla="*/ 42 w 83"/>
                <a:gd name="T3" fmla="*/ 116 h 133"/>
                <a:gd name="T4" fmla="*/ 63 w 83"/>
                <a:gd name="T5" fmla="*/ 96 h 133"/>
                <a:gd name="T6" fmla="*/ 35 w 83"/>
                <a:gd name="T7" fmla="*/ 72 h 133"/>
                <a:gd name="T8" fmla="*/ 2 w 83"/>
                <a:gd name="T9" fmla="*/ 37 h 133"/>
                <a:gd name="T10" fmla="*/ 42 w 83"/>
                <a:gd name="T11" fmla="*/ 0 h 133"/>
                <a:gd name="T12" fmla="*/ 81 w 83"/>
                <a:gd name="T13" fmla="*/ 36 h 133"/>
                <a:gd name="T14" fmla="*/ 61 w 83"/>
                <a:gd name="T15" fmla="*/ 36 h 133"/>
                <a:gd name="T16" fmla="*/ 42 w 83"/>
                <a:gd name="T17" fmla="*/ 18 h 133"/>
                <a:gd name="T18" fmla="*/ 22 w 83"/>
                <a:gd name="T19" fmla="*/ 36 h 133"/>
                <a:gd name="T20" fmla="*/ 52 w 83"/>
                <a:gd name="T21" fmla="*/ 59 h 133"/>
                <a:gd name="T22" fmla="*/ 83 w 83"/>
                <a:gd name="T23" fmla="*/ 95 h 133"/>
                <a:gd name="T24" fmla="*/ 42 w 83"/>
                <a:gd name="T25" fmla="*/ 133 h 133"/>
                <a:gd name="T26" fmla="*/ 0 w 83"/>
                <a:gd name="T27" fmla="*/ 93 h 133"/>
                <a:gd name="T28" fmla="*/ 20 w 83"/>
                <a:gd name="T29" fmla="*/ 9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33">
                  <a:moveTo>
                    <a:pt x="20" y="93"/>
                  </a:moveTo>
                  <a:cubicBezTo>
                    <a:pt x="22" y="112"/>
                    <a:pt x="35" y="116"/>
                    <a:pt x="42" y="116"/>
                  </a:cubicBezTo>
                  <a:cubicBezTo>
                    <a:pt x="53" y="116"/>
                    <a:pt x="63" y="107"/>
                    <a:pt x="63" y="96"/>
                  </a:cubicBezTo>
                  <a:cubicBezTo>
                    <a:pt x="63" y="81"/>
                    <a:pt x="51" y="78"/>
                    <a:pt x="35" y="72"/>
                  </a:cubicBezTo>
                  <a:cubicBezTo>
                    <a:pt x="24" y="69"/>
                    <a:pt x="2" y="61"/>
                    <a:pt x="2" y="37"/>
                  </a:cubicBezTo>
                  <a:cubicBezTo>
                    <a:pt x="2" y="13"/>
                    <a:pt x="22" y="0"/>
                    <a:pt x="42" y="0"/>
                  </a:cubicBezTo>
                  <a:cubicBezTo>
                    <a:pt x="59" y="0"/>
                    <a:pt x="79" y="9"/>
                    <a:pt x="81" y="36"/>
                  </a:cubicBezTo>
                  <a:cubicBezTo>
                    <a:pt x="61" y="36"/>
                    <a:pt x="61" y="36"/>
                    <a:pt x="61" y="36"/>
                  </a:cubicBezTo>
                  <a:cubicBezTo>
                    <a:pt x="60" y="29"/>
                    <a:pt x="56" y="18"/>
                    <a:pt x="42" y="18"/>
                  </a:cubicBezTo>
                  <a:cubicBezTo>
                    <a:pt x="31" y="18"/>
                    <a:pt x="22" y="25"/>
                    <a:pt x="22" y="36"/>
                  </a:cubicBezTo>
                  <a:cubicBezTo>
                    <a:pt x="22" y="48"/>
                    <a:pt x="32" y="51"/>
                    <a:pt x="52" y="59"/>
                  </a:cubicBezTo>
                  <a:cubicBezTo>
                    <a:pt x="68" y="66"/>
                    <a:pt x="83" y="74"/>
                    <a:pt x="83" y="95"/>
                  </a:cubicBezTo>
                  <a:cubicBezTo>
                    <a:pt x="83" y="115"/>
                    <a:pt x="69" y="133"/>
                    <a:pt x="42" y="133"/>
                  </a:cubicBezTo>
                  <a:cubicBezTo>
                    <a:pt x="17" y="133"/>
                    <a:pt x="0" y="118"/>
                    <a:pt x="0" y="93"/>
                  </a:cubicBezTo>
                  <a:lnTo>
                    <a:pt x="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46" name="Freeform 126">
              <a:extLst>
                <a:ext uri="{FF2B5EF4-FFF2-40B4-BE49-F238E27FC236}">
                  <a16:creationId xmlns:a16="http://schemas.microsoft.com/office/drawing/2014/main" id="{FB6774EB-3B06-3442-BD17-17F57249EE4C}"/>
                </a:ext>
              </a:extLst>
            </p:cNvPr>
            <p:cNvSpPr>
              <a:spLocks noEditPoints="1"/>
            </p:cNvSpPr>
            <p:nvPr/>
          </p:nvSpPr>
          <p:spPr bwMode="auto">
            <a:xfrm>
              <a:off x="6562725" y="3419476"/>
              <a:ext cx="307975" cy="487363"/>
            </a:xfrm>
            <a:custGeom>
              <a:avLst/>
              <a:gdLst>
                <a:gd name="T0" fmla="*/ 34 w 82"/>
                <a:gd name="T1" fmla="*/ 0 h 128"/>
                <a:gd name="T2" fmla="*/ 69 w 82"/>
                <a:gd name="T3" fmla="*/ 8 h 128"/>
                <a:gd name="T4" fmla="*/ 82 w 82"/>
                <a:gd name="T5" fmla="*/ 38 h 128"/>
                <a:gd name="T6" fmla="*/ 69 w 82"/>
                <a:gd name="T7" fmla="*/ 69 h 128"/>
                <a:gd name="T8" fmla="*/ 35 w 82"/>
                <a:gd name="T9" fmla="*/ 77 h 128"/>
                <a:gd name="T10" fmla="*/ 15 w 82"/>
                <a:gd name="T11" fmla="*/ 77 h 128"/>
                <a:gd name="T12" fmla="*/ 15 w 82"/>
                <a:gd name="T13" fmla="*/ 128 h 128"/>
                <a:gd name="T14" fmla="*/ 0 w 82"/>
                <a:gd name="T15" fmla="*/ 128 h 128"/>
                <a:gd name="T16" fmla="*/ 0 w 82"/>
                <a:gd name="T17" fmla="*/ 0 h 128"/>
                <a:gd name="T18" fmla="*/ 34 w 82"/>
                <a:gd name="T19" fmla="*/ 0 h 128"/>
                <a:gd name="T20" fmla="*/ 15 w 82"/>
                <a:gd name="T21" fmla="*/ 65 h 128"/>
                <a:gd name="T22" fmla="*/ 35 w 82"/>
                <a:gd name="T23" fmla="*/ 65 h 128"/>
                <a:gd name="T24" fmla="*/ 59 w 82"/>
                <a:gd name="T25" fmla="*/ 60 h 128"/>
                <a:gd name="T26" fmla="*/ 68 w 82"/>
                <a:gd name="T27" fmla="*/ 39 h 128"/>
                <a:gd name="T28" fmla="*/ 59 w 82"/>
                <a:gd name="T29" fmla="*/ 18 h 128"/>
                <a:gd name="T30" fmla="*/ 35 w 82"/>
                <a:gd name="T31" fmla="*/ 12 h 128"/>
                <a:gd name="T32" fmla="*/ 15 w 82"/>
                <a:gd name="T33" fmla="*/ 12 h 128"/>
                <a:gd name="T34" fmla="*/ 15 w 82"/>
                <a:gd name="T3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28">
                  <a:moveTo>
                    <a:pt x="34" y="0"/>
                  </a:moveTo>
                  <a:cubicBezTo>
                    <a:pt x="52" y="0"/>
                    <a:pt x="61" y="2"/>
                    <a:pt x="69" y="8"/>
                  </a:cubicBezTo>
                  <a:cubicBezTo>
                    <a:pt x="77" y="15"/>
                    <a:pt x="82" y="26"/>
                    <a:pt x="82" y="38"/>
                  </a:cubicBezTo>
                  <a:cubicBezTo>
                    <a:pt x="82" y="51"/>
                    <a:pt x="77" y="63"/>
                    <a:pt x="69" y="69"/>
                  </a:cubicBezTo>
                  <a:cubicBezTo>
                    <a:pt x="61" y="75"/>
                    <a:pt x="52" y="77"/>
                    <a:pt x="35" y="77"/>
                  </a:cubicBezTo>
                  <a:cubicBezTo>
                    <a:pt x="15" y="77"/>
                    <a:pt x="15" y="77"/>
                    <a:pt x="15" y="77"/>
                  </a:cubicBezTo>
                  <a:cubicBezTo>
                    <a:pt x="15" y="128"/>
                    <a:pt x="15" y="128"/>
                    <a:pt x="15" y="128"/>
                  </a:cubicBezTo>
                  <a:cubicBezTo>
                    <a:pt x="0" y="128"/>
                    <a:pt x="0" y="128"/>
                    <a:pt x="0" y="128"/>
                  </a:cubicBezTo>
                  <a:cubicBezTo>
                    <a:pt x="0" y="0"/>
                    <a:pt x="0" y="0"/>
                    <a:pt x="0" y="0"/>
                  </a:cubicBezTo>
                  <a:lnTo>
                    <a:pt x="34" y="0"/>
                  </a:lnTo>
                  <a:close/>
                  <a:moveTo>
                    <a:pt x="15" y="65"/>
                  </a:moveTo>
                  <a:cubicBezTo>
                    <a:pt x="35" y="65"/>
                    <a:pt x="35" y="65"/>
                    <a:pt x="35" y="65"/>
                  </a:cubicBezTo>
                  <a:cubicBezTo>
                    <a:pt x="46" y="65"/>
                    <a:pt x="52" y="64"/>
                    <a:pt x="59" y="60"/>
                  </a:cubicBezTo>
                  <a:cubicBezTo>
                    <a:pt x="64" y="56"/>
                    <a:pt x="68" y="48"/>
                    <a:pt x="68" y="39"/>
                  </a:cubicBezTo>
                  <a:cubicBezTo>
                    <a:pt x="68" y="30"/>
                    <a:pt x="64" y="21"/>
                    <a:pt x="59" y="18"/>
                  </a:cubicBezTo>
                  <a:cubicBezTo>
                    <a:pt x="52" y="14"/>
                    <a:pt x="46" y="12"/>
                    <a:pt x="35" y="12"/>
                  </a:cubicBezTo>
                  <a:cubicBezTo>
                    <a:pt x="15" y="12"/>
                    <a:pt x="15" y="12"/>
                    <a:pt x="15" y="12"/>
                  </a:cubicBezTo>
                  <a:lnTo>
                    <a:pt x="15" y="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47" name="Freeform 127">
              <a:extLst>
                <a:ext uri="{FF2B5EF4-FFF2-40B4-BE49-F238E27FC236}">
                  <a16:creationId xmlns:a16="http://schemas.microsoft.com/office/drawing/2014/main" id="{94C78D63-0B0B-9944-864A-A4C21C308F57}"/>
                </a:ext>
              </a:extLst>
            </p:cNvPr>
            <p:cNvSpPr>
              <a:spLocks noEditPoints="1"/>
            </p:cNvSpPr>
            <p:nvPr/>
          </p:nvSpPr>
          <p:spPr bwMode="auto">
            <a:xfrm>
              <a:off x="6824663" y="3419476"/>
              <a:ext cx="449263" cy="487363"/>
            </a:xfrm>
            <a:custGeom>
              <a:avLst/>
              <a:gdLst>
                <a:gd name="T0" fmla="*/ 36 w 283"/>
                <a:gd name="T1" fmla="*/ 307 h 307"/>
                <a:gd name="T2" fmla="*/ 0 w 283"/>
                <a:gd name="T3" fmla="*/ 307 h 307"/>
                <a:gd name="T4" fmla="*/ 125 w 283"/>
                <a:gd name="T5" fmla="*/ 0 h 307"/>
                <a:gd name="T6" fmla="*/ 158 w 283"/>
                <a:gd name="T7" fmla="*/ 0 h 307"/>
                <a:gd name="T8" fmla="*/ 283 w 283"/>
                <a:gd name="T9" fmla="*/ 307 h 307"/>
                <a:gd name="T10" fmla="*/ 246 w 283"/>
                <a:gd name="T11" fmla="*/ 307 h 307"/>
                <a:gd name="T12" fmla="*/ 210 w 283"/>
                <a:gd name="T13" fmla="*/ 221 h 307"/>
                <a:gd name="T14" fmla="*/ 71 w 283"/>
                <a:gd name="T15" fmla="*/ 221 h 307"/>
                <a:gd name="T16" fmla="*/ 36 w 283"/>
                <a:gd name="T17" fmla="*/ 307 h 307"/>
                <a:gd name="T18" fmla="*/ 139 w 283"/>
                <a:gd name="T19" fmla="*/ 38 h 307"/>
                <a:gd name="T20" fmla="*/ 80 w 283"/>
                <a:gd name="T21" fmla="*/ 192 h 307"/>
                <a:gd name="T22" fmla="*/ 201 w 283"/>
                <a:gd name="T23" fmla="*/ 192 h 307"/>
                <a:gd name="T24" fmla="*/ 139 w 283"/>
                <a:gd name="T25" fmla="*/ 3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307">
                  <a:moveTo>
                    <a:pt x="36" y="307"/>
                  </a:moveTo>
                  <a:lnTo>
                    <a:pt x="0" y="307"/>
                  </a:lnTo>
                  <a:lnTo>
                    <a:pt x="125" y="0"/>
                  </a:lnTo>
                  <a:lnTo>
                    <a:pt x="158" y="0"/>
                  </a:lnTo>
                  <a:lnTo>
                    <a:pt x="283" y="307"/>
                  </a:lnTo>
                  <a:lnTo>
                    <a:pt x="246" y="307"/>
                  </a:lnTo>
                  <a:lnTo>
                    <a:pt x="210" y="221"/>
                  </a:lnTo>
                  <a:lnTo>
                    <a:pt x="71" y="221"/>
                  </a:lnTo>
                  <a:lnTo>
                    <a:pt x="36" y="307"/>
                  </a:lnTo>
                  <a:close/>
                  <a:moveTo>
                    <a:pt x="139" y="38"/>
                  </a:moveTo>
                  <a:lnTo>
                    <a:pt x="80" y="192"/>
                  </a:lnTo>
                  <a:lnTo>
                    <a:pt x="201" y="192"/>
                  </a:lnTo>
                  <a:lnTo>
                    <a:pt x="139"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48" name="Freeform 128">
              <a:extLst>
                <a:ext uri="{FF2B5EF4-FFF2-40B4-BE49-F238E27FC236}">
                  <a16:creationId xmlns:a16="http://schemas.microsoft.com/office/drawing/2014/main" id="{35DFDFB0-6309-8045-9260-5C6ED4F2D01A}"/>
                </a:ext>
              </a:extLst>
            </p:cNvPr>
            <p:cNvSpPr>
              <a:spLocks/>
            </p:cNvSpPr>
            <p:nvPr/>
          </p:nvSpPr>
          <p:spPr bwMode="auto">
            <a:xfrm>
              <a:off x="7270750" y="3411538"/>
              <a:ext cx="471488" cy="503238"/>
            </a:xfrm>
            <a:custGeom>
              <a:avLst/>
              <a:gdLst>
                <a:gd name="T0" fmla="*/ 126 w 126"/>
                <a:gd name="T1" fmla="*/ 95 h 132"/>
                <a:gd name="T2" fmla="*/ 67 w 126"/>
                <a:gd name="T3" fmla="*/ 132 h 132"/>
                <a:gd name="T4" fmla="*/ 0 w 126"/>
                <a:gd name="T5" fmla="*/ 66 h 132"/>
                <a:gd name="T6" fmla="*/ 67 w 126"/>
                <a:gd name="T7" fmla="*/ 0 h 132"/>
                <a:gd name="T8" fmla="*/ 126 w 126"/>
                <a:gd name="T9" fmla="*/ 37 h 132"/>
                <a:gd name="T10" fmla="*/ 111 w 126"/>
                <a:gd name="T11" fmla="*/ 37 h 132"/>
                <a:gd name="T12" fmla="*/ 67 w 126"/>
                <a:gd name="T13" fmla="*/ 12 h 132"/>
                <a:gd name="T14" fmla="*/ 15 w 126"/>
                <a:gd name="T15" fmla="*/ 66 h 132"/>
                <a:gd name="T16" fmla="*/ 67 w 126"/>
                <a:gd name="T17" fmla="*/ 119 h 132"/>
                <a:gd name="T18" fmla="*/ 111 w 126"/>
                <a:gd name="T19" fmla="*/ 95 h 132"/>
                <a:gd name="T20" fmla="*/ 126 w 126"/>
                <a:gd name="T21"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32">
                  <a:moveTo>
                    <a:pt x="126" y="95"/>
                  </a:moveTo>
                  <a:cubicBezTo>
                    <a:pt x="118" y="115"/>
                    <a:pt x="95" y="132"/>
                    <a:pt x="67" y="132"/>
                  </a:cubicBezTo>
                  <a:cubicBezTo>
                    <a:pt x="29" y="132"/>
                    <a:pt x="0" y="103"/>
                    <a:pt x="0" y="66"/>
                  </a:cubicBezTo>
                  <a:cubicBezTo>
                    <a:pt x="0" y="29"/>
                    <a:pt x="29" y="0"/>
                    <a:pt x="67" y="0"/>
                  </a:cubicBezTo>
                  <a:cubicBezTo>
                    <a:pt x="99" y="0"/>
                    <a:pt x="119" y="21"/>
                    <a:pt x="126" y="37"/>
                  </a:cubicBezTo>
                  <a:cubicBezTo>
                    <a:pt x="111" y="37"/>
                    <a:pt x="111" y="37"/>
                    <a:pt x="111" y="37"/>
                  </a:cubicBezTo>
                  <a:cubicBezTo>
                    <a:pt x="106" y="29"/>
                    <a:pt x="92" y="12"/>
                    <a:pt x="67" y="12"/>
                  </a:cubicBezTo>
                  <a:cubicBezTo>
                    <a:pt x="37" y="12"/>
                    <a:pt x="15" y="36"/>
                    <a:pt x="15" y="66"/>
                  </a:cubicBezTo>
                  <a:cubicBezTo>
                    <a:pt x="15" y="96"/>
                    <a:pt x="37" y="119"/>
                    <a:pt x="67" y="119"/>
                  </a:cubicBezTo>
                  <a:cubicBezTo>
                    <a:pt x="94" y="119"/>
                    <a:pt x="108" y="100"/>
                    <a:pt x="111" y="95"/>
                  </a:cubicBezTo>
                  <a:lnTo>
                    <a:pt x="126" y="9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49" name="Freeform 129">
              <a:extLst>
                <a:ext uri="{FF2B5EF4-FFF2-40B4-BE49-F238E27FC236}">
                  <a16:creationId xmlns:a16="http://schemas.microsoft.com/office/drawing/2014/main" id="{BA2E5C82-D2CB-9C4D-8F51-54B8429CEA86}"/>
                </a:ext>
              </a:extLst>
            </p:cNvPr>
            <p:cNvSpPr>
              <a:spLocks/>
            </p:cNvSpPr>
            <p:nvPr/>
          </p:nvSpPr>
          <p:spPr bwMode="auto">
            <a:xfrm>
              <a:off x="7805738" y="3419476"/>
              <a:ext cx="265113" cy="487363"/>
            </a:xfrm>
            <a:custGeom>
              <a:avLst/>
              <a:gdLst>
                <a:gd name="T0" fmla="*/ 0 w 167"/>
                <a:gd name="T1" fmla="*/ 0 h 307"/>
                <a:gd name="T2" fmla="*/ 167 w 167"/>
                <a:gd name="T3" fmla="*/ 0 h 307"/>
                <a:gd name="T4" fmla="*/ 167 w 167"/>
                <a:gd name="T5" fmla="*/ 29 h 307"/>
                <a:gd name="T6" fmla="*/ 33 w 167"/>
                <a:gd name="T7" fmla="*/ 29 h 307"/>
                <a:gd name="T8" fmla="*/ 33 w 167"/>
                <a:gd name="T9" fmla="*/ 137 h 307"/>
                <a:gd name="T10" fmla="*/ 167 w 167"/>
                <a:gd name="T11" fmla="*/ 137 h 307"/>
                <a:gd name="T12" fmla="*/ 167 w 167"/>
                <a:gd name="T13" fmla="*/ 168 h 307"/>
                <a:gd name="T14" fmla="*/ 33 w 167"/>
                <a:gd name="T15" fmla="*/ 168 h 307"/>
                <a:gd name="T16" fmla="*/ 33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29"/>
                  </a:lnTo>
                  <a:lnTo>
                    <a:pt x="33" y="29"/>
                  </a:lnTo>
                  <a:lnTo>
                    <a:pt x="33" y="137"/>
                  </a:lnTo>
                  <a:lnTo>
                    <a:pt x="167" y="137"/>
                  </a:lnTo>
                  <a:lnTo>
                    <a:pt x="167" y="168"/>
                  </a:lnTo>
                  <a:lnTo>
                    <a:pt x="33" y="168"/>
                  </a:lnTo>
                  <a:lnTo>
                    <a:pt x="33" y="276"/>
                  </a:lnTo>
                  <a:lnTo>
                    <a:pt x="167" y="276"/>
                  </a:lnTo>
                  <a:lnTo>
                    <a:pt x="167" y="307"/>
                  </a:lnTo>
                  <a:lnTo>
                    <a:pt x="0" y="307"/>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0" name="Freeform 130">
              <a:extLst>
                <a:ext uri="{FF2B5EF4-FFF2-40B4-BE49-F238E27FC236}">
                  <a16:creationId xmlns:a16="http://schemas.microsoft.com/office/drawing/2014/main" id="{B1D0F92B-625E-D249-8B6A-0878311088A6}"/>
                </a:ext>
              </a:extLst>
            </p:cNvPr>
            <p:cNvSpPr>
              <a:spLocks/>
            </p:cNvSpPr>
            <p:nvPr/>
          </p:nvSpPr>
          <p:spPr bwMode="auto">
            <a:xfrm>
              <a:off x="6215063" y="3411538"/>
              <a:ext cx="288925" cy="503238"/>
            </a:xfrm>
            <a:custGeom>
              <a:avLst/>
              <a:gdLst>
                <a:gd name="T0" fmla="*/ 46 w 77"/>
                <a:gd name="T1" fmla="*/ 60 h 132"/>
                <a:gd name="T2" fmla="*/ 14 w 77"/>
                <a:gd name="T3" fmla="*/ 34 h 132"/>
                <a:gd name="T4" fmla="*/ 38 w 77"/>
                <a:gd name="T5" fmla="*/ 12 h 132"/>
                <a:gd name="T6" fmla="*/ 60 w 77"/>
                <a:gd name="T7" fmla="*/ 33 h 132"/>
                <a:gd name="T8" fmla="*/ 74 w 77"/>
                <a:gd name="T9" fmla="*/ 33 h 132"/>
                <a:gd name="T10" fmla="*/ 38 w 77"/>
                <a:gd name="T11" fmla="*/ 0 h 132"/>
                <a:gd name="T12" fmla="*/ 0 w 77"/>
                <a:gd name="T13" fmla="*/ 35 h 132"/>
                <a:gd name="T14" fmla="*/ 33 w 77"/>
                <a:gd name="T15" fmla="*/ 69 h 132"/>
                <a:gd name="T16" fmla="*/ 63 w 77"/>
                <a:gd name="T17" fmla="*/ 96 h 132"/>
                <a:gd name="T18" fmla="*/ 37 w 77"/>
                <a:gd name="T19" fmla="*/ 120 h 132"/>
                <a:gd name="T20" fmla="*/ 21 w 77"/>
                <a:gd name="T21" fmla="*/ 114 h 132"/>
                <a:gd name="T22" fmla="*/ 18 w 77"/>
                <a:gd name="T23" fmla="*/ 128 h 132"/>
                <a:gd name="T24" fmla="*/ 38 w 77"/>
                <a:gd name="T25" fmla="*/ 132 h 132"/>
                <a:gd name="T26" fmla="*/ 77 w 77"/>
                <a:gd name="T27" fmla="*/ 95 h 132"/>
                <a:gd name="T28" fmla="*/ 46 w 77"/>
                <a:gd name="T29" fmla="*/ 6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132">
                  <a:moveTo>
                    <a:pt x="46" y="60"/>
                  </a:moveTo>
                  <a:cubicBezTo>
                    <a:pt x="27" y="53"/>
                    <a:pt x="14" y="49"/>
                    <a:pt x="14" y="34"/>
                  </a:cubicBezTo>
                  <a:cubicBezTo>
                    <a:pt x="14" y="20"/>
                    <a:pt x="25" y="12"/>
                    <a:pt x="38" y="12"/>
                  </a:cubicBezTo>
                  <a:cubicBezTo>
                    <a:pt x="54" y="12"/>
                    <a:pt x="59" y="24"/>
                    <a:pt x="60" y="33"/>
                  </a:cubicBezTo>
                  <a:cubicBezTo>
                    <a:pt x="74" y="33"/>
                    <a:pt x="74" y="33"/>
                    <a:pt x="74" y="33"/>
                  </a:cubicBezTo>
                  <a:cubicBezTo>
                    <a:pt x="72" y="8"/>
                    <a:pt x="54" y="0"/>
                    <a:pt x="38" y="0"/>
                  </a:cubicBezTo>
                  <a:cubicBezTo>
                    <a:pt x="19" y="0"/>
                    <a:pt x="0" y="12"/>
                    <a:pt x="0" y="35"/>
                  </a:cubicBezTo>
                  <a:cubicBezTo>
                    <a:pt x="0" y="59"/>
                    <a:pt x="22" y="66"/>
                    <a:pt x="33" y="69"/>
                  </a:cubicBezTo>
                  <a:cubicBezTo>
                    <a:pt x="48" y="74"/>
                    <a:pt x="63" y="78"/>
                    <a:pt x="63" y="96"/>
                  </a:cubicBezTo>
                  <a:cubicBezTo>
                    <a:pt x="63" y="110"/>
                    <a:pt x="51" y="120"/>
                    <a:pt x="37" y="120"/>
                  </a:cubicBezTo>
                  <a:cubicBezTo>
                    <a:pt x="33" y="120"/>
                    <a:pt x="26" y="119"/>
                    <a:pt x="21" y="114"/>
                  </a:cubicBezTo>
                  <a:cubicBezTo>
                    <a:pt x="18" y="128"/>
                    <a:pt x="18" y="128"/>
                    <a:pt x="18" y="128"/>
                  </a:cubicBezTo>
                  <a:cubicBezTo>
                    <a:pt x="24" y="131"/>
                    <a:pt x="30" y="132"/>
                    <a:pt x="38" y="132"/>
                  </a:cubicBezTo>
                  <a:cubicBezTo>
                    <a:pt x="61" y="132"/>
                    <a:pt x="77" y="115"/>
                    <a:pt x="77" y="95"/>
                  </a:cubicBezTo>
                  <a:cubicBezTo>
                    <a:pt x="77" y="71"/>
                    <a:pt x="58" y="64"/>
                    <a:pt x="46"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1" name="Freeform 131">
              <a:extLst>
                <a:ext uri="{FF2B5EF4-FFF2-40B4-BE49-F238E27FC236}">
                  <a16:creationId xmlns:a16="http://schemas.microsoft.com/office/drawing/2014/main" id="{6CEC2DC0-6389-934B-A05A-890968C41F32}"/>
                </a:ext>
              </a:extLst>
            </p:cNvPr>
            <p:cNvSpPr>
              <a:spLocks noEditPoints="1"/>
            </p:cNvSpPr>
            <p:nvPr/>
          </p:nvSpPr>
          <p:spPr bwMode="auto">
            <a:xfrm>
              <a:off x="5930900" y="3609976"/>
              <a:ext cx="104775" cy="296863"/>
            </a:xfrm>
            <a:custGeom>
              <a:avLst/>
              <a:gdLst>
                <a:gd name="T0" fmla="*/ 26 w 66"/>
                <a:gd name="T1" fmla="*/ 48 h 187"/>
                <a:gd name="T2" fmla="*/ 56 w 66"/>
                <a:gd name="T3" fmla="*/ 48 h 187"/>
                <a:gd name="T4" fmla="*/ 33 w 66"/>
                <a:gd name="T5" fmla="*/ 187 h 187"/>
                <a:gd name="T6" fmla="*/ 0 w 66"/>
                <a:gd name="T7" fmla="*/ 187 h 187"/>
                <a:gd name="T8" fmla="*/ 26 w 66"/>
                <a:gd name="T9" fmla="*/ 48 h 187"/>
                <a:gd name="T10" fmla="*/ 33 w 66"/>
                <a:gd name="T11" fmla="*/ 0 h 187"/>
                <a:gd name="T12" fmla="*/ 66 w 66"/>
                <a:gd name="T13" fmla="*/ 0 h 187"/>
                <a:gd name="T14" fmla="*/ 61 w 66"/>
                <a:gd name="T15" fmla="*/ 29 h 187"/>
                <a:gd name="T16" fmla="*/ 28 w 66"/>
                <a:gd name="T17" fmla="*/ 29 h 187"/>
                <a:gd name="T18" fmla="*/ 33 w 66"/>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87">
                  <a:moveTo>
                    <a:pt x="26" y="48"/>
                  </a:moveTo>
                  <a:lnTo>
                    <a:pt x="56" y="48"/>
                  </a:lnTo>
                  <a:lnTo>
                    <a:pt x="33" y="187"/>
                  </a:lnTo>
                  <a:lnTo>
                    <a:pt x="0" y="187"/>
                  </a:lnTo>
                  <a:lnTo>
                    <a:pt x="26" y="48"/>
                  </a:lnTo>
                  <a:close/>
                  <a:moveTo>
                    <a:pt x="33" y="0"/>
                  </a:moveTo>
                  <a:lnTo>
                    <a:pt x="66" y="0"/>
                  </a:lnTo>
                  <a:lnTo>
                    <a:pt x="61" y="29"/>
                  </a:lnTo>
                  <a:lnTo>
                    <a:pt x="28" y="29"/>
                  </a:lnTo>
                  <a:lnTo>
                    <a:pt x="3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solidFill>
                  <a:srgbClr val="7D7D7D"/>
                </a:solidFill>
                <a:latin typeface="Helvetica" pitchFamily="2" charset="0"/>
              </a:endParaRPr>
            </a:p>
          </p:txBody>
        </p:sp>
        <p:sp>
          <p:nvSpPr>
            <p:cNvPr id="52" name="Freeform 132">
              <a:extLst>
                <a:ext uri="{FF2B5EF4-FFF2-40B4-BE49-F238E27FC236}">
                  <a16:creationId xmlns:a16="http://schemas.microsoft.com/office/drawing/2014/main" id="{71400F58-7C35-2F47-9D36-12607DDED5D2}"/>
                </a:ext>
              </a:extLst>
            </p:cNvPr>
            <p:cNvSpPr>
              <a:spLocks/>
            </p:cNvSpPr>
            <p:nvPr/>
          </p:nvSpPr>
          <p:spPr bwMode="auto">
            <a:xfrm>
              <a:off x="6035675" y="3678238"/>
              <a:ext cx="228600" cy="228600"/>
            </a:xfrm>
            <a:custGeom>
              <a:avLst/>
              <a:gdLst>
                <a:gd name="T0" fmla="*/ 11 w 61"/>
                <a:gd name="T1" fmla="*/ 2 h 60"/>
                <a:gd name="T2" fmla="*/ 23 w 61"/>
                <a:gd name="T3" fmla="*/ 2 h 60"/>
                <a:gd name="T4" fmla="*/ 22 w 61"/>
                <a:gd name="T5" fmla="*/ 10 h 60"/>
                <a:gd name="T6" fmla="*/ 42 w 61"/>
                <a:gd name="T7" fmla="*/ 0 h 60"/>
                <a:gd name="T8" fmla="*/ 59 w 61"/>
                <a:gd name="T9" fmla="*/ 25 h 60"/>
                <a:gd name="T10" fmla="*/ 53 w 61"/>
                <a:gd name="T11" fmla="*/ 60 h 60"/>
                <a:gd name="T12" fmla="*/ 39 w 61"/>
                <a:gd name="T13" fmla="*/ 60 h 60"/>
                <a:gd name="T14" fmla="*/ 45 w 61"/>
                <a:gd name="T15" fmla="*/ 29 h 60"/>
                <a:gd name="T16" fmla="*/ 35 w 61"/>
                <a:gd name="T17" fmla="*/ 13 h 60"/>
                <a:gd name="T18" fmla="*/ 19 w 61"/>
                <a:gd name="T19" fmla="*/ 28 h 60"/>
                <a:gd name="T20" fmla="*/ 14 w 61"/>
                <a:gd name="T21" fmla="*/ 60 h 60"/>
                <a:gd name="T22" fmla="*/ 0 w 61"/>
                <a:gd name="T23" fmla="*/ 60 h 60"/>
                <a:gd name="T24" fmla="*/ 11 w 61"/>
                <a:gd name="T25"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0">
                  <a:moveTo>
                    <a:pt x="11" y="2"/>
                  </a:moveTo>
                  <a:cubicBezTo>
                    <a:pt x="23" y="2"/>
                    <a:pt x="23" y="2"/>
                    <a:pt x="23" y="2"/>
                  </a:cubicBezTo>
                  <a:cubicBezTo>
                    <a:pt x="23" y="5"/>
                    <a:pt x="23" y="7"/>
                    <a:pt x="22" y="10"/>
                  </a:cubicBezTo>
                  <a:cubicBezTo>
                    <a:pt x="25" y="5"/>
                    <a:pt x="31" y="0"/>
                    <a:pt x="42" y="0"/>
                  </a:cubicBezTo>
                  <a:cubicBezTo>
                    <a:pt x="60" y="1"/>
                    <a:pt x="61" y="15"/>
                    <a:pt x="59" y="25"/>
                  </a:cubicBezTo>
                  <a:cubicBezTo>
                    <a:pt x="53" y="60"/>
                    <a:pt x="53" y="60"/>
                    <a:pt x="53" y="60"/>
                  </a:cubicBezTo>
                  <a:cubicBezTo>
                    <a:pt x="39" y="60"/>
                    <a:pt x="39" y="60"/>
                    <a:pt x="39" y="60"/>
                  </a:cubicBezTo>
                  <a:cubicBezTo>
                    <a:pt x="45" y="29"/>
                    <a:pt x="45" y="29"/>
                    <a:pt x="45" y="29"/>
                  </a:cubicBezTo>
                  <a:cubicBezTo>
                    <a:pt x="47" y="20"/>
                    <a:pt x="45" y="13"/>
                    <a:pt x="35" y="13"/>
                  </a:cubicBezTo>
                  <a:cubicBezTo>
                    <a:pt x="26" y="13"/>
                    <a:pt x="21" y="20"/>
                    <a:pt x="19" y="28"/>
                  </a:cubicBezTo>
                  <a:cubicBezTo>
                    <a:pt x="14" y="60"/>
                    <a:pt x="14" y="60"/>
                    <a:pt x="14" y="60"/>
                  </a:cubicBezTo>
                  <a:cubicBezTo>
                    <a:pt x="0" y="60"/>
                    <a:pt x="0" y="60"/>
                    <a:pt x="0" y="60"/>
                  </a:cubicBezTo>
                  <a:lnTo>
                    <a:pt x="11"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solidFill>
                  <a:srgbClr val="7D7D7D"/>
                </a:solidFill>
                <a:latin typeface="Helvetica" pitchFamily="2" charset="0"/>
              </a:endParaRPr>
            </a:p>
          </p:txBody>
        </p:sp>
      </p:grpSp>
      <p:grpSp>
        <p:nvGrpSpPr>
          <p:cNvPr id="34" name="Group 33">
            <a:extLst>
              <a:ext uri="{FF2B5EF4-FFF2-40B4-BE49-F238E27FC236}">
                <a16:creationId xmlns:a16="http://schemas.microsoft.com/office/drawing/2014/main" id="{B5C1A48B-3139-2846-9603-1AB3C7AE0016}"/>
              </a:ext>
            </a:extLst>
          </p:cNvPr>
          <p:cNvGrpSpPr/>
          <p:nvPr userDrawn="1"/>
        </p:nvGrpSpPr>
        <p:grpSpPr>
          <a:xfrm>
            <a:off x="374547" y="-19393"/>
            <a:ext cx="4628149" cy="6890327"/>
            <a:chOff x="517664" y="-19393"/>
            <a:chExt cx="4628149" cy="6890327"/>
          </a:xfrm>
        </p:grpSpPr>
        <p:sp>
          <p:nvSpPr>
            <p:cNvPr id="35" name="Freeform 10">
              <a:extLst>
                <a:ext uri="{FF2B5EF4-FFF2-40B4-BE49-F238E27FC236}">
                  <a16:creationId xmlns:a16="http://schemas.microsoft.com/office/drawing/2014/main" id="{F1E3CA26-BBBE-044E-83C3-9EF5B26B616D}"/>
                </a:ext>
              </a:extLst>
            </p:cNvPr>
            <p:cNvSpPr>
              <a:spLocks noEditPoints="1"/>
            </p:cNvSpPr>
            <p:nvPr/>
          </p:nvSpPr>
          <p:spPr bwMode="auto">
            <a:xfrm>
              <a:off x="2505718" y="-19393"/>
              <a:ext cx="2640095" cy="616377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750" dirty="0"/>
            </a:p>
          </p:txBody>
        </p:sp>
        <p:sp>
          <p:nvSpPr>
            <p:cNvPr id="36" name="Freeform 11">
              <a:extLst>
                <a:ext uri="{FF2B5EF4-FFF2-40B4-BE49-F238E27FC236}">
                  <a16:creationId xmlns:a16="http://schemas.microsoft.com/office/drawing/2014/main" id="{118B9288-66C0-8845-A5EA-A00089D80E9B}"/>
                </a:ext>
              </a:extLst>
            </p:cNvPr>
            <p:cNvSpPr>
              <a:spLocks/>
            </p:cNvSpPr>
            <p:nvPr/>
          </p:nvSpPr>
          <p:spPr bwMode="auto">
            <a:xfrm>
              <a:off x="576214" y="4816344"/>
              <a:ext cx="910194" cy="2051928"/>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750"/>
            </a:p>
          </p:txBody>
        </p:sp>
        <p:sp>
          <p:nvSpPr>
            <p:cNvPr id="37" name="Freeform 12">
              <a:extLst>
                <a:ext uri="{FF2B5EF4-FFF2-40B4-BE49-F238E27FC236}">
                  <a16:creationId xmlns:a16="http://schemas.microsoft.com/office/drawing/2014/main" id="{324FA98E-5C48-274A-893C-DD0554DEFA65}"/>
                </a:ext>
              </a:extLst>
            </p:cNvPr>
            <p:cNvSpPr>
              <a:spLocks noEditPoints="1"/>
            </p:cNvSpPr>
            <p:nvPr/>
          </p:nvSpPr>
          <p:spPr bwMode="auto">
            <a:xfrm>
              <a:off x="517664" y="-8747"/>
              <a:ext cx="3805782" cy="6879681"/>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750" dirty="0"/>
            </a:p>
          </p:txBody>
        </p:sp>
      </p:grpSp>
    </p:spTree>
    <p:extLst>
      <p:ext uri="{BB962C8B-B14F-4D97-AF65-F5344CB8AC3E}">
        <p14:creationId xmlns:p14="http://schemas.microsoft.com/office/powerpoint/2010/main" val="71888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8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20457C3-B414-0F47-9CF2-835A1AFF43D8}"/>
              </a:ext>
            </a:extLst>
          </p:cNvPr>
          <p:cNvSpPr>
            <a:spLocks noGrp="1"/>
          </p:cNvSpPr>
          <p:nvPr>
            <p:ph type="dt" sz="half" idx="10"/>
          </p:nvPr>
        </p:nvSpPr>
        <p:spPr/>
        <p:txBody>
          <a:bodyPr/>
          <a:lstStyle>
            <a:lvl1pPr>
              <a:defRPr>
                <a:solidFill>
                  <a:srgbClr val="33CDFF"/>
                </a:solidFill>
                <a:latin typeface="Helvetica" pitchFamily="2" charset="0"/>
              </a:defRPr>
            </a:lvl1pPr>
          </a:lstStyle>
          <a:p>
            <a:fld id="{B5AD37D0-1C64-3342-BF81-1BC3096283AF}" type="datetime1">
              <a:rPr lang="en-US" smtClean="0"/>
              <a:pPr/>
              <a:t>8/21/2019</a:t>
            </a:fld>
            <a:endParaRPr lang="en-US" dirty="0"/>
          </a:p>
        </p:txBody>
      </p:sp>
      <p:sp>
        <p:nvSpPr>
          <p:cNvPr id="4" name="Footer Placeholder 3">
            <a:extLst>
              <a:ext uri="{FF2B5EF4-FFF2-40B4-BE49-F238E27FC236}">
                <a16:creationId xmlns:a16="http://schemas.microsoft.com/office/drawing/2014/main" id="{698E4F40-E7EF-7F48-9FBC-01602E6A0FBA}"/>
              </a:ext>
            </a:extLst>
          </p:cNvPr>
          <p:cNvSpPr>
            <a:spLocks noGrp="1"/>
          </p:cNvSpPr>
          <p:nvPr>
            <p:ph type="ftr" sz="quarter" idx="11"/>
          </p:nvPr>
        </p:nvSpPr>
        <p:spPr/>
        <p:txBody>
          <a:bodyPr/>
          <a:lstStyle>
            <a:lvl1pPr>
              <a:defRPr>
                <a:latin typeface="Helvetica" pitchFamily="2" charset="0"/>
              </a:defRPr>
            </a:lvl1pPr>
          </a:lstStyle>
          <a:p>
            <a:r>
              <a:rPr lang="en-US" dirty="0"/>
              <a:t>Embargoed until 10am EDT June 7, 2019</a:t>
            </a:r>
          </a:p>
        </p:txBody>
      </p:sp>
      <p:sp>
        <p:nvSpPr>
          <p:cNvPr id="5" name="Slide Number Placeholder 4">
            <a:extLst>
              <a:ext uri="{FF2B5EF4-FFF2-40B4-BE49-F238E27FC236}">
                <a16:creationId xmlns:a16="http://schemas.microsoft.com/office/drawing/2014/main" id="{CB943D68-3FE7-D348-8403-D560C4A8A67C}"/>
              </a:ext>
            </a:extLst>
          </p:cNvPr>
          <p:cNvSpPr>
            <a:spLocks noGrp="1"/>
          </p:cNvSpPr>
          <p:nvPr>
            <p:ph type="sldNum" sz="quarter" idx="12"/>
          </p:nvPr>
        </p:nvSpPr>
        <p:spPr/>
        <p:txBody>
          <a:bodyPr/>
          <a:lstStyle>
            <a:lvl1pPr>
              <a:defRPr>
                <a:latin typeface="Helvetica" pitchFamily="2" charset="0"/>
              </a:defRPr>
            </a:lvl1pPr>
          </a:lstStyle>
          <a:p>
            <a:fld id="{2E8C51FE-49D9-314D-9957-ABBF7DDE8782}" type="slidenum">
              <a:rPr lang="en-US" smtClean="0"/>
              <a:pPr/>
              <a:t>‹#›</a:t>
            </a:fld>
            <a:endParaRPr lang="en-US"/>
          </a:p>
        </p:txBody>
      </p:sp>
    </p:spTree>
    <p:extLst>
      <p:ext uri="{BB962C8B-B14F-4D97-AF65-F5344CB8AC3E}">
        <p14:creationId xmlns:p14="http://schemas.microsoft.com/office/powerpoint/2010/main" val="332948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Layout-Blank-Background">
    <p:bg>
      <p:bgPr>
        <a:solidFill>
          <a:schemeClr val="tx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9212108" y="6356351"/>
            <a:ext cx="2743200" cy="365125"/>
          </a:xfrm>
          <a:prstGeom prst="rect">
            <a:avLst/>
          </a:prstGeom>
        </p:spPr>
        <p:txBody>
          <a:bodyPr/>
          <a:lstStyle>
            <a:lvl1pPr>
              <a:defRPr/>
            </a:lvl1pPr>
          </a:lstStyle>
          <a:p>
            <a:pPr>
              <a:defRPr/>
            </a:pPr>
            <a:fld id="{A587C384-89D6-8141-B091-9776852F31EF}" type="slidenum">
              <a:rPr lang="en-US" altLang="x-none" smtClean="0"/>
              <a:pPr>
                <a:defRPr/>
              </a:pPr>
              <a:t>‹#›</a:t>
            </a:fld>
            <a:endParaRPr lang="en-US" altLang="x-none" dirty="0"/>
          </a:p>
        </p:txBody>
      </p:sp>
      <p:sp>
        <p:nvSpPr>
          <p:cNvPr id="2" name="Title 1">
            <a:extLst>
              <a:ext uri="{FF2B5EF4-FFF2-40B4-BE49-F238E27FC236}">
                <a16:creationId xmlns:a16="http://schemas.microsoft.com/office/drawing/2014/main" id="{187F4FDE-7030-4744-A5A5-DF7D892DAAE8}"/>
              </a:ext>
            </a:extLst>
          </p:cNvPr>
          <p:cNvSpPr>
            <a:spLocks noGrp="1"/>
          </p:cNvSpPr>
          <p:nvPr>
            <p:ph type="title"/>
          </p:nvPr>
        </p:nvSpPr>
        <p:spPr>
          <a:xfrm>
            <a:off x="134193" y="112383"/>
            <a:ext cx="5961807" cy="802018"/>
          </a:xfrm>
          <a:prstGeom prst="rect">
            <a:avLst/>
          </a:prstGeom>
        </p:spPr>
        <p:txBody>
          <a:bodyPr/>
          <a:lstStyle/>
          <a:p>
            <a:r>
              <a:rPr lang="en-US"/>
              <a:t>Click to edit Master title style</a:t>
            </a:r>
          </a:p>
        </p:txBody>
      </p:sp>
      <p:sp>
        <p:nvSpPr>
          <p:cNvPr id="5" name="Text Placeholder 4">
            <a:extLst>
              <a:ext uri="{FF2B5EF4-FFF2-40B4-BE49-F238E27FC236}">
                <a16:creationId xmlns:a16="http://schemas.microsoft.com/office/drawing/2014/main" id="{2DE4B1E0-D330-B640-AFF0-C4FE1145E83B}"/>
              </a:ext>
            </a:extLst>
          </p:cNvPr>
          <p:cNvSpPr>
            <a:spLocks noGrp="1"/>
          </p:cNvSpPr>
          <p:nvPr>
            <p:ph type="body" sz="quarter" idx="11"/>
          </p:nvPr>
        </p:nvSpPr>
        <p:spPr>
          <a:xfrm>
            <a:off x="6023172" y="119568"/>
            <a:ext cx="5524500" cy="794832"/>
          </a:xfrm>
          <a:prstGeom prst="rect">
            <a:avLst/>
          </a:prstGeom>
        </p:spPr>
        <p:txBody>
          <a:bodyPr/>
          <a:lstStyle>
            <a:lvl1pPr marL="0" indent="0">
              <a:buNone/>
              <a:defRPr>
                <a:solidFill>
                  <a:schemeClr val="bg1"/>
                </a:solidFill>
              </a:defRPr>
            </a:lvl1pPr>
            <a:lvl2pPr marL="457214" indent="0">
              <a:buNone/>
              <a:defRPr>
                <a:solidFill>
                  <a:schemeClr val="bg1"/>
                </a:solidFill>
              </a:defRPr>
            </a:lvl2pPr>
            <a:lvl3pPr marL="914428" indent="0">
              <a:buNone/>
              <a:defRPr>
                <a:solidFill>
                  <a:schemeClr val="bg1"/>
                </a:solidFill>
              </a:defRPr>
            </a:lvl3pPr>
            <a:lvl4pPr marL="1371643" indent="0">
              <a:buNone/>
              <a:defRPr>
                <a:solidFill>
                  <a:schemeClr val="bg1"/>
                </a:solidFill>
              </a:defRPr>
            </a:lvl4pPr>
            <a:lvl5pPr marL="1828857" indent="0">
              <a:buNone/>
              <a:defRPr>
                <a:solidFill>
                  <a:schemeClr val="bg1"/>
                </a:solidFill>
              </a:defRPr>
            </a:lvl5pPr>
          </a:lstStyle>
          <a:p>
            <a:pPr lvl="0"/>
            <a:r>
              <a:rPr lang="en-US"/>
              <a:t>Edit Master text styles</a:t>
            </a:r>
          </a:p>
        </p:txBody>
      </p:sp>
      <p:sp>
        <p:nvSpPr>
          <p:cNvPr id="6" name="Text Placeholder 5">
            <a:extLst>
              <a:ext uri="{FF2B5EF4-FFF2-40B4-BE49-F238E27FC236}">
                <a16:creationId xmlns:a16="http://schemas.microsoft.com/office/drawing/2014/main" id="{CFE34D79-4830-9B49-95B0-D9002AAA5E20}"/>
              </a:ext>
            </a:extLst>
          </p:cNvPr>
          <p:cNvSpPr>
            <a:spLocks noGrp="1"/>
          </p:cNvSpPr>
          <p:nvPr>
            <p:ph type="body" sz="quarter" idx="12"/>
          </p:nvPr>
        </p:nvSpPr>
        <p:spPr>
          <a:xfrm>
            <a:off x="228602" y="6076950"/>
            <a:ext cx="11206162" cy="552450"/>
          </a:xfrm>
          <a:prstGeom prst="rect">
            <a:avLst/>
          </a:prstGeom>
        </p:spPr>
        <p:txBody>
          <a:bodyPr anchor="t"/>
          <a:lstStyle>
            <a:lvl1pPr marL="0" indent="0">
              <a:buNone/>
              <a:defRPr sz="1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864803567"/>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E513C8-3573-414E-BB4E-4D3711AF4242}"/>
              </a:ext>
            </a:extLst>
          </p:cNvPr>
          <p:cNvSpPr/>
          <p:nvPr userDrawn="1"/>
        </p:nvSpPr>
        <p:spPr>
          <a:xfrm>
            <a:off x="-13447" y="-6085"/>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pic>
        <p:nvPicPr>
          <p:cNvPr id="8" name="Picture 7">
            <a:extLst>
              <a:ext uri="{FF2B5EF4-FFF2-40B4-BE49-F238E27FC236}">
                <a16:creationId xmlns:a16="http://schemas.microsoft.com/office/drawing/2014/main" id="{28B020B6-33DA-6141-B995-51777E03312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231886" y="365736"/>
            <a:ext cx="7946668" cy="6502536"/>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2"/>
            <a:ext cx="2743200" cy="365125"/>
          </a:xfrm>
        </p:spPr>
        <p:txBody>
          <a:bodyPr/>
          <a:lstStyle>
            <a:lvl1pPr>
              <a:defRPr>
                <a:solidFill>
                  <a:srgbClr val="65CBF9"/>
                </a:solidFill>
                <a:latin typeface="Helvetica" pitchFamily="2" charset="0"/>
              </a:defRPr>
            </a:lvl1pPr>
          </a:lstStyle>
          <a:p>
            <a:fld id="{372CC95E-30A4-D744-8BC0-DDA2BE0BB564}" type="datetime1">
              <a:rPr lang="en-US" smtClean="0"/>
              <a:pPr/>
              <a:t>8/21/2019</a:t>
            </a:fld>
            <a:endParaRPr lang="en-US" dirty="0"/>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rgbClr val="65CBF9"/>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lvl1pPr>
              <a:defRPr>
                <a:latin typeface="Helvetica" pitchFamily="2" charset="0"/>
              </a:defRPr>
            </a:lvl1pPr>
          </a:lstStyle>
          <a:p>
            <a:fld id="{2E8C51FE-49D9-314D-9957-ABBF7DDE8782}" type="slidenum">
              <a:rPr lang="en-US" smtClean="0"/>
              <a:pPr/>
              <a:t>‹#›</a:t>
            </a:fld>
            <a:endParaRPr lang="en-US" dirty="0"/>
          </a:p>
        </p:txBody>
      </p:sp>
      <p:sp>
        <p:nvSpPr>
          <p:cNvPr id="3" name="Subtitle 2">
            <a:extLst>
              <a:ext uri="{FF2B5EF4-FFF2-40B4-BE49-F238E27FC236}">
                <a16:creationId xmlns:a16="http://schemas.microsoft.com/office/drawing/2014/main" id="{AE77D0F7-4A6B-4045-B534-3DB6A60EA85B}"/>
              </a:ext>
            </a:extLst>
          </p:cNvPr>
          <p:cNvSpPr>
            <a:spLocks noGrp="1"/>
          </p:cNvSpPr>
          <p:nvPr userDrawn="1">
            <p:ph type="subTitle" idx="1" hasCustomPrompt="1"/>
          </p:nvPr>
        </p:nvSpPr>
        <p:spPr>
          <a:xfrm>
            <a:off x="3488838" y="3435636"/>
            <a:ext cx="3428127" cy="818173"/>
          </a:xfrm>
        </p:spPr>
        <p:txBody>
          <a:bodyPr wrap="square">
            <a:spAutoFit/>
          </a:bodyPr>
          <a:lstStyle>
            <a:lvl1pPr marL="0" indent="0" algn="l">
              <a:spcBef>
                <a:spcPts val="400"/>
              </a:spcBef>
              <a:buNone/>
              <a:defRPr sz="1350" b="0">
                <a:solidFill>
                  <a:schemeClr val="bg1"/>
                </a:solidFill>
                <a:latin typeface="Helvetica" pitchFamily="2"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spcBef>
                <a:spcPts val="400"/>
              </a:spcBef>
            </a:pPr>
            <a:r>
              <a:rPr lang="en-US" b="1" dirty="0"/>
              <a:t>PRESENTER NAME</a:t>
            </a:r>
          </a:p>
          <a:p>
            <a:pPr>
              <a:spcBef>
                <a:spcPts val="400"/>
              </a:spcBef>
            </a:pPr>
            <a:r>
              <a:rPr lang="en-US" dirty="0"/>
              <a:t>Title</a:t>
            </a:r>
          </a:p>
          <a:p>
            <a:pPr>
              <a:spcBef>
                <a:spcPts val="400"/>
              </a:spcBef>
            </a:pPr>
            <a:r>
              <a:rPr lang="en-US" dirty="0"/>
              <a:t>Date</a:t>
            </a:r>
          </a:p>
        </p:txBody>
      </p:sp>
      <p:grpSp>
        <p:nvGrpSpPr>
          <p:cNvPr id="2" name="Group 1">
            <a:extLst>
              <a:ext uri="{FF2B5EF4-FFF2-40B4-BE49-F238E27FC236}">
                <a16:creationId xmlns:a16="http://schemas.microsoft.com/office/drawing/2014/main" id="{0F3A1746-E345-9741-967E-6AABF1848FC7}"/>
              </a:ext>
            </a:extLst>
          </p:cNvPr>
          <p:cNvGrpSpPr/>
          <p:nvPr userDrawn="1"/>
        </p:nvGrpSpPr>
        <p:grpSpPr>
          <a:xfrm>
            <a:off x="385497" y="-4292"/>
            <a:ext cx="4369052" cy="6854414"/>
            <a:chOff x="385496" y="-4292"/>
            <a:chExt cx="4369052" cy="6854414"/>
          </a:xfrm>
        </p:grpSpPr>
        <p:sp>
          <p:nvSpPr>
            <p:cNvPr id="14" name="Rectangle 9">
              <a:extLst>
                <a:ext uri="{FF2B5EF4-FFF2-40B4-BE49-F238E27FC236}">
                  <a16:creationId xmlns:a16="http://schemas.microsoft.com/office/drawing/2014/main" id="{40BDB4BB-3647-2F4C-AFBB-EE937616C491}"/>
                </a:ext>
              </a:extLst>
            </p:cNvPr>
            <p:cNvSpPr/>
            <p:nvPr/>
          </p:nvSpPr>
          <p:spPr>
            <a:xfrm>
              <a:off x="385496" y="-4292"/>
              <a:ext cx="2044552" cy="1375186"/>
            </a:xfrm>
            <a:custGeom>
              <a:avLst/>
              <a:gdLst>
                <a:gd name="connsiteX0" fmla="*/ 0 w 1574800"/>
                <a:gd name="connsiteY0" fmla="*/ 0 h 1371600"/>
                <a:gd name="connsiteX1" fmla="*/ 1574800 w 1574800"/>
                <a:gd name="connsiteY1" fmla="*/ 0 h 1371600"/>
                <a:gd name="connsiteX2" fmla="*/ 1574800 w 1574800"/>
                <a:gd name="connsiteY2" fmla="*/ 1371600 h 1371600"/>
                <a:gd name="connsiteX3" fmla="*/ 0 w 1574800"/>
                <a:gd name="connsiteY3" fmla="*/ 1371600 h 1371600"/>
                <a:gd name="connsiteX4" fmla="*/ 0 w 1574800"/>
                <a:gd name="connsiteY4" fmla="*/ 0 h 1371600"/>
                <a:gd name="connsiteX0" fmla="*/ 0 w 1929803"/>
                <a:gd name="connsiteY0" fmla="*/ 0 h 1371600"/>
                <a:gd name="connsiteX1" fmla="*/ 1929803 w 1929803"/>
                <a:gd name="connsiteY1" fmla="*/ 3586 h 1371600"/>
                <a:gd name="connsiteX2" fmla="*/ 1574800 w 1929803"/>
                <a:gd name="connsiteY2" fmla="*/ 1371600 h 1371600"/>
                <a:gd name="connsiteX3" fmla="*/ 0 w 1929803"/>
                <a:gd name="connsiteY3" fmla="*/ 1371600 h 1371600"/>
                <a:gd name="connsiteX4" fmla="*/ 0 w 1929803"/>
                <a:gd name="connsiteY4" fmla="*/ 0 h 1371600"/>
                <a:gd name="connsiteX0" fmla="*/ 0 w 1929803"/>
                <a:gd name="connsiteY0" fmla="*/ 0 h 1375186"/>
                <a:gd name="connsiteX1" fmla="*/ 1929803 w 1929803"/>
                <a:gd name="connsiteY1" fmla="*/ 3586 h 1375186"/>
                <a:gd name="connsiteX2" fmla="*/ 1531770 w 1929803"/>
                <a:gd name="connsiteY2" fmla="*/ 1375186 h 1375186"/>
                <a:gd name="connsiteX3" fmla="*/ 0 w 1929803"/>
                <a:gd name="connsiteY3" fmla="*/ 1371600 h 1375186"/>
                <a:gd name="connsiteX4" fmla="*/ 0 w 1929803"/>
                <a:gd name="connsiteY4" fmla="*/ 0 h 1375186"/>
                <a:gd name="connsiteX0" fmla="*/ 0 w 1929803"/>
                <a:gd name="connsiteY0" fmla="*/ 0 h 1378772"/>
                <a:gd name="connsiteX1" fmla="*/ 1929803 w 1929803"/>
                <a:gd name="connsiteY1" fmla="*/ 3586 h 1378772"/>
                <a:gd name="connsiteX2" fmla="*/ 1553285 w 1929803"/>
                <a:gd name="connsiteY2" fmla="*/ 1378772 h 1378772"/>
                <a:gd name="connsiteX3" fmla="*/ 0 w 1929803"/>
                <a:gd name="connsiteY3" fmla="*/ 1371600 h 1378772"/>
                <a:gd name="connsiteX4" fmla="*/ 0 w 1929803"/>
                <a:gd name="connsiteY4" fmla="*/ 0 h 1378772"/>
                <a:gd name="connsiteX0" fmla="*/ 114749 w 2044552"/>
                <a:gd name="connsiteY0" fmla="*/ 0 h 1378772"/>
                <a:gd name="connsiteX1" fmla="*/ 2044552 w 2044552"/>
                <a:gd name="connsiteY1" fmla="*/ 3586 h 1378772"/>
                <a:gd name="connsiteX2" fmla="*/ 1668034 w 2044552"/>
                <a:gd name="connsiteY2" fmla="*/ 1378772 h 1378772"/>
                <a:gd name="connsiteX3" fmla="*/ 0 w 2044552"/>
                <a:gd name="connsiteY3" fmla="*/ 1375186 h 1378772"/>
                <a:gd name="connsiteX4" fmla="*/ 114749 w 2044552"/>
                <a:gd name="connsiteY4" fmla="*/ 0 h 1378772"/>
                <a:gd name="connsiteX0" fmla="*/ 613187 w 2044552"/>
                <a:gd name="connsiteY0" fmla="*/ 0 h 1375186"/>
                <a:gd name="connsiteX1" fmla="*/ 2044552 w 2044552"/>
                <a:gd name="connsiteY1" fmla="*/ 0 h 1375186"/>
                <a:gd name="connsiteX2" fmla="*/ 1668034 w 2044552"/>
                <a:gd name="connsiteY2" fmla="*/ 1375186 h 1375186"/>
                <a:gd name="connsiteX3" fmla="*/ 0 w 2044552"/>
                <a:gd name="connsiteY3" fmla="*/ 1371600 h 1375186"/>
                <a:gd name="connsiteX4" fmla="*/ 613187 w 2044552"/>
                <a:gd name="connsiteY4" fmla="*/ 0 h 1375186"/>
                <a:gd name="connsiteX0" fmla="*/ 613187 w 2044552"/>
                <a:gd name="connsiteY0" fmla="*/ 0 h 1375186"/>
                <a:gd name="connsiteX1" fmla="*/ 2044552 w 2044552"/>
                <a:gd name="connsiteY1" fmla="*/ 0 h 1375186"/>
                <a:gd name="connsiteX2" fmla="*/ 1668034 w 2044552"/>
                <a:gd name="connsiteY2" fmla="*/ 1375186 h 1375186"/>
                <a:gd name="connsiteX3" fmla="*/ 0 w 2044552"/>
                <a:gd name="connsiteY3" fmla="*/ 1371600 h 1375186"/>
                <a:gd name="connsiteX4" fmla="*/ 613187 w 2044552"/>
                <a:gd name="connsiteY4" fmla="*/ 0 h 1375186"/>
                <a:gd name="connsiteX0" fmla="*/ 613187 w 2044552"/>
                <a:gd name="connsiteY0" fmla="*/ 0 h 1375186"/>
                <a:gd name="connsiteX1" fmla="*/ 2044552 w 2044552"/>
                <a:gd name="connsiteY1" fmla="*/ 0 h 1375186"/>
                <a:gd name="connsiteX2" fmla="*/ 1668034 w 2044552"/>
                <a:gd name="connsiteY2" fmla="*/ 1375186 h 1375186"/>
                <a:gd name="connsiteX3" fmla="*/ 0 w 2044552"/>
                <a:gd name="connsiteY3" fmla="*/ 1371600 h 1375186"/>
                <a:gd name="connsiteX4" fmla="*/ 613187 w 2044552"/>
                <a:gd name="connsiteY4" fmla="*/ 0 h 1375186"/>
                <a:gd name="connsiteX0" fmla="*/ 613187 w 2044552"/>
                <a:gd name="connsiteY0" fmla="*/ 0 h 1375186"/>
                <a:gd name="connsiteX1" fmla="*/ 2044552 w 2044552"/>
                <a:gd name="connsiteY1" fmla="*/ 0 h 1375186"/>
                <a:gd name="connsiteX2" fmla="*/ 1668034 w 2044552"/>
                <a:gd name="connsiteY2" fmla="*/ 1375186 h 1375186"/>
                <a:gd name="connsiteX3" fmla="*/ 0 w 2044552"/>
                <a:gd name="connsiteY3" fmla="*/ 1371600 h 1375186"/>
                <a:gd name="connsiteX4" fmla="*/ 613187 w 2044552"/>
                <a:gd name="connsiteY4" fmla="*/ 0 h 1375186"/>
                <a:gd name="connsiteX0" fmla="*/ 613187 w 2044552"/>
                <a:gd name="connsiteY0" fmla="*/ 0 h 1375186"/>
                <a:gd name="connsiteX1" fmla="*/ 2044552 w 2044552"/>
                <a:gd name="connsiteY1" fmla="*/ 0 h 1375186"/>
                <a:gd name="connsiteX2" fmla="*/ 1668034 w 2044552"/>
                <a:gd name="connsiteY2" fmla="*/ 1375186 h 1375186"/>
                <a:gd name="connsiteX3" fmla="*/ 0 w 2044552"/>
                <a:gd name="connsiteY3" fmla="*/ 1371600 h 1375186"/>
                <a:gd name="connsiteX4" fmla="*/ 613187 w 2044552"/>
                <a:gd name="connsiteY4" fmla="*/ 0 h 1375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52" h="1375186">
                  <a:moveTo>
                    <a:pt x="613187" y="0"/>
                  </a:moveTo>
                  <a:lnTo>
                    <a:pt x="2044552" y="0"/>
                  </a:lnTo>
                  <a:cubicBezTo>
                    <a:pt x="1797126" y="634103"/>
                    <a:pt x="1732580" y="1031539"/>
                    <a:pt x="1668034" y="1375186"/>
                  </a:cubicBezTo>
                  <a:lnTo>
                    <a:pt x="0" y="1371600"/>
                  </a:lnTo>
                  <a:cubicBezTo>
                    <a:pt x="118335" y="964602"/>
                    <a:pt x="308386" y="439270"/>
                    <a:pt x="613187" y="0"/>
                  </a:cubicBez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750">
                <a:solidFill>
                  <a:schemeClr val="tx1"/>
                </a:solidFill>
              </a:endParaRPr>
            </a:p>
          </p:txBody>
        </p:sp>
        <p:sp>
          <p:nvSpPr>
            <p:cNvPr id="15" name="Rectangle 9">
              <a:extLst>
                <a:ext uri="{FF2B5EF4-FFF2-40B4-BE49-F238E27FC236}">
                  <a16:creationId xmlns:a16="http://schemas.microsoft.com/office/drawing/2014/main" id="{25CC9B08-416F-4543-B913-2FD20B46FCC8}"/>
                </a:ext>
              </a:extLst>
            </p:cNvPr>
            <p:cNvSpPr/>
            <p:nvPr/>
          </p:nvSpPr>
          <p:spPr>
            <a:xfrm>
              <a:off x="2233546" y="-4292"/>
              <a:ext cx="2521002" cy="1379998"/>
            </a:xfrm>
            <a:custGeom>
              <a:avLst/>
              <a:gdLst>
                <a:gd name="connsiteX0" fmla="*/ 0 w 1574800"/>
                <a:gd name="connsiteY0" fmla="*/ 0 h 1371600"/>
                <a:gd name="connsiteX1" fmla="*/ 1574800 w 1574800"/>
                <a:gd name="connsiteY1" fmla="*/ 0 h 1371600"/>
                <a:gd name="connsiteX2" fmla="*/ 1574800 w 1574800"/>
                <a:gd name="connsiteY2" fmla="*/ 1371600 h 1371600"/>
                <a:gd name="connsiteX3" fmla="*/ 0 w 1574800"/>
                <a:gd name="connsiteY3" fmla="*/ 1371600 h 1371600"/>
                <a:gd name="connsiteX4" fmla="*/ 0 w 1574800"/>
                <a:gd name="connsiteY4" fmla="*/ 0 h 1371600"/>
                <a:gd name="connsiteX0" fmla="*/ 0 w 1929803"/>
                <a:gd name="connsiteY0" fmla="*/ 0 h 1371600"/>
                <a:gd name="connsiteX1" fmla="*/ 1929803 w 1929803"/>
                <a:gd name="connsiteY1" fmla="*/ 3586 h 1371600"/>
                <a:gd name="connsiteX2" fmla="*/ 1574800 w 1929803"/>
                <a:gd name="connsiteY2" fmla="*/ 1371600 h 1371600"/>
                <a:gd name="connsiteX3" fmla="*/ 0 w 1929803"/>
                <a:gd name="connsiteY3" fmla="*/ 1371600 h 1371600"/>
                <a:gd name="connsiteX4" fmla="*/ 0 w 1929803"/>
                <a:gd name="connsiteY4" fmla="*/ 0 h 1371600"/>
                <a:gd name="connsiteX0" fmla="*/ 0 w 1929803"/>
                <a:gd name="connsiteY0" fmla="*/ 0 h 1375186"/>
                <a:gd name="connsiteX1" fmla="*/ 1929803 w 1929803"/>
                <a:gd name="connsiteY1" fmla="*/ 3586 h 1375186"/>
                <a:gd name="connsiteX2" fmla="*/ 1531770 w 1929803"/>
                <a:gd name="connsiteY2" fmla="*/ 1375186 h 1375186"/>
                <a:gd name="connsiteX3" fmla="*/ 0 w 1929803"/>
                <a:gd name="connsiteY3" fmla="*/ 1371600 h 1375186"/>
                <a:gd name="connsiteX4" fmla="*/ 0 w 1929803"/>
                <a:gd name="connsiteY4" fmla="*/ 0 h 1375186"/>
                <a:gd name="connsiteX0" fmla="*/ 0 w 1929803"/>
                <a:gd name="connsiteY0" fmla="*/ 0 h 1378772"/>
                <a:gd name="connsiteX1" fmla="*/ 1929803 w 1929803"/>
                <a:gd name="connsiteY1" fmla="*/ 3586 h 1378772"/>
                <a:gd name="connsiteX2" fmla="*/ 1553285 w 1929803"/>
                <a:gd name="connsiteY2" fmla="*/ 1378772 h 1378772"/>
                <a:gd name="connsiteX3" fmla="*/ 0 w 1929803"/>
                <a:gd name="connsiteY3" fmla="*/ 1371600 h 1378772"/>
                <a:gd name="connsiteX4" fmla="*/ 0 w 1929803"/>
                <a:gd name="connsiteY4" fmla="*/ 0 h 1378772"/>
                <a:gd name="connsiteX0" fmla="*/ 114749 w 2044552"/>
                <a:gd name="connsiteY0" fmla="*/ 0 h 1378772"/>
                <a:gd name="connsiteX1" fmla="*/ 2044552 w 2044552"/>
                <a:gd name="connsiteY1" fmla="*/ 3586 h 1378772"/>
                <a:gd name="connsiteX2" fmla="*/ 1668034 w 2044552"/>
                <a:gd name="connsiteY2" fmla="*/ 1378772 h 1378772"/>
                <a:gd name="connsiteX3" fmla="*/ 0 w 2044552"/>
                <a:gd name="connsiteY3" fmla="*/ 1375186 h 1378772"/>
                <a:gd name="connsiteX4" fmla="*/ 114749 w 2044552"/>
                <a:gd name="connsiteY4" fmla="*/ 0 h 1378772"/>
                <a:gd name="connsiteX0" fmla="*/ 613187 w 2044552"/>
                <a:gd name="connsiteY0" fmla="*/ 0 h 1375186"/>
                <a:gd name="connsiteX1" fmla="*/ 2044552 w 2044552"/>
                <a:gd name="connsiteY1" fmla="*/ 0 h 1375186"/>
                <a:gd name="connsiteX2" fmla="*/ 1668034 w 2044552"/>
                <a:gd name="connsiteY2" fmla="*/ 1375186 h 1375186"/>
                <a:gd name="connsiteX3" fmla="*/ 0 w 2044552"/>
                <a:gd name="connsiteY3" fmla="*/ 1371600 h 1375186"/>
                <a:gd name="connsiteX4" fmla="*/ 613187 w 2044552"/>
                <a:gd name="connsiteY4" fmla="*/ 0 h 1375186"/>
                <a:gd name="connsiteX0" fmla="*/ 613187 w 2044552"/>
                <a:gd name="connsiteY0" fmla="*/ 0 h 1375186"/>
                <a:gd name="connsiteX1" fmla="*/ 2044552 w 2044552"/>
                <a:gd name="connsiteY1" fmla="*/ 0 h 1375186"/>
                <a:gd name="connsiteX2" fmla="*/ 1668034 w 2044552"/>
                <a:gd name="connsiteY2" fmla="*/ 1375186 h 1375186"/>
                <a:gd name="connsiteX3" fmla="*/ 0 w 2044552"/>
                <a:gd name="connsiteY3" fmla="*/ 1371600 h 1375186"/>
                <a:gd name="connsiteX4" fmla="*/ 613187 w 2044552"/>
                <a:gd name="connsiteY4" fmla="*/ 0 h 1375186"/>
                <a:gd name="connsiteX0" fmla="*/ 613187 w 2044552"/>
                <a:gd name="connsiteY0" fmla="*/ 0 h 1375186"/>
                <a:gd name="connsiteX1" fmla="*/ 2044552 w 2044552"/>
                <a:gd name="connsiteY1" fmla="*/ 0 h 1375186"/>
                <a:gd name="connsiteX2" fmla="*/ 1668034 w 2044552"/>
                <a:gd name="connsiteY2" fmla="*/ 1375186 h 1375186"/>
                <a:gd name="connsiteX3" fmla="*/ 0 w 2044552"/>
                <a:gd name="connsiteY3" fmla="*/ 1371600 h 1375186"/>
                <a:gd name="connsiteX4" fmla="*/ 613187 w 2044552"/>
                <a:gd name="connsiteY4" fmla="*/ 0 h 1375186"/>
                <a:gd name="connsiteX0" fmla="*/ 613187 w 2044552"/>
                <a:gd name="connsiteY0" fmla="*/ 0 h 1375186"/>
                <a:gd name="connsiteX1" fmla="*/ 2044552 w 2044552"/>
                <a:gd name="connsiteY1" fmla="*/ 0 h 1375186"/>
                <a:gd name="connsiteX2" fmla="*/ 1668034 w 2044552"/>
                <a:gd name="connsiteY2" fmla="*/ 1375186 h 1375186"/>
                <a:gd name="connsiteX3" fmla="*/ 0 w 2044552"/>
                <a:gd name="connsiteY3" fmla="*/ 1371600 h 1375186"/>
                <a:gd name="connsiteX4" fmla="*/ 613187 w 2044552"/>
                <a:gd name="connsiteY4" fmla="*/ 0 h 1375186"/>
                <a:gd name="connsiteX0" fmla="*/ 613187 w 2044552"/>
                <a:gd name="connsiteY0" fmla="*/ 0 h 1375186"/>
                <a:gd name="connsiteX1" fmla="*/ 2044552 w 2044552"/>
                <a:gd name="connsiteY1" fmla="*/ 0 h 1375186"/>
                <a:gd name="connsiteX2" fmla="*/ 1668034 w 2044552"/>
                <a:gd name="connsiteY2" fmla="*/ 1375186 h 1375186"/>
                <a:gd name="connsiteX3" fmla="*/ 0 w 2044552"/>
                <a:gd name="connsiteY3" fmla="*/ 1371600 h 1375186"/>
                <a:gd name="connsiteX4" fmla="*/ 613187 w 2044552"/>
                <a:gd name="connsiteY4" fmla="*/ 0 h 1375186"/>
                <a:gd name="connsiteX0" fmla="*/ 372555 w 2044552"/>
                <a:gd name="connsiteY0" fmla="*/ 4813 h 1375186"/>
                <a:gd name="connsiteX1" fmla="*/ 2044552 w 2044552"/>
                <a:gd name="connsiteY1" fmla="*/ 0 h 1375186"/>
                <a:gd name="connsiteX2" fmla="*/ 1668034 w 2044552"/>
                <a:gd name="connsiteY2" fmla="*/ 1375186 h 1375186"/>
                <a:gd name="connsiteX3" fmla="*/ 0 w 2044552"/>
                <a:gd name="connsiteY3" fmla="*/ 1371600 h 1375186"/>
                <a:gd name="connsiteX4" fmla="*/ 372555 w 2044552"/>
                <a:gd name="connsiteY4" fmla="*/ 4813 h 1375186"/>
                <a:gd name="connsiteX0" fmla="*/ 372555 w 2521002"/>
                <a:gd name="connsiteY0" fmla="*/ 4813 h 1375186"/>
                <a:gd name="connsiteX1" fmla="*/ 2521002 w 2521002"/>
                <a:gd name="connsiteY1" fmla="*/ 0 h 1375186"/>
                <a:gd name="connsiteX2" fmla="*/ 1668034 w 2521002"/>
                <a:gd name="connsiteY2" fmla="*/ 1375186 h 1375186"/>
                <a:gd name="connsiteX3" fmla="*/ 0 w 2521002"/>
                <a:gd name="connsiteY3" fmla="*/ 1371600 h 1375186"/>
                <a:gd name="connsiteX4" fmla="*/ 372555 w 2521002"/>
                <a:gd name="connsiteY4" fmla="*/ 4813 h 1375186"/>
                <a:gd name="connsiteX0" fmla="*/ 372555 w 2521002"/>
                <a:gd name="connsiteY0" fmla="*/ 4813 h 1379998"/>
                <a:gd name="connsiteX1" fmla="*/ 2521002 w 2521002"/>
                <a:gd name="connsiteY1" fmla="*/ 0 h 1379998"/>
                <a:gd name="connsiteX2" fmla="*/ 1408151 w 2521002"/>
                <a:gd name="connsiteY2" fmla="*/ 1379998 h 1379998"/>
                <a:gd name="connsiteX3" fmla="*/ 0 w 2521002"/>
                <a:gd name="connsiteY3" fmla="*/ 1371600 h 1379998"/>
                <a:gd name="connsiteX4" fmla="*/ 372555 w 2521002"/>
                <a:gd name="connsiteY4" fmla="*/ 4813 h 1379998"/>
                <a:gd name="connsiteX0" fmla="*/ 372555 w 2521002"/>
                <a:gd name="connsiteY0" fmla="*/ 4813 h 1379998"/>
                <a:gd name="connsiteX1" fmla="*/ 2521002 w 2521002"/>
                <a:gd name="connsiteY1" fmla="*/ 0 h 1379998"/>
                <a:gd name="connsiteX2" fmla="*/ 1408151 w 2521002"/>
                <a:gd name="connsiteY2" fmla="*/ 1379998 h 1379998"/>
                <a:gd name="connsiteX3" fmla="*/ 0 w 2521002"/>
                <a:gd name="connsiteY3" fmla="*/ 1371600 h 1379998"/>
                <a:gd name="connsiteX4" fmla="*/ 372555 w 2521002"/>
                <a:gd name="connsiteY4" fmla="*/ 4813 h 1379998"/>
                <a:gd name="connsiteX0" fmla="*/ 372555 w 2521002"/>
                <a:gd name="connsiteY0" fmla="*/ 4813 h 1379998"/>
                <a:gd name="connsiteX1" fmla="*/ 2521002 w 2521002"/>
                <a:gd name="connsiteY1" fmla="*/ 0 h 1379998"/>
                <a:gd name="connsiteX2" fmla="*/ 1408151 w 2521002"/>
                <a:gd name="connsiteY2" fmla="*/ 1379998 h 1379998"/>
                <a:gd name="connsiteX3" fmla="*/ 0 w 2521002"/>
                <a:gd name="connsiteY3" fmla="*/ 1371600 h 1379998"/>
                <a:gd name="connsiteX4" fmla="*/ 372555 w 2521002"/>
                <a:gd name="connsiteY4" fmla="*/ 4813 h 1379998"/>
                <a:gd name="connsiteX0" fmla="*/ 372555 w 2521002"/>
                <a:gd name="connsiteY0" fmla="*/ 4813 h 1379998"/>
                <a:gd name="connsiteX1" fmla="*/ 2521002 w 2521002"/>
                <a:gd name="connsiteY1" fmla="*/ 0 h 1379998"/>
                <a:gd name="connsiteX2" fmla="*/ 1408151 w 2521002"/>
                <a:gd name="connsiteY2" fmla="*/ 1379998 h 1379998"/>
                <a:gd name="connsiteX3" fmla="*/ 0 w 2521002"/>
                <a:gd name="connsiteY3" fmla="*/ 1371600 h 1379998"/>
                <a:gd name="connsiteX4" fmla="*/ 372555 w 2521002"/>
                <a:gd name="connsiteY4" fmla="*/ 4813 h 1379998"/>
                <a:gd name="connsiteX0" fmla="*/ 372555 w 2521002"/>
                <a:gd name="connsiteY0" fmla="*/ 4813 h 1379998"/>
                <a:gd name="connsiteX1" fmla="*/ 2521002 w 2521002"/>
                <a:gd name="connsiteY1" fmla="*/ 0 h 1379998"/>
                <a:gd name="connsiteX2" fmla="*/ 1408151 w 2521002"/>
                <a:gd name="connsiteY2" fmla="*/ 1379998 h 1379998"/>
                <a:gd name="connsiteX3" fmla="*/ 0 w 2521002"/>
                <a:gd name="connsiteY3" fmla="*/ 1371600 h 1379998"/>
                <a:gd name="connsiteX4" fmla="*/ 372555 w 2521002"/>
                <a:gd name="connsiteY4" fmla="*/ 4813 h 1379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002" h="1379998">
                  <a:moveTo>
                    <a:pt x="372555" y="4813"/>
                  </a:moveTo>
                  <a:lnTo>
                    <a:pt x="2521002" y="0"/>
                  </a:lnTo>
                  <a:cubicBezTo>
                    <a:pt x="1970380" y="518600"/>
                    <a:pt x="1799956" y="737968"/>
                    <a:pt x="1408151" y="1379998"/>
                  </a:cubicBezTo>
                  <a:lnTo>
                    <a:pt x="0" y="1371600"/>
                  </a:lnTo>
                  <a:cubicBezTo>
                    <a:pt x="84647" y="954976"/>
                    <a:pt x="106255" y="689527"/>
                    <a:pt x="372555" y="4813"/>
                  </a:cubicBez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750">
                <a:solidFill>
                  <a:schemeClr val="tx1"/>
                </a:solidFill>
              </a:endParaRPr>
            </a:p>
          </p:txBody>
        </p:sp>
        <p:sp>
          <p:nvSpPr>
            <p:cNvPr id="16" name="Rectangle 12">
              <a:extLst>
                <a:ext uri="{FF2B5EF4-FFF2-40B4-BE49-F238E27FC236}">
                  <a16:creationId xmlns:a16="http://schemas.microsoft.com/office/drawing/2014/main" id="{E2F7D35F-850A-6241-BFEE-33982A0ABDD8}"/>
                </a:ext>
              </a:extLst>
            </p:cNvPr>
            <p:cNvSpPr/>
            <p:nvPr/>
          </p:nvSpPr>
          <p:spPr>
            <a:xfrm>
              <a:off x="393264" y="3198872"/>
              <a:ext cx="3804311" cy="3651250"/>
            </a:xfrm>
            <a:custGeom>
              <a:avLst/>
              <a:gdLst>
                <a:gd name="connsiteX0" fmla="*/ 0 w 3797300"/>
                <a:gd name="connsiteY0" fmla="*/ 0 h 3651250"/>
                <a:gd name="connsiteX1" fmla="*/ 3797300 w 3797300"/>
                <a:gd name="connsiteY1" fmla="*/ 0 h 3651250"/>
                <a:gd name="connsiteX2" fmla="*/ 3797300 w 3797300"/>
                <a:gd name="connsiteY2" fmla="*/ 3651250 h 3651250"/>
                <a:gd name="connsiteX3" fmla="*/ 0 w 3797300"/>
                <a:gd name="connsiteY3" fmla="*/ 3651250 h 3651250"/>
                <a:gd name="connsiteX4" fmla="*/ 0 w 3797300"/>
                <a:gd name="connsiteY4" fmla="*/ 0 h 3651250"/>
                <a:gd name="connsiteX0" fmla="*/ 0 w 3797300"/>
                <a:gd name="connsiteY0" fmla="*/ 0 h 3651250"/>
                <a:gd name="connsiteX1" fmla="*/ 1917700 w 3797300"/>
                <a:gd name="connsiteY1" fmla="*/ 6350 h 3651250"/>
                <a:gd name="connsiteX2" fmla="*/ 3797300 w 3797300"/>
                <a:gd name="connsiteY2" fmla="*/ 3651250 h 3651250"/>
                <a:gd name="connsiteX3" fmla="*/ 0 w 3797300"/>
                <a:gd name="connsiteY3" fmla="*/ 3651250 h 3651250"/>
                <a:gd name="connsiteX4" fmla="*/ 0 w 3797300"/>
                <a:gd name="connsiteY4" fmla="*/ 0 h 3651250"/>
                <a:gd name="connsiteX0" fmla="*/ 0 w 3797300"/>
                <a:gd name="connsiteY0" fmla="*/ 12700 h 3663950"/>
                <a:gd name="connsiteX1" fmla="*/ 1924050 w 3797300"/>
                <a:gd name="connsiteY1" fmla="*/ 0 h 3663950"/>
                <a:gd name="connsiteX2" fmla="*/ 3797300 w 3797300"/>
                <a:gd name="connsiteY2" fmla="*/ 3663950 h 3663950"/>
                <a:gd name="connsiteX3" fmla="*/ 0 w 3797300"/>
                <a:gd name="connsiteY3" fmla="*/ 3663950 h 3663950"/>
                <a:gd name="connsiteX4" fmla="*/ 0 w 3797300"/>
                <a:gd name="connsiteY4" fmla="*/ 12700 h 3663950"/>
                <a:gd name="connsiteX0" fmla="*/ 0 w 3797300"/>
                <a:gd name="connsiteY0" fmla="*/ 6350 h 3657600"/>
                <a:gd name="connsiteX1" fmla="*/ 1924050 w 3797300"/>
                <a:gd name="connsiteY1" fmla="*/ 0 h 3657600"/>
                <a:gd name="connsiteX2" fmla="*/ 3797300 w 3797300"/>
                <a:gd name="connsiteY2" fmla="*/ 3657600 h 3657600"/>
                <a:gd name="connsiteX3" fmla="*/ 0 w 3797300"/>
                <a:gd name="connsiteY3" fmla="*/ 3657600 h 3657600"/>
                <a:gd name="connsiteX4" fmla="*/ 0 w 3797300"/>
                <a:gd name="connsiteY4" fmla="*/ 6350 h 3657600"/>
                <a:gd name="connsiteX0" fmla="*/ 0 w 3797300"/>
                <a:gd name="connsiteY0" fmla="*/ 0 h 3651250"/>
                <a:gd name="connsiteX1" fmla="*/ 1924050 w 3797300"/>
                <a:gd name="connsiteY1" fmla="*/ 0 h 3651250"/>
                <a:gd name="connsiteX2" fmla="*/ 3797300 w 3797300"/>
                <a:gd name="connsiteY2" fmla="*/ 3651250 h 3651250"/>
                <a:gd name="connsiteX3" fmla="*/ 0 w 3797300"/>
                <a:gd name="connsiteY3" fmla="*/ 3651250 h 3651250"/>
                <a:gd name="connsiteX4" fmla="*/ 0 w 3797300"/>
                <a:gd name="connsiteY4" fmla="*/ 0 h 3651250"/>
                <a:gd name="connsiteX0" fmla="*/ 0 w 3797300"/>
                <a:gd name="connsiteY0" fmla="*/ 0 h 3651250"/>
                <a:gd name="connsiteX1" fmla="*/ 1924050 w 3797300"/>
                <a:gd name="connsiteY1" fmla="*/ 0 h 3651250"/>
                <a:gd name="connsiteX2" fmla="*/ 3797300 w 3797300"/>
                <a:gd name="connsiteY2" fmla="*/ 3651250 h 3651250"/>
                <a:gd name="connsiteX3" fmla="*/ 1149350 w 3797300"/>
                <a:gd name="connsiteY3" fmla="*/ 3638550 h 3651250"/>
                <a:gd name="connsiteX4" fmla="*/ 0 w 3797300"/>
                <a:gd name="connsiteY4" fmla="*/ 0 h 3651250"/>
                <a:gd name="connsiteX0" fmla="*/ 0 w 3797300"/>
                <a:gd name="connsiteY0" fmla="*/ 0 h 3651250"/>
                <a:gd name="connsiteX1" fmla="*/ 1924050 w 3797300"/>
                <a:gd name="connsiteY1" fmla="*/ 0 h 3651250"/>
                <a:gd name="connsiteX2" fmla="*/ 3797300 w 3797300"/>
                <a:gd name="connsiteY2" fmla="*/ 3651250 h 3651250"/>
                <a:gd name="connsiteX3" fmla="*/ 1149350 w 3797300"/>
                <a:gd name="connsiteY3" fmla="*/ 3651250 h 3651250"/>
                <a:gd name="connsiteX4" fmla="*/ 0 w 3797300"/>
                <a:gd name="connsiteY4" fmla="*/ 0 h 3651250"/>
                <a:gd name="connsiteX0" fmla="*/ 0 w 3797300"/>
                <a:gd name="connsiteY0" fmla="*/ 0 h 3651250"/>
                <a:gd name="connsiteX1" fmla="*/ 1924050 w 3797300"/>
                <a:gd name="connsiteY1" fmla="*/ 0 h 3651250"/>
                <a:gd name="connsiteX2" fmla="*/ 3797300 w 3797300"/>
                <a:gd name="connsiteY2" fmla="*/ 3651250 h 3651250"/>
                <a:gd name="connsiteX3" fmla="*/ 1149350 w 3797300"/>
                <a:gd name="connsiteY3" fmla="*/ 3651250 h 3651250"/>
                <a:gd name="connsiteX4" fmla="*/ 0 w 3797300"/>
                <a:gd name="connsiteY4" fmla="*/ 0 h 3651250"/>
                <a:gd name="connsiteX0" fmla="*/ 7011 w 3804311"/>
                <a:gd name="connsiteY0" fmla="*/ 0 h 3651250"/>
                <a:gd name="connsiteX1" fmla="*/ 1931061 w 3804311"/>
                <a:gd name="connsiteY1" fmla="*/ 0 h 3651250"/>
                <a:gd name="connsiteX2" fmla="*/ 3804311 w 3804311"/>
                <a:gd name="connsiteY2" fmla="*/ 3651250 h 3651250"/>
                <a:gd name="connsiteX3" fmla="*/ 1156361 w 3804311"/>
                <a:gd name="connsiteY3" fmla="*/ 3651250 h 3651250"/>
                <a:gd name="connsiteX4" fmla="*/ 7011 w 3804311"/>
                <a:gd name="connsiteY4" fmla="*/ 0 h 3651250"/>
                <a:gd name="connsiteX0" fmla="*/ 7011 w 3804311"/>
                <a:gd name="connsiteY0" fmla="*/ 0 h 3651250"/>
                <a:gd name="connsiteX1" fmla="*/ 1931061 w 3804311"/>
                <a:gd name="connsiteY1" fmla="*/ 0 h 3651250"/>
                <a:gd name="connsiteX2" fmla="*/ 3804311 w 3804311"/>
                <a:gd name="connsiteY2" fmla="*/ 3651250 h 3651250"/>
                <a:gd name="connsiteX3" fmla="*/ 1156361 w 3804311"/>
                <a:gd name="connsiteY3" fmla="*/ 3651250 h 3651250"/>
                <a:gd name="connsiteX4" fmla="*/ 7011 w 3804311"/>
                <a:gd name="connsiteY4" fmla="*/ 0 h 3651250"/>
                <a:gd name="connsiteX0" fmla="*/ 7011 w 3804311"/>
                <a:gd name="connsiteY0" fmla="*/ 0 h 3651250"/>
                <a:gd name="connsiteX1" fmla="*/ 1931061 w 3804311"/>
                <a:gd name="connsiteY1" fmla="*/ 0 h 3651250"/>
                <a:gd name="connsiteX2" fmla="*/ 3804311 w 3804311"/>
                <a:gd name="connsiteY2" fmla="*/ 3651250 h 3651250"/>
                <a:gd name="connsiteX3" fmla="*/ 1156361 w 3804311"/>
                <a:gd name="connsiteY3" fmla="*/ 3651250 h 3651250"/>
                <a:gd name="connsiteX4" fmla="*/ 7011 w 3804311"/>
                <a:gd name="connsiteY4" fmla="*/ 0 h 3651250"/>
                <a:gd name="connsiteX0" fmla="*/ 7011 w 3804311"/>
                <a:gd name="connsiteY0" fmla="*/ 0 h 3651250"/>
                <a:gd name="connsiteX1" fmla="*/ 1931061 w 3804311"/>
                <a:gd name="connsiteY1" fmla="*/ 0 h 3651250"/>
                <a:gd name="connsiteX2" fmla="*/ 3804311 w 3804311"/>
                <a:gd name="connsiteY2" fmla="*/ 3651250 h 3651250"/>
                <a:gd name="connsiteX3" fmla="*/ 1156361 w 3804311"/>
                <a:gd name="connsiteY3" fmla="*/ 3651250 h 3651250"/>
                <a:gd name="connsiteX4" fmla="*/ 7011 w 3804311"/>
                <a:gd name="connsiteY4" fmla="*/ 0 h 365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4311" h="3651250">
                  <a:moveTo>
                    <a:pt x="7011" y="0"/>
                  </a:moveTo>
                  <a:lnTo>
                    <a:pt x="1931061" y="0"/>
                  </a:lnTo>
                  <a:cubicBezTo>
                    <a:pt x="2244328" y="1725083"/>
                    <a:pt x="2646494" y="2332567"/>
                    <a:pt x="3804311" y="3651250"/>
                  </a:cubicBezTo>
                  <a:lnTo>
                    <a:pt x="1156361" y="3651250"/>
                  </a:lnTo>
                  <a:cubicBezTo>
                    <a:pt x="144594" y="2313517"/>
                    <a:pt x="-41672" y="886883"/>
                    <a:pt x="7011" y="0"/>
                  </a:cubicBez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750">
                <a:solidFill>
                  <a:schemeClr val="tx1"/>
                </a:solidFill>
              </a:endParaRPr>
            </a:p>
          </p:txBody>
        </p:sp>
        <p:sp>
          <p:nvSpPr>
            <p:cNvPr id="17" name="Merge 14">
              <a:extLst>
                <a:ext uri="{FF2B5EF4-FFF2-40B4-BE49-F238E27FC236}">
                  <a16:creationId xmlns:a16="http://schemas.microsoft.com/office/drawing/2014/main" id="{B7BB769D-699E-EF4F-BEC0-57127E1E2496}"/>
                </a:ext>
              </a:extLst>
            </p:cNvPr>
            <p:cNvSpPr/>
            <p:nvPr/>
          </p:nvSpPr>
          <p:spPr>
            <a:xfrm>
              <a:off x="2533627" y="3194060"/>
              <a:ext cx="1203475" cy="294001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7706"/>
                <a:gd name="connsiteY0" fmla="*/ 0 h 18446"/>
                <a:gd name="connsiteX1" fmla="*/ 10000 w 17706"/>
                <a:gd name="connsiteY1" fmla="*/ 0 h 18446"/>
                <a:gd name="connsiteX2" fmla="*/ 17706 w 17706"/>
                <a:gd name="connsiteY2" fmla="*/ 18446 h 18446"/>
                <a:gd name="connsiteX3" fmla="*/ 0 w 17706"/>
                <a:gd name="connsiteY3" fmla="*/ 0 h 18446"/>
                <a:gd name="connsiteX0" fmla="*/ 0 w 17706"/>
                <a:gd name="connsiteY0" fmla="*/ 0 h 18446"/>
                <a:gd name="connsiteX1" fmla="*/ 10000 w 17706"/>
                <a:gd name="connsiteY1" fmla="*/ 0 h 18446"/>
                <a:gd name="connsiteX2" fmla="*/ 17706 w 17706"/>
                <a:gd name="connsiteY2" fmla="*/ 18446 h 18446"/>
                <a:gd name="connsiteX3" fmla="*/ 0 w 17706"/>
                <a:gd name="connsiteY3" fmla="*/ 0 h 18446"/>
                <a:gd name="connsiteX0" fmla="*/ 0 w 17706"/>
                <a:gd name="connsiteY0" fmla="*/ 0 h 18446"/>
                <a:gd name="connsiteX1" fmla="*/ 10000 w 17706"/>
                <a:gd name="connsiteY1" fmla="*/ 0 h 18446"/>
                <a:gd name="connsiteX2" fmla="*/ 17706 w 17706"/>
                <a:gd name="connsiteY2" fmla="*/ 18446 h 18446"/>
                <a:gd name="connsiteX3" fmla="*/ 0 w 17706"/>
                <a:gd name="connsiteY3" fmla="*/ 0 h 18446"/>
                <a:gd name="connsiteX0" fmla="*/ 0 w 17706"/>
                <a:gd name="connsiteY0" fmla="*/ 0 h 18446"/>
                <a:gd name="connsiteX1" fmla="*/ 10000 w 17706"/>
                <a:gd name="connsiteY1" fmla="*/ 0 h 18446"/>
                <a:gd name="connsiteX2" fmla="*/ 17706 w 17706"/>
                <a:gd name="connsiteY2" fmla="*/ 18446 h 18446"/>
                <a:gd name="connsiteX3" fmla="*/ 0 w 17706"/>
                <a:gd name="connsiteY3" fmla="*/ 0 h 18446"/>
                <a:gd name="connsiteX0" fmla="*/ 0 w 17706"/>
                <a:gd name="connsiteY0" fmla="*/ 0 h 18446"/>
                <a:gd name="connsiteX1" fmla="*/ 10000 w 17706"/>
                <a:gd name="connsiteY1" fmla="*/ 0 h 18446"/>
                <a:gd name="connsiteX2" fmla="*/ 17706 w 17706"/>
                <a:gd name="connsiteY2" fmla="*/ 18446 h 18446"/>
                <a:gd name="connsiteX3" fmla="*/ 0 w 17706"/>
                <a:gd name="connsiteY3" fmla="*/ 0 h 18446"/>
                <a:gd name="connsiteX0" fmla="*/ 0 w 17706"/>
                <a:gd name="connsiteY0" fmla="*/ 0 h 18446"/>
                <a:gd name="connsiteX1" fmla="*/ 10000 w 17706"/>
                <a:gd name="connsiteY1" fmla="*/ 0 h 18446"/>
                <a:gd name="connsiteX2" fmla="*/ 17706 w 17706"/>
                <a:gd name="connsiteY2" fmla="*/ 18446 h 18446"/>
                <a:gd name="connsiteX3" fmla="*/ 0 w 17706"/>
                <a:gd name="connsiteY3" fmla="*/ 0 h 18446"/>
              </a:gdLst>
              <a:ahLst/>
              <a:cxnLst>
                <a:cxn ang="0">
                  <a:pos x="connsiteX0" y="connsiteY0"/>
                </a:cxn>
                <a:cxn ang="0">
                  <a:pos x="connsiteX1" y="connsiteY1"/>
                </a:cxn>
                <a:cxn ang="0">
                  <a:pos x="connsiteX2" y="connsiteY2"/>
                </a:cxn>
                <a:cxn ang="0">
                  <a:pos x="connsiteX3" y="connsiteY3"/>
                </a:cxn>
              </a:cxnLst>
              <a:rect l="l" t="t" r="r" b="b"/>
              <a:pathLst>
                <a:path w="17706" h="18446">
                  <a:moveTo>
                    <a:pt x="0" y="0"/>
                  </a:moveTo>
                  <a:lnTo>
                    <a:pt x="10000" y="0"/>
                  </a:lnTo>
                  <a:cubicBezTo>
                    <a:pt x="8365" y="6029"/>
                    <a:pt x="10559" y="11421"/>
                    <a:pt x="17706" y="18446"/>
                  </a:cubicBezTo>
                  <a:cubicBezTo>
                    <a:pt x="3115" y="9826"/>
                    <a:pt x="1978" y="4715"/>
                    <a:pt x="0" y="0"/>
                  </a:cubicBez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750">
                <a:solidFill>
                  <a:schemeClr val="tx1"/>
                </a:solidFill>
              </a:endParaRPr>
            </a:p>
          </p:txBody>
        </p:sp>
        <p:sp>
          <p:nvSpPr>
            <p:cNvPr id="18" name="Extract 16">
              <a:extLst>
                <a:ext uri="{FF2B5EF4-FFF2-40B4-BE49-F238E27FC236}">
                  <a16:creationId xmlns:a16="http://schemas.microsoft.com/office/drawing/2014/main" id="{718DA635-D6AE-2241-8008-1B8F2C636D33}"/>
                </a:ext>
              </a:extLst>
            </p:cNvPr>
            <p:cNvSpPr/>
            <p:nvPr/>
          </p:nvSpPr>
          <p:spPr>
            <a:xfrm>
              <a:off x="476460" y="4913343"/>
              <a:ext cx="857265" cy="1936779"/>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 fmla="*/ 7308 w 17308"/>
                <a:gd name="connsiteY0" fmla="*/ 9935 h 9935"/>
                <a:gd name="connsiteX1" fmla="*/ 0 w 17308"/>
                <a:gd name="connsiteY1" fmla="*/ 0 h 9935"/>
                <a:gd name="connsiteX2" fmla="*/ 17308 w 17308"/>
                <a:gd name="connsiteY2" fmla="*/ 9935 h 9935"/>
                <a:gd name="connsiteX3" fmla="*/ 7308 w 17308"/>
                <a:gd name="connsiteY3" fmla="*/ 9935 h 9935"/>
                <a:gd name="connsiteX0" fmla="*/ 4222 w 10000"/>
                <a:gd name="connsiteY0" fmla="*/ 10000 h 10000"/>
                <a:gd name="connsiteX1" fmla="*/ 0 w 10000"/>
                <a:gd name="connsiteY1" fmla="*/ 0 h 10000"/>
                <a:gd name="connsiteX2" fmla="*/ 10000 w 10000"/>
                <a:gd name="connsiteY2" fmla="*/ 10000 h 10000"/>
                <a:gd name="connsiteX3" fmla="*/ 4222 w 10000"/>
                <a:gd name="connsiteY3" fmla="*/ 10000 h 10000"/>
                <a:gd name="connsiteX0" fmla="*/ 4222 w 10000"/>
                <a:gd name="connsiteY0" fmla="*/ 10000 h 10000"/>
                <a:gd name="connsiteX1" fmla="*/ 0 w 10000"/>
                <a:gd name="connsiteY1" fmla="*/ 0 h 10000"/>
                <a:gd name="connsiteX2" fmla="*/ 10000 w 10000"/>
                <a:gd name="connsiteY2" fmla="*/ 10000 h 10000"/>
                <a:gd name="connsiteX3" fmla="*/ 4222 w 10000"/>
                <a:gd name="connsiteY3" fmla="*/ 10000 h 10000"/>
                <a:gd name="connsiteX0" fmla="*/ 4222 w 10000"/>
                <a:gd name="connsiteY0" fmla="*/ 10000 h 10000"/>
                <a:gd name="connsiteX1" fmla="*/ 0 w 10000"/>
                <a:gd name="connsiteY1" fmla="*/ 0 h 10000"/>
                <a:gd name="connsiteX2" fmla="*/ 10000 w 10000"/>
                <a:gd name="connsiteY2" fmla="*/ 10000 h 10000"/>
                <a:gd name="connsiteX3" fmla="*/ 4222 w 10000"/>
                <a:gd name="connsiteY3" fmla="*/ 10000 h 10000"/>
                <a:gd name="connsiteX0" fmla="*/ 4222 w 10000"/>
                <a:gd name="connsiteY0" fmla="*/ 10000 h 10000"/>
                <a:gd name="connsiteX1" fmla="*/ 0 w 10000"/>
                <a:gd name="connsiteY1" fmla="*/ 0 h 10000"/>
                <a:gd name="connsiteX2" fmla="*/ 10000 w 10000"/>
                <a:gd name="connsiteY2" fmla="*/ 10000 h 10000"/>
                <a:gd name="connsiteX3" fmla="*/ 4222 w 10000"/>
                <a:gd name="connsiteY3" fmla="*/ 10000 h 10000"/>
                <a:gd name="connsiteX0" fmla="*/ 4222 w 10000"/>
                <a:gd name="connsiteY0" fmla="*/ 10000 h 10000"/>
                <a:gd name="connsiteX1" fmla="*/ 0 w 10000"/>
                <a:gd name="connsiteY1" fmla="*/ 0 h 10000"/>
                <a:gd name="connsiteX2" fmla="*/ 10000 w 10000"/>
                <a:gd name="connsiteY2" fmla="*/ 10000 h 10000"/>
                <a:gd name="connsiteX3" fmla="*/ 4222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4222" y="10000"/>
                  </a:moveTo>
                  <a:cubicBezTo>
                    <a:pt x="2222" y="7487"/>
                    <a:pt x="296" y="3431"/>
                    <a:pt x="0" y="0"/>
                  </a:cubicBezTo>
                  <a:cubicBezTo>
                    <a:pt x="2666" y="4513"/>
                    <a:pt x="6000" y="7159"/>
                    <a:pt x="10000" y="10000"/>
                  </a:cubicBezTo>
                  <a:lnTo>
                    <a:pt x="4222" y="10000"/>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750">
                <a:solidFill>
                  <a:schemeClr val="tx1"/>
                </a:solidFill>
              </a:endParaRPr>
            </a:p>
          </p:txBody>
        </p:sp>
      </p:grpSp>
      <p:grpSp>
        <p:nvGrpSpPr>
          <p:cNvPr id="46" name="Group 45">
            <a:extLst>
              <a:ext uri="{FF2B5EF4-FFF2-40B4-BE49-F238E27FC236}">
                <a16:creationId xmlns:a16="http://schemas.microsoft.com/office/drawing/2014/main" id="{00EFA57B-583A-F94F-AB60-8FEC9C80269D}"/>
              </a:ext>
            </a:extLst>
          </p:cNvPr>
          <p:cNvGrpSpPr>
            <a:grpSpLocks noChangeAspect="1"/>
          </p:cNvGrpSpPr>
          <p:nvPr userDrawn="1"/>
        </p:nvGrpSpPr>
        <p:grpSpPr>
          <a:xfrm>
            <a:off x="381000" y="1521510"/>
            <a:ext cx="3745616" cy="808406"/>
            <a:chOff x="339725" y="371475"/>
            <a:chExt cx="2647951" cy="571500"/>
          </a:xfrm>
          <a:solidFill>
            <a:srgbClr val="65CBF9"/>
          </a:solidFill>
        </p:grpSpPr>
        <p:sp>
          <p:nvSpPr>
            <p:cNvPr id="47" name="Freeform 55">
              <a:extLst>
                <a:ext uri="{FF2B5EF4-FFF2-40B4-BE49-F238E27FC236}">
                  <a16:creationId xmlns:a16="http://schemas.microsoft.com/office/drawing/2014/main" id="{1A96131A-0AB2-C34F-A329-C9913CC06FBD}"/>
                </a:ext>
              </a:extLst>
            </p:cNvPr>
            <p:cNvSpPr>
              <a:spLocks/>
            </p:cNvSpPr>
            <p:nvPr/>
          </p:nvSpPr>
          <p:spPr bwMode="auto">
            <a:xfrm>
              <a:off x="339725" y="417513"/>
              <a:ext cx="265113" cy="487363"/>
            </a:xfrm>
            <a:custGeom>
              <a:avLst/>
              <a:gdLst>
                <a:gd name="T0" fmla="*/ 0 w 167"/>
                <a:gd name="T1" fmla="*/ 0 h 307"/>
                <a:gd name="T2" fmla="*/ 167 w 167"/>
                <a:gd name="T3" fmla="*/ 0 h 307"/>
                <a:gd name="T4" fmla="*/ 167 w 167"/>
                <a:gd name="T5" fmla="*/ 31 h 307"/>
                <a:gd name="T6" fmla="*/ 33 w 167"/>
                <a:gd name="T7" fmla="*/ 31 h 307"/>
                <a:gd name="T8" fmla="*/ 33 w 167"/>
                <a:gd name="T9" fmla="*/ 137 h 307"/>
                <a:gd name="T10" fmla="*/ 165 w 167"/>
                <a:gd name="T11" fmla="*/ 137 h 307"/>
                <a:gd name="T12" fmla="*/ 165 w 167"/>
                <a:gd name="T13" fmla="*/ 168 h 307"/>
                <a:gd name="T14" fmla="*/ 33 w 167"/>
                <a:gd name="T15" fmla="*/ 168 h 307"/>
                <a:gd name="T16" fmla="*/ 33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31"/>
                  </a:lnTo>
                  <a:lnTo>
                    <a:pt x="33" y="31"/>
                  </a:lnTo>
                  <a:lnTo>
                    <a:pt x="33" y="137"/>
                  </a:lnTo>
                  <a:lnTo>
                    <a:pt x="165" y="137"/>
                  </a:lnTo>
                  <a:lnTo>
                    <a:pt x="165" y="168"/>
                  </a:lnTo>
                  <a:lnTo>
                    <a:pt x="33" y="168"/>
                  </a:lnTo>
                  <a:lnTo>
                    <a:pt x="33" y="276"/>
                  </a:lnTo>
                  <a:lnTo>
                    <a:pt x="167" y="276"/>
                  </a:lnTo>
                  <a:lnTo>
                    <a:pt x="167" y="307"/>
                  </a:lnTo>
                  <a:lnTo>
                    <a:pt x="0" y="307"/>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48" name="Freeform 56">
              <a:extLst>
                <a:ext uri="{FF2B5EF4-FFF2-40B4-BE49-F238E27FC236}">
                  <a16:creationId xmlns:a16="http://schemas.microsoft.com/office/drawing/2014/main" id="{561C8593-16E4-5149-A7FE-8841A3445FEB}"/>
                </a:ext>
              </a:extLst>
            </p:cNvPr>
            <p:cNvSpPr>
              <a:spLocks/>
            </p:cNvSpPr>
            <p:nvPr/>
          </p:nvSpPr>
          <p:spPr bwMode="auto">
            <a:xfrm>
              <a:off x="654050" y="417513"/>
              <a:ext cx="393700" cy="487363"/>
            </a:xfrm>
            <a:custGeom>
              <a:avLst/>
              <a:gdLst>
                <a:gd name="T0" fmla="*/ 104 w 248"/>
                <a:gd name="T1" fmla="*/ 149 h 307"/>
                <a:gd name="T2" fmla="*/ 7 w 248"/>
                <a:gd name="T3" fmla="*/ 0 h 307"/>
                <a:gd name="T4" fmla="*/ 45 w 248"/>
                <a:gd name="T5" fmla="*/ 0 h 307"/>
                <a:gd name="T6" fmla="*/ 123 w 248"/>
                <a:gd name="T7" fmla="*/ 122 h 307"/>
                <a:gd name="T8" fmla="*/ 200 w 248"/>
                <a:gd name="T9" fmla="*/ 0 h 307"/>
                <a:gd name="T10" fmla="*/ 238 w 248"/>
                <a:gd name="T11" fmla="*/ 0 h 307"/>
                <a:gd name="T12" fmla="*/ 141 w 248"/>
                <a:gd name="T13" fmla="*/ 149 h 307"/>
                <a:gd name="T14" fmla="*/ 248 w 248"/>
                <a:gd name="T15" fmla="*/ 307 h 307"/>
                <a:gd name="T16" fmla="*/ 208 w 248"/>
                <a:gd name="T17" fmla="*/ 307 h 307"/>
                <a:gd name="T18" fmla="*/ 123 w 248"/>
                <a:gd name="T19" fmla="*/ 175 h 307"/>
                <a:gd name="T20" fmla="*/ 38 w 248"/>
                <a:gd name="T21" fmla="*/ 307 h 307"/>
                <a:gd name="T22" fmla="*/ 0 w 248"/>
                <a:gd name="T23" fmla="*/ 307 h 307"/>
                <a:gd name="T24" fmla="*/ 104 w 248"/>
                <a:gd name="T25" fmla="*/ 14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307">
                  <a:moveTo>
                    <a:pt x="104" y="149"/>
                  </a:moveTo>
                  <a:lnTo>
                    <a:pt x="7" y="0"/>
                  </a:lnTo>
                  <a:lnTo>
                    <a:pt x="45" y="0"/>
                  </a:lnTo>
                  <a:lnTo>
                    <a:pt x="123" y="122"/>
                  </a:lnTo>
                  <a:lnTo>
                    <a:pt x="200" y="0"/>
                  </a:lnTo>
                  <a:lnTo>
                    <a:pt x="238" y="0"/>
                  </a:lnTo>
                  <a:lnTo>
                    <a:pt x="141" y="149"/>
                  </a:lnTo>
                  <a:lnTo>
                    <a:pt x="248" y="307"/>
                  </a:lnTo>
                  <a:lnTo>
                    <a:pt x="208" y="307"/>
                  </a:lnTo>
                  <a:lnTo>
                    <a:pt x="123" y="175"/>
                  </a:lnTo>
                  <a:lnTo>
                    <a:pt x="38" y="307"/>
                  </a:lnTo>
                  <a:lnTo>
                    <a:pt x="0" y="307"/>
                  </a:lnTo>
                  <a:lnTo>
                    <a:pt x="104" y="1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49" name="Freeform 57">
              <a:extLst>
                <a:ext uri="{FF2B5EF4-FFF2-40B4-BE49-F238E27FC236}">
                  <a16:creationId xmlns:a16="http://schemas.microsoft.com/office/drawing/2014/main" id="{995A5A6B-87D7-6142-85BD-02E856954CE8}"/>
                </a:ext>
              </a:extLst>
            </p:cNvPr>
            <p:cNvSpPr>
              <a:spLocks noEditPoints="1"/>
            </p:cNvSpPr>
            <p:nvPr/>
          </p:nvSpPr>
          <p:spPr bwMode="auto">
            <a:xfrm>
              <a:off x="1103313" y="417513"/>
              <a:ext cx="307975" cy="487363"/>
            </a:xfrm>
            <a:custGeom>
              <a:avLst/>
              <a:gdLst>
                <a:gd name="T0" fmla="*/ 34 w 82"/>
                <a:gd name="T1" fmla="*/ 0 h 128"/>
                <a:gd name="T2" fmla="*/ 68 w 82"/>
                <a:gd name="T3" fmla="*/ 8 h 128"/>
                <a:gd name="T4" fmla="*/ 82 w 82"/>
                <a:gd name="T5" fmla="*/ 39 h 128"/>
                <a:gd name="T6" fmla="*/ 69 w 82"/>
                <a:gd name="T7" fmla="*/ 69 h 128"/>
                <a:gd name="T8" fmla="*/ 35 w 82"/>
                <a:gd name="T9" fmla="*/ 78 h 128"/>
                <a:gd name="T10" fmla="*/ 14 w 82"/>
                <a:gd name="T11" fmla="*/ 78 h 128"/>
                <a:gd name="T12" fmla="*/ 14 w 82"/>
                <a:gd name="T13" fmla="*/ 128 h 128"/>
                <a:gd name="T14" fmla="*/ 0 w 82"/>
                <a:gd name="T15" fmla="*/ 128 h 128"/>
                <a:gd name="T16" fmla="*/ 0 w 82"/>
                <a:gd name="T17" fmla="*/ 0 h 128"/>
                <a:gd name="T18" fmla="*/ 34 w 82"/>
                <a:gd name="T19" fmla="*/ 0 h 128"/>
                <a:gd name="T20" fmla="*/ 14 w 82"/>
                <a:gd name="T21" fmla="*/ 65 h 128"/>
                <a:gd name="T22" fmla="*/ 35 w 82"/>
                <a:gd name="T23" fmla="*/ 65 h 128"/>
                <a:gd name="T24" fmla="*/ 59 w 82"/>
                <a:gd name="T25" fmla="*/ 60 h 128"/>
                <a:gd name="T26" fmla="*/ 68 w 82"/>
                <a:gd name="T27" fmla="*/ 39 h 128"/>
                <a:gd name="T28" fmla="*/ 58 w 82"/>
                <a:gd name="T29" fmla="*/ 18 h 128"/>
                <a:gd name="T30" fmla="*/ 34 w 82"/>
                <a:gd name="T31" fmla="*/ 13 h 128"/>
                <a:gd name="T32" fmla="*/ 14 w 82"/>
                <a:gd name="T33" fmla="*/ 13 h 128"/>
                <a:gd name="T34" fmla="*/ 14 w 82"/>
                <a:gd name="T3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28">
                  <a:moveTo>
                    <a:pt x="34" y="0"/>
                  </a:moveTo>
                  <a:cubicBezTo>
                    <a:pt x="52" y="0"/>
                    <a:pt x="60" y="2"/>
                    <a:pt x="68" y="8"/>
                  </a:cubicBezTo>
                  <a:cubicBezTo>
                    <a:pt x="77" y="15"/>
                    <a:pt x="82" y="27"/>
                    <a:pt x="82" y="39"/>
                  </a:cubicBezTo>
                  <a:cubicBezTo>
                    <a:pt x="82" y="51"/>
                    <a:pt x="77" y="63"/>
                    <a:pt x="69" y="69"/>
                  </a:cubicBezTo>
                  <a:cubicBezTo>
                    <a:pt x="60" y="76"/>
                    <a:pt x="52" y="78"/>
                    <a:pt x="35" y="78"/>
                  </a:cubicBezTo>
                  <a:cubicBezTo>
                    <a:pt x="14" y="78"/>
                    <a:pt x="14" y="78"/>
                    <a:pt x="14" y="78"/>
                  </a:cubicBezTo>
                  <a:cubicBezTo>
                    <a:pt x="14" y="128"/>
                    <a:pt x="14" y="128"/>
                    <a:pt x="14" y="128"/>
                  </a:cubicBezTo>
                  <a:cubicBezTo>
                    <a:pt x="0" y="128"/>
                    <a:pt x="0" y="128"/>
                    <a:pt x="0" y="128"/>
                  </a:cubicBezTo>
                  <a:cubicBezTo>
                    <a:pt x="0" y="0"/>
                    <a:pt x="0" y="0"/>
                    <a:pt x="0" y="0"/>
                  </a:cubicBezTo>
                  <a:lnTo>
                    <a:pt x="34" y="0"/>
                  </a:lnTo>
                  <a:close/>
                  <a:moveTo>
                    <a:pt x="14" y="65"/>
                  </a:moveTo>
                  <a:cubicBezTo>
                    <a:pt x="35" y="65"/>
                    <a:pt x="35" y="65"/>
                    <a:pt x="35" y="65"/>
                  </a:cubicBezTo>
                  <a:cubicBezTo>
                    <a:pt x="46" y="65"/>
                    <a:pt x="52" y="64"/>
                    <a:pt x="59" y="60"/>
                  </a:cubicBezTo>
                  <a:cubicBezTo>
                    <a:pt x="64" y="56"/>
                    <a:pt x="68" y="48"/>
                    <a:pt x="68" y="39"/>
                  </a:cubicBezTo>
                  <a:cubicBezTo>
                    <a:pt x="68" y="30"/>
                    <a:pt x="64" y="22"/>
                    <a:pt x="58" y="18"/>
                  </a:cubicBezTo>
                  <a:cubicBezTo>
                    <a:pt x="52" y="14"/>
                    <a:pt x="45" y="13"/>
                    <a:pt x="34" y="13"/>
                  </a:cubicBezTo>
                  <a:cubicBezTo>
                    <a:pt x="14" y="13"/>
                    <a:pt x="14" y="13"/>
                    <a:pt x="14" y="13"/>
                  </a:cubicBezTo>
                  <a:lnTo>
                    <a:pt x="14" y="6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0" name="Freeform 58">
              <a:extLst>
                <a:ext uri="{FF2B5EF4-FFF2-40B4-BE49-F238E27FC236}">
                  <a16:creationId xmlns:a16="http://schemas.microsoft.com/office/drawing/2014/main" id="{0BD942D1-D3B7-114C-A3CB-DF680C4B9B60}"/>
                </a:ext>
              </a:extLst>
            </p:cNvPr>
            <p:cNvSpPr>
              <a:spLocks/>
            </p:cNvSpPr>
            <p:nvPr/>
          </p:nvSpPr>
          <p:spPr bwMode="auto">
            <a:xfrm>
              <a:off x="1466850" y="417513"/>
              <a:ext cx="236538" cy="487363"/>
            </a:xfrm>
            <a:custGeom>
              <a:avLst/>
              <a:gdLst>
                <a:gd name="T0" fmla="*/ 0 w 149"/>
                <a:gd name="T1" fmla="*/ 0 h 307"/>
                <a:gd name="T2" fmla="*/ 33 w 149"/>
                <a:gd name="T3" fmla="*/ 0 h 307"/>
                <a:gd name="T4" fmla="*/ 33 w 149"/>
                <a:gd name="T5" fmla="*/ 276 h 307"/>
                <a:gd name="T6" fmla="*/ 149 w 149"/>
                <a:gd name="T7" fmla="*/ 276 h 307"/>
                <a:gd name="T8" fmla="*/ 149 w 149"/>
                <a:gd name="T9" fmla="*/ 307 h 307"/>
                <a:gd name="T10" fmla="*/ 0 w 149"/>
                <a:gd name="T11" fmla="*/ 307 h 307"/>
                <a:gd name="T12" fmla="*/ 0 w 149"/>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149" h="307">
                  <a:moveTo>
                    <a:pt x="0" y="0"/>
                  </a:moveTo>
                  <a:lnTo>
                    <a:pt x="33" y="0"/>
                  </a:lnTo>
                  <a:lnTo>
                    <a:pt x="33" y="276"/>
                  </a:lnTo>
                  <a:lnTo>
                    <a:pt x="149" y="276"/>
                  </a:lnTo>
                  <a:lnTo>
                    <a:pt x="149" y="307"/>
                  </a:lnTo>
                  <a:lnTo>
                    <a:pt x="0" y="307"/>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1" name="Freeform 59">
              <a:extLst>
                <a:ext uri="{FF2B5EF4-FFF2-40B4-BE49-F238E27FC236}">
                  <a16:creationId xmlns:a16="http://schemas.microsoft.com/office/drawing/2014/main" id="{D64CA4B8-678E-4F4C-A7FD-FAD1E8FC9FB5}"/>
                </a:ext>
              </a:extLst>
            </p:cNvPr>
            <p:cNvSpPr>
              <a:spLocks/>
            </p:cNvSpPr>
            <p:nvPr/>
          </p:nvSpPr>
          <p:spPr bwMode="auto">
            <a:xfrm>
              <a:off x="2343150" y="417513"/>
              <a:ext cx="327025" cy="487363"/>
            </a:xfrm>
            <a:custGeom>
              <a:avLst/>
              <a:gdLst>
                <a:gd name="T0" fmla="*/ 0 w 87"/>
                <a:gd name="T1" fmla="*/ 0 h 128"/>
                <a:gd name="T2" fmla="*/ 34 w 87"/>
                <a:gd name="T3" fmla="*/ 0 h 128"/>
                <a:gd name="T4" fmla="*/ 70 w 87"/>
                <a:gd name="T5" fmla="*/ 7 h 128"/>
                <a:gd name="T6" fmla="*/ 87 w 87"/>
                <a:gd name="T7" fmla="*/ 41 h 128"/>
                <a:gd name="T8" fmla="*/ 79 w 87"/>
                <a:gd name="T9" fmla="*/ 66 h 128"/>
                <a:gd name="T10" fmla="*/ 51 w 87"/>
                <a:gd name="T11" fmla="*/ 80 h 128"/>
                <a:gd name="T12" fmla="*/ 83 w 87"/>
                <a:gd name="T13" fmla="*/ 128 h 128"/>
                <a:gd name="T14" fmla="*/ 67 w 87"/>
                <a:gd name="T15" fmla="*/ 128 h 128"/>
                <a:gd name="T16" fmla="*/ 31 w 87"/>
                <a:gd name="T17" fmla="*/ 72 h 128"/>
                <a:gd name="T18" fmla="*/ 35 w 87"/>
                <a:gd name="T19" fmla="*/ 72 h 128"/>
                <a:gd name="T20" fmla="*/ 63 w 87"/>
                <a:gd name="T21" fmla="*/ 66 h 128"/>
                <a:gd name="T22" fmla="*/ 73 w 87"/>
                <a:gd name="T23" fmla="*/ 42 h 128"/>
                <a:gd name="T24" fmla="*/ 61 w 87"/>
                <a:gd name="T25" fmla="*/ 17 h 128"/>
                <a:gd name="T26" fmla="*/ 35 w 87"/>
                <a:gd name="T27" fmla="*/ 13 h 128"/>
                <a:gd name="T28" fmla="*/ 15 w 87"/>
                <a:gd name="T29" fmla="*/ 13 h 128"/>
                <a:gd name="T30" fmla="*/ 15 w 87"/>
                <a:gd name="T31" fmla="*/ 128 h 128"/>
                <a:gd name="T32" fmla="*/ 0 w 87"/>
                <a:gd name="T33" fmla="*/ 128 h 128"/>
                <a:gd name="T34" fmla="*/ 0 w 87"/>
                <a:gd name="T3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28">
                  <a:moveTo>
                    <a:pt x="0" y="0"/>
                  </a:moveTo>
                  <a:cubicBezTo>
                    <a:pt x="34" y="0"/>
                    <a:pt x="34" y="0"/>
                    <a:pt x="34" y="0"/>
                  </a:cubicBezTo>
                  <a:cubicBezTo>
                    <a:pt x="54" y="0"/>
                    <a:pt x="63" y="2"/>
                    <a:pt x="70" y="7"/>
                  </a:cubicBezTo>
                  <a:cubicBezTo>
                    <a:pt x="80" y="13"/>
                    <a:pt x="87" y="27"/>
                    <a:pt x="87" y="41"/>
                  </a:cubicBezTo>
                  <a:cubicBezTo>
                    <a:pt x="87" y="50"/>
                    <a:pt x="85" y="59"/>
                    <a:pt x="79" y="66"/>
                  </a:cubicBezTo>
                  <a:cubicBezTo>
                    <a:pt x="72" y="77"/>
                    <a:pt x="63" y="79"/>
                    <a:pt x="51" y="80"/>
                  </a:cubicBezTo>
                  <a:cubicBezTo>
                    <a:pt x="83" y="128"/>
                    <a:pt x="83" y="128"/>
                    <a:pt x="83" y="128"/>
                  </a:cubicBezTo>
                  <a:cubicBezTo>
                    <a:pt x="67" y="128"/>
                    <a:pt x="67" y="128"/>
                    <a:pt x="67" y="128"/>
                  </a:cubicBezTo>
                  <a:cubicBezTo>
                    <a:pt x="31" y="72"/>
                    <a:pt x="31" y="72"/>
                    <a:pt x="31" y="72"/>
                  </a:cubicBezTo>
                  <a:cubicBezTo>
                    <a:pt x="35" y="72"/>
                    <a:pt x="35" y="72"/>
                    <a:pt x="35" y="72"/>
                  </a:cubicBezTo>
                  <a:cubicBezTo>
                    <a:pt x="44" y="72"/>
                    <a:pt x="57" y="72"/>
                    <a:pt x="63" y="66"/>
                  </a:cubicBezTo>
                  <a:cubicBezTo>
                    <a:pt x="70" y="59"/>
                    <a:pt x="73" y="51"/>
                    <a:pt x="73" y="42"/>
                  </a:cubicBezTo>
                  <a:cubicBezTo>
                    <a:pt x="73" y="33"/>
                    <a:pt x="69" y="23"/>
                    <a:pt x="61" y="17"/>
                  </a:cubicBezTo>
                  <a:cubicBezTo>
                    <a:pt x="54" y="13"/>
                    <a:pt x="46" y="13"/>
                    <a:pt x="35" y="13"/>
                  </a:cubicBezTo>
                  <a:cubicBezTo>
                    <a:pt x="15" y="13"/>
                    <a:pt x="15" y="13"/>
                    <a:pt x="15" y="13"/>
                  </a:cubicBezTo>
                  <a:cubicBezTo>
                    <a:pt x="15" y="128"/>
                    <a:pt x="15" y="128"/>
                    <a:pt x="15" y="128"/>
                  </a:cubicBezTo>
                  <a:cubicBezTo>
                    <a:pt x="0" y="128"/>
                    <a:pt x="0" y="128"/>
                    <a:pt x="0" y="128"/>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2" name="Freeform 60">
              <a:extLst>
                <a:ext uri="{FF2B5EF4-FFF2-40B4-BE49-F238E27FC236}">
                  <a16:creationId xmlns:a16="http://schemas.microsoft.com/office/drawing/2014/main" id="{88F47F66-9BFB-344D-B34D-B621616E6776}"/>
                </a:ext>
              </a:extLst>
            </p:cNvPr>
            <p:cNvSpPr>
              <a:spLocks/>
            </p:cNvSpPr>
            <p:nvPr/>
          </p:nvSpPr>
          <p:spPr bwMode="auto">
            <a:xfrm>
              <a:off x="2722563" y="417513"/>
              <a:ext cx="265113" cy="487363"/>
            </a:xfrm>
            <a:custGeom>
              <a:avLst/>
              <a:gdLst>
                <a:gd name="T0" fmla="*/ 0 w 167"/>
                <a:gd name="T1" fmla="*/ 0 h 307"/>
                <a:gd name="T2" fmla="*/ 167 w 167"/>
                <a:gd name="T3" fmla="*/ 0 h 307"/>
                <a:gd name="T4" fmla="*/ 167 w 167"/>
                <a:gd name="T5" fmla="*/ 31 h 307"/>
                <a:gd name="T6" fmla="*/ 35 w 167"/>
                <a:gd name="T7" fmla="*/ 31 h 307"/>
                <a:gd name="T8" fmla="*/ 35 w 167"/>
                <a:gd name="T9" fmla="*/ 137 h 307"/>
                <a:gd name="T10" fmla="*/ 167 w 167"/>
                <a:gd name="T11" fmla="*/ 137 h 307"/>
                <a:gd name="T12" fmla="*/ 167 w 167"/>
                <a:gd name="T13" fmla="*/ 168 h 307"/>
                <a:gd name="T14" fmla="*/ 35 w 167"/>
                <a:gd name="T15" fmla="*/ 168 h 307"/>
                <a:gd name="T16" fmla="*/ 35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31"/>
                  </a:lnTo>
                  <a:lnTo>
                    <a:pt x="35" y="31"/>
                  </a:lnTo>
                  <a:lnTo>
                    <a:pt x="35" y="137"/>
                  </a:lnTo>
                  <a:lnTo>
                    <a:pt x="167" y="137"/>
                  </a:lnTo>
                  <a:lnTo>
                    <a:pt x="167" y="168"/>
                  </a:lnTo>
                  <a:lnTo>
                    <a:pt x="35" y="168"/>
                  </a:lnTo>
                  <a:lnTo>
                    <a:pt x="35" y="276"/>
                  </a:lnTo>
                  <a:lnTo>
                    <a:pt x="167" y="276"/>
                  </a:lnTo>
                  <a:lnTo>
                    <a:pt x="167" y="307"/>
                  </a:lnTo>
                  <a:lnTo>
                    <a:pt x="0" y="307"/>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dirty="0">
                <a:latin typeface="Helvetica" pitchFamily="2" charset="0"/>
              </a:endParaRPr>
            </a:p>
          </p:txBody>
        </p:sp>
        <p:sp>
          <p:nvSpPr>
            <p:cNvPr id="53" name="Freeform 61">
              <a:extLst>
                <a:ext uri="{FF2B5EF4-FFF2-40B4-BE49-F238E27FC236}">
                  <a16:creationId xmlns:a16="http://schemas.microsoft.com/office/drawing/2014/main" id="{F0EC63BA-6D57-D944-BF65-44BEF3AA67E9}"/>
                </a:ext>
              </a:extLst>
            </p:cNvPr>
            <p:cNvSpPr>
              <a:spLocks/>
            </p:cNvSpPr>
            <p:nvPr/>
          </p:nvSpPr>
          <p:spPr bwMode="auto">
            <a:xfrm>
              <a:off x="1728788" y="371475"/>
              <a:ext cx="561975" cy="571500"/>
            </a:xfrm>
            <a:custGeom>
              <a:avLst/>
              <a:gdLst>
                <a:gd name="T0" fmla="*/ 75 w 150"/>
                <a:gd name="T1" fmla="*/ 0 h 150"/>
                <a:gd name="T2" fmla="*/ 71 w 150"/>
                <a:gd name="T3" fmla="*/ 1 h 150"/>
                <a:gd name="T4" fmla="*/ 134 w 150"/>
                <a:gd name="T5" fmla="*/ 67 h 150"/>
                <a:gd name="T6" fmla="*/ 68 w 150"/>
                <a:gd name="T7" fmla="*/ 133 h 150"/>
                <a:gd name="T8" fmla="*/ 1 w 150"/>
                <a:gd name="T9" fmla="*/ 67 h 150"/>
                <a:gd name="T10" fmla="*/ 1 w 150"/>
                <a:gd name="T11" fmla="*/ 63 h 150"/>
                <a:gd name="T12" fmla="*/ 0 w 150"/>
                <a:gd name="T13" fmla="*/ 75 h 150"/>
                <a:gd name="T14" fmla="*/ 75 w 150"/>
                <a:gd name="T15" fmla="*/ 150 h 150"/>
                <a:gd name="T16" fmla="*/ 150 w 150"/>
                <a:gd name="T17" fmla="*/ 75 h 150"/>
                <a:gd name="T18" fmla="*/ 75 w 150"/>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0"/>
                  </a:moveTo>
                  <a:cubicBezTo>
                    <a:pt x="74" y="0"/>
                    <a:pt x="72" y="0"/>
                    <a:pt x="71" y="1"/>
                  </a:cubicBezTo>
                  <a:cubicBezTo>
                    <a:pt x="106" y="2"/>
                    <a:pt x="134" y="31"/>
                    <a:pt x="134" y="67"/>
                  </a:cubicBezTo>
                  <a:cubicBezTo>
                    <a:pt x="134" y="103"/>
                    <a:pt x="104" y="133"/>
                    <a:pt x="68" y="133"/>
                  </a:cubicBezTo>
                  <a:cubicBezTo>
                    <a:pt x="31" y="133"/>
                    <a:pt x="1" y="103"/>
                    <a:pt x="1" y="67"/>
                  </a:cubicBezTo>
                  <a:cubicBezTo>
                    <a:pt x="1" y="66"/>
                    <a:pt x="1" y="64"/>
                    <a:pt x="1" y="63"/>
                  </a:cubicBezTo>
                  <a:cubicBezTo>
                    <a:pt x="1" y="67"/>
                    <a:pt x="0" y="71"/>
                    <a:pt x="0" y="75"/>
                  </a:cubicBezTo>
                  <a:cubicBezTo>
                    <a:pt x="0" y="116"/>
                    <a:pt x="34" y="150"/>
                    <a:pt x="75" y="150"/>
                  </a:cubicBezTo>
                  <a:cubicBezTo>
                    <a:pt x="116" y="150"/>
                    <a:pt x="150" y="116"/>
                    <a:pt x="150" y="75"/>
                  </a:cubicBezTo>
                  <a:cubicBezTo>
                    <a:pt x="150" y="34"/>
                    <a:pt x="116" y="0"/>
                    <a:pt x="7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dirty="0">
                <a:latin typeface="Helvetica" pitchFamily="2" charset="0"/>
              </a:endParaRPr>
            </a:p>
          </p:txBody>
        </p:sp>
      </p:grpSp>
      <p:grpSp>
        <p:nvGrpSpPr>
          <p:cNvPr id="54" name="Group 53">
            <a:extLst>
              <a:ext uri="{FF2B5EF4-FFF2-40B4-BE49-F238E27FC236}">
                <a16:creationId xmlns:a16="http://schemas.microsoft.com/office/drawing/2014/main" id="{4D98D412-25AA-A94E-AE3B-C656BEBFF551}"/>
              </a:ext>
            </a:extLst>
          </p:cNvPr>
          <p:cNvGrpSpPr>
            <a:grpSpLocks noChangeAspect="1"/>
          </p:cNvGrpSpPr>
          <p:nvPr userDrawn="1"/>
        </p:nvGrpSpPr>
        <p:grpSpPr>
          <a:xfrm>
            <a:off x="376453" y="2490031"/>
            <a:ext cx="5252796" cy="540529"/>
            <a:chOff x="3149600" y="3408363"/>
            <a:chExt cx="4921251" cy="506413"/>
          </a:xfrm>
          <a:solidFill>
            <a:schemeClr val="bg1"/>
          </a:solidFill>
        </p:grpSpPr>
        <p:sp>
          <p:nvSpPr>
            <p:cNvPr id="55" name="Freeform 120">
              <a:extLst>
                <a:ext uri="{FF2B5EF4-FFF2-40B4-BE49-F238E27FC236}">
                  <a16:creationId xmlns:a16="http://schemas.microsoft.com/office/drawing/2014/main" id="{FF747F34-D26D-034E-94C3-B3204656185D}"/>
                </a:ext>
              </a:extLst>
            </p:cNvPr>
            <p:cNvSpPr>
              <a:spLocks/>
            </p:cNvSpPr>
            <p:nvPr/>
          </p:nvSpPr>
          <p:spPr bwMode="auto">
            <a:xfrm>
              <a:off x="3149600" y="3419476"/>
              <a:ext cx="360363" cy="487363"/>
            </a:xfrm>
            <a:custGeom>
              <a:avLst/>
              <a:gdLst>
                <a:gd name="T0" fmla="*/ 0 w 227"/>
                <a:gd name="T1" fmla="*/ 307 h 307"/>
                <a:gd name="T2" fmla="*/ 0 w 227"/>
                <a:gd name="T3" fmla="*/ 0 h 307"/>
                <a:gd name="T4" fmla="*/ 47 w 227"/>
                <a:gd name="T5" fmla="*/ 0 h 307"/>
                <a:gd name="T6" fmla="*/ 47 w 227"/>
                <a:gd name="T7" fmla="*/ 129 h 307"/>
                <a:gd name="T8" fmla="*/ 179 w 227"/>
                <a:gd name="T9" fmla="*/ 129 h 307"/>
                <a:gd name="T10" fmla="*/ 179 w 227"/>
                <a:gd name="T11" fmla="*/ 0 h 307"/>
                <a:gd name="T12" fmla="*/ 227 w 227"/>
                <a:gd name="T13" fmla="*/ 0 h 307"/>
                <a:gd name="T14" fmla="*/ 227 w 227"/>
                <a:gd name="T15" fmla="*/ 307 h 307"/>
                <a:gd name="T16" fmla="*/ 179 w 227"/>
                <a:gd name="T17" fmla="*/ 307 h 307"/>
                <a:gd name="T18" fmla="*/ 179 w 227"/>
                <a:gd name="T19" fmla="*/ 173 h 307"/>
                <a:gd name="T20" fmla="*/ 47 w 227"/>
                <a:gd name="T21" fmla="*/ 173 h 307"/>
                <a:gd name="T22" fmla="*/ 47 w 227"/>
                <a:gd name="T23" fmla="*/ 307 h 307"/>
                <a:gd name="T24" fmla="*/ 0 w 227"/>
                <a:gd name="T25"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307">
                  <a:moveTo>
                    <a:pt x="0" y="307"/>
                  </a:moveTo>
                  <a:lnTo>
                    <a:pt x="0" y="0"/>
                  </a:lnTo>
                  <a:lnTo>
                    <a:pt x="47" y="0"/>
                  </a:lnTo>
                  <a:lnTo>
                    <a:pt x="47" y="129"/>
                  </a:lnTo>
                  <a:lnTo>
                    <a:pt x="179" y="129"/>
                  </a:lnTo>
                  <a:lnTo>
                    <a:pt x="179" y="0"/>
                  </a:lnTo>
                  <a:lnTo>
                    <a:pt x="227" y="0"/>
                  </a:lnTo>
                  <a:lnTo>
                    <a:pt x="227" y="307"/>
                  </a:lnTo>
                  <a:lnTo>
                    <a:pt x="179" y="307"/>
                  </a:lnTo>
                  <a:lnTo>
                    <a:pt x="179" y="173"/>
                  </a:lnTo>
                  <a:lnTo>
                    <a:pt x="47" y="173"/>
                  </a:lnTo>
                  <a:lnTo>
                    <a:pt x="47" y="307"/>
                  </a:lnTo>
                  <a:lnTo>
                    <a:pt x="0" y="3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6" name="Freeform 121">
              <a:extLst>
                <a:ext uri="{FF2B5EF4-FFF2-40B4-BE49-F238E27FC236}">
                  <a16:creationId xmlns:a16="http://schemas.microsoft.com/office/drawing/2014/main" id="{89D3DB50-122F-A24D-BABD-2929E51C2651}"/>
                </a:ext>
              </a:extLst>
            </p:cNvPr>
            <p:cNvSpPr>
              <a:spLocks/>
            </p:cNvSpPr>
            <p:nvPr/>
          </p:nvSpPr>
          <p:spPr bwMode="auto">
            <a:xfrm>
              <a:off x="3598863" y="3419476"/>
              <a:ext cx="336550" cy="495300"/>
            </a:xfrm>
            <a:custGeom>
              <a:avLst/>
              <a:gdLst>
                <a:gd name="T0" fmla="*/ 21 w 90"/>
                <a:gd name="T1" fmla="*/ 0 h 130"/>
                <a:gd name="T2" fmla="*/ 21 w 90"/>
                <a:gd name="T3" fmla="*/ 80 h 130"/>
                <a:gd name="T4" fmla="*/ 26 w 90"/>
                <a:gd name="T5" fmla="*/ 102 h 130"/>
                <a:gd name="T6" fmla="*/ 45 w 90"/>
                <a:gd name="T7" fmla="*/ 112 h 130"/>
                <a:gd name="T8" fmla="*/ 65 w 90"/>
                <a:gd name="T9" fmla="*/ 102 h 130"/>
                <a:gd name="T10" fmla="*/ 70 w 90"/>
                <a:gd name="T11" fmla="*/ 80 h 130"/>
                <a:gd name="T12" fmla="*/ 70 w 90"/>
                <a:gd name="T13" fmla="*/ 0 h 130"/>
                <a:gd name="T14" fmla="*/ 90 w 90"/>
                <a:gd name="T15" fmla="*/ 0 h 130"/>
                <a:gd name="T16" fmla="*/ 90 w 90"/>
                <a:gd name="T17" fmla="*/ 80 h 130"/>
                <a:gd name="T18" fmla="*/ 76 w 90"/>
                <a:gd name="T19" fmla="*/ 119 h 130"/>
                <a:gd name="T20" fmla="*/ 46 w 90"/>
                <a:gd name="T21" fmla="*/ 130 h 130"/>
                <a:gd name="T22" fmla="*/ 15 w 90"/>
                <a:gd name="T23" fmla="*/ 119 h 130"/>
                <a:gd name="T24" fmla="*/ 1 w 90"/>
                <a:gd name="T25" fmla="*/ 80 h 130"/>
                <a:gd name="T26" fmla="*/ 1 w 90"/>
                <a:gd name="T27" fmla="*/ 0 h 130"/>
                <a:gd name="T28" fmla="*/ 21 w 90"/>
                <a:gd name="T2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30">
                  <a:moveTo>
                    <a:pt x="21" y="0"/>
                  </a:moveTo>
                  <a:cubicBezTo>
                    <a:pt x="21" y="80"/>
                    <a:pt x="21" y="80"/>
                    <a:pt x="21" y="80"/>
                  </a:cubicBezTo>
                  <a:cubicBezTo>
                    <a:pt x="21" y="88"/>
                    <a:pt x="21" y="95"/>
                    <a:pt x="26" y="102"/>
                  </a:cubicBezTo>
                  <a:cubicBezTo>
                    <a:pt x="30" y="108"/>
                    <a:pt x="37" y="112"/>
                    <a:pt x="45" y="112"/>
                  </a:cubicBezTo>
                  <a:cubicBezTo>
                    <a:pt x="54" y="112"/>
                    <a:pt x="61" y="108"/>
                    <a:pt x="65" y="102"/>
                  </a:cubicBezTo>
                  <a:cubicBezTo>
                    <a:pt x="70" y="95"/>
                    <a:pt x="70" y="88"/>
                    <a:pt x="70" y="80"/>
                  </a:cubicBezTo>
                  <a:cubicBezTo>
                    <a:pt x="70" y="0"/>
                    <a:pt x="70" y="0"/>
                    <a:pt x="70" y="0"/>
                  </a:cubicBezTo>
                  <a:cubicBezTo>
                    <a:pt x="90" y="0"/>
                    <a:pt x="90" y="0"/>
                    <a:pt x="90" y="0"/>
                  </a:cubicBezTo>
                  <a:cubicBezTo>
                    <a:pt x="90" y="80"/>
                    <a:pt x="90" y="80"/>
                    <a:pt x="90" y="80"/>
                  </a:cubicBezTo>
                  <a:cubicBezTo>
                    <a:pt x="90" y="97"/>
                    <a:pt x="87" y="110"/>
                    <a:pt x="76" y="119"/>
                  </a:cubicBezTo>
                  <a:cubicBezTo>
                    <a:pt x="68" y="126"/>
                    <a:pt x="58" y="130"/>
                    <a:pt x="46" y="130"/>
                  </a:cubicBezTo>
                  <a:cubicBezTo>
                    <a:pt x="36" y="130"/>
                    <a:pt x="23" y="128"/>
                    <a:pt x="15" y="119"/>
                  </a:cubicBezTo>
                  <a:cubicBezTo>
                    <a:pt x="2" y="108"/>
                    <a:pt x="0" y="95"/>
                    <a:pt x="1" y="80"/>
                  </a:cubicBezTo>
                  <a:cubicBezTo>
                    <a:pt x="1" y="0"/>
                    <a:pt x="1" y="0"/>
                    <a:pt x="1" y="0"/>
                  </a:cubicBezTo>
                  <a:lnTo>
                    <a:pt x="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7" name="Freeform 122">
              <a:extLst>
                <a:ext uri="{FF2B5EF4-FFF2-40B4-BE49-F238E27FC236}">
                  <a16:creationId xmlns:a16="http://schemas.microsoft.com/office/drawing/2014/main" id="{BFF4E946-1D4D-1E4B-BA12-FE286AC71A5F}"/>
                </a:ext>
              </a:extLst>
            </p:cNvPr>
            <p:cNvSpPr>
              <a:spLocks/>
            </p:cNvSpPr>
            <p:nvPr/>
          </p:nvSpPr>
          <p:spPr bwMode="auto">
            <a:xfrm>
              <a:off x="4025900" y="3419476"/>
              <a:ext cx="504825" cy="487363"/>
            </a:xfrm>
            <a:custGeom>
              <a:avLst/>
              <a:gdLst>
                <a:gd name="T0" fmla="*/ 0 w 318"/>
                <a:gd name="T1" fmla="*/ 307 h 307"/>
                <a:gd name="T2" fmla="*/ 0 w 318"/>
                <a:gd name="T3" fmla="*/ 0 h 307"/>
                <a:gd name="T4" fmla="*/ 66 w 318"/>
                <a:gd name="T5" fmla="*/ 0 h 307"/>
                <a:gd name="T6" fmla="*/ 160 w 318"/>
                <a:gd name="T7" fmla="*/ 237 h 307"/>
                <a:gd name="T8" fmla="*/ 252 w 318"/>
                <a:gd name="T9" fmla="*/ 0 h 307"/>
                <a:gd name="T10" fmla="*/ 318 w 318"/>
                <a:gd name="T11" fmla="*/ 0 h 307"/>
                <a:gd name="T12" fmla="*/ 318 w 318"/>
                <a:gd name="T13" fmla="*/ 307 h 307"/>
                <a:gd name="T14" fmla="*/ 273 w 318"/>
                <a:gd name="T15" fmla="*/ 307 h 307"/>
                <a:gd name="T16" fmla="*/ 276 w 318"/>
                <a:gd name="T17" fmla="*/ 48 h 307"/>
                <a:gd name="T18" fmla="*/ 177 w 318"/>
                <a:gd name="T19" fmla="*/ 307 h 307"/>
                <a:gd name="T20" fmla="*/ 144 w 318"/>
                <a:gd name="T21" fmla="*/ 307 h 307"/>
                <a:gd name="T22" fmla="*/ 45 w 318"/>
                <a:gd name="T23" fmla="*/ 48 h 307"/>
                <a:gd name="T24" fmla="*/ 45 w 318"/>
                <a:gd name="T25" fmla="*/ 307 h 307"/>
                <a:gd name="T26" fmla="*/ 0 w 318"/>
                <a:gd name="T27"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8" h="307">
                  <a:moveTo>
                    <a:pt x="0" y="307"/>
                  </a:moveTo>
                  <a:lnTo>
                    <a:pt x="0" y="0"/>
                  </a:lnTo>
                  <a:lnTo>
                    <a:pt x="66" y="0"/>
                  </a:lnTo>
                  <a:lnTo>
                    <a:pt x="160" y="237"/>
                  </a:lnTo>
                  <a:lnTo>
                    <a:pt x="252" y="0"/>
                  </a:lnTo>
                  <a:lnTo>
                    <a:pt x="318" y="0"/>
                  </a:lnTo>
                  <a:lnTo>
                    <a:pt x="318" y="307"/>
                  </a:lnTo>
                  <a:lnTo>
                    <a:pt x="273" y="307"/>
                  </a:lnTo>
                  <a:lnTo>
                    <a:pt x="276" y="48"/>
                  </a:lnTo>
                  <a:lnTo>
                    <a:pt x="177" y="307"/>
                  </a:lnTo>
                  <a:lnTo>
                    <a:pt x="144" y="307"/>
                  </a:lnTo>
                  <a:lnTo>
                    <a:pt x="45" y="48"/>
                  </a:lnTo>
                  <a:lnTo>
                    <a:pt x="45" y="307"/>
                  </a:lnTo>
                  <a:lnTo>
                    <a:pt x="0" y="3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8" name="Freeform 123">
              <a:extLst>
                <a:ext uri="{FF2B5EF4-FFF2-40B4-BE49-F238E27FC236}">
                  <a16:creationId xmlns:a16="http://schemas.microsoft.com/office/drawing/2014/main" id="{0EAD7690-FFC3-D945-8C1C-775AC09E9C10}"/>
                </a:ext>
              </a:extLst>
            </p:cNvPr>
            <p:cNvSpPr>
              <a:spLocks noEditPoints="1"/>
            </p:cNvSpPr>
            <p:nvPr/>
          </p:nvSpPr>
          <p:spPr bwMode="auto">
            <a:xfrm>
              <a:off x="4583113" y="3419476"/>
              <a:ext cx="460375" cy="487363"/>
            </a:xfrm>
            <a:custGeom>
              <a:avLst/>
              <a:gdLst>
                <a:gd name="T0" fmla="*/ 52 w 290"/>
                <a:gd name="T1" fmla="*/ 307 h 307"/>
                <a:gd name="T2" fmla="*/ 0 w 290"/>
                <a:gd name="T3" fmla="*/ 307 h 307"/>
                <a:gd name="T4" fmla="*/ 125 w 290"/>
                <a:gd name="T5" fmla="*/ 0 h 307"/>
                <a:gd name="T6" fmla="*/ 168 w 290"/>
                <a:gd name="T7" fmla="*/ 0 h 307"/>
                <a:gd name="T8" fmla="*/ 290 w 290"/>
                <a:gd name="T9" fmla="*/ 307 h 307"/>
                <a:gd name="T10" fmla="*/ 238 w 290"/>
                <a:gd name="T11" fmla="*/ 307 h 307"/>
                <a:gd name="T12" fmla="*/ 210 w 290"/>
                <a:gd name="T13" fmla="*/ 235 h 307"/>
                <a:gd name="T14" fmla="*/ 80 w 290"/>
                <a:gd name="T15" fmla="*/ 235 h 307"/>
                <a:gd name="T16" fmla="*/ 52 w 290"/>
                <a:gd name="T17" fmla="*/ 307 h 307"/>
                <a:gd name="T18" fmla="*/ 144 w 290"/>
                <a:gd name="T19" fmla="*/ 57 h 307"/>
                <a:gd name="T20" fmla="*/ 94 w 290"/>
                <a:gd name="T21" fmla="*/ 194 h 307"/>
                <a:gd name="T22" fmla="*/ 196 w 290"/>
                <a:gd name="T23" fmla="*/ 194 h 307"/>
                <a:gd name="T24" fmla="*/ 144 w 290"/>
                <a:gd name="T25" fmla="*/ 5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0" h="307">
                  <a:moveTo>
                    <a:pt x="52" y="307"/>
                  </a:moveTo>
                  <a:lnTo>
                    <a:pt x="0" y="307"/>
                  </a:lnTo>
                  <a:lnTo>
                    <a:pt x="125" y="0"/>
                  </a:lnTo>
                  <a:lnTo>
                    <a:pt x="168" y="0"/>
                  </a:lnTo>
                  <a:lnTo>
                    <a:pt x="290" y="307"/>
                  </a:lnTo>
                  <a:lnTo>
                    <a:pt x="238" y="307"/>
                  </a:lnTo>
                  <a:lnTo>
                    <a:pt x="210" y="235"/>
                  </a:lnTo>
                  <a:lnTo>
                    <a:pt x="80" y="235"/>
                  </a:lnTo>
                  <a:lnTo>
                    <a:pt x="52" y="307"/>
                  </a:lnTo>
                  <a:close/>
                  <a:moveTo>
                    <a:pt x="144" y="57"/>
                  </a:moveTo>
                  <a:lnTo>
                    <a:pt x="94" y="194"/>
                  </a:lnTo>
                  <a:lnTo>
                    <a:pt x="196" y="194"/>
                  </a:lnTo>
                  <a:lnTo>
                    <a:pt x="144"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9" name="Freeform 124">
              <a:extLst>
                <a:ext uri="{FF2B5EF4-FFF2-40B4-BE49-F238E27FC236}">
                  <a16:creationId xmlns:a16="http://schemas.microsoft.com/office/drawing/2014/main" id="{39AC1051-510A-1643-8594-14AA53AC8A62}"/>
                </a:ext>
              </a:extLst>
            </p:cNvPr>
            <p:cNvSpPr>
              <a:spLocks/>
            </p:cNvSpPr>
            <p:nvPr/>
          </p:nvSpPr>
          <p:spPr bwMode="auto">
            <a:xfrm>
              <a:off x="5095875" y="3419476"/>
              <a:ext cx="393700" cy="487363"/>
            </a:xfrm>
            <a:custGeom>
              <a:avLst/>
              <a:gdLst>
                <a:gd name="T0" fmla="*/ 201 w 248"/>
                <a:gd name="T1" fmla="*/ 233 h 307"/>
                <a:gd name="T2" fmla="*/ 201 w 248"/>
                <a:gd name="T3" fmla="*/ 0 h 307"/>
                <a:gd name="T4" fmla="*/ 248 w 248"/>
                <a:gd name="T5" fmla="*/ 0 h 307"/>
                <a:gd name="T6" fmla="*/ 248 w 248"/>
                <a:gd name="T7" fmla="*/ 307 h 307"/>
                <a:gd name="T8" fmla="*/ 203 w 248"/>
                <a:gd name="T9" fmla="*/ 307 h 307"/>
                <a:gd name="T10" fmla="*/ 45 w 248"/>
                <a:gd name="T11" fmla="*/ 72 h 307"/>
                <a:gd name="T12" fmla="*/ 45 w 248"/>
                <a:gd name="T13" fmla="*/ 307 h 307"/>
                <a:gd name="T14" fmla="*/ 0 w 248"/>
                <a:gd name="T15" fmla="*/ 307 h 307"/>
                <a:gd name="T16" fmla="*/ 0 w 248"/>
                <a:gd name="T17" fmla="*/ 0 h 307"/>
                <a:gd name="T18" fmla="*/ 45 w 248"/>
                <a:gd name="T19" fmla="*/ 0 h 307"/>
                <a:gd name="T20" fmla="*/ 201 w 248"/>
                <a:gd name="T21" fmla="*/ 23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307">
                  <a:moveTo>
                    <a:pt x="201" y="233"/>
                  </a:moveTo>
                  <a:lnTo>
                    <a:pt x="201" y="0"/>
                  </a:lnTo>
                  <a:lnTo>
                    <a:pt x="248" y="0"/>
                  </a:lnTo>
                  <a:lnTo>
                    <a:pt x="248" y="307"/>
                  </a:lnTo>
                  <a:lnTo>
                    <a:pt x="203" y="307"/>
                  </a:lnTo>
                  <a:lnTo>
                    <a:pt x="45" y="72"/>
                  </a:lnTo>
                  <a:lnTo>
                    <a:pt x="45" y="307"/>
                  </a:lnTo>
                  <a:lnTo>
                    <a:pt x="0" y="307"/>
                  </a:lnTo>
                  <a:lnTo>
                    <a:pt x="0" y="0"/>
                  </a:lnTo>
                  <a:lnTo>
                    <a:pt x="45" y="0"/>
                  </a:lnTo>
                  <a:lnTo>
                    <a:pt x="201" y="2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60" name="Freeform 125">
              <a:extLst>
                <a:ext uri="{FF2B5EF4-FFF2-40B4-BE49-F238E27FC236}">
                  <a16:creationId xmlns:a16="http://schemas.microsoft.com/office/drawing/2014/main" id="{5F7F6146-9598-4242-BE37-9CAA86A8770E}"/>
                </a:ext>
              </a:extLst>
            </p:cNvPr>
            <p:cNvSpPr>
              <a:spLocks/>
            </p:cNvSpPr>
            <p:nvPr/>
          </p:nvSpPr>
          <p:spPr bwMode="auto">
            <a:xfrm>
              <a:off x="5556250" y="3408363"/>
              <a:ext cx="311150" cy="506413"/>
            </a:xfrm>
            <a:custGeom>
              <a:avLst/>
              <a:gdLst>
                <a:gd name="T0" fmla="*/ 20 w 83"/>
                <a:gd name="T1" fmla="*/ 93 h 133"/>
                <a:gd name="T2" fmla="*/ 42 w 83"/>
                <a:gd name="T3" fmla="*/ 116 h 133"/>
                <a:gd name="T4" fmla="*/ 63 w 83"/>
                <a:gd name="T5" fmla="*/ 96 h 133"/>
                <a:gd name="T6" fmla="*/ 35 w 83"/>
                <a:gd name="T7" fmla="*/ 72 h 133"/>
                <a:gd name="T8" fmla="*/ 2 w 83"/>
                <a:gd name="T9" fmla="*/ 37 h 133"/>
                <a:gd name="T10" fmla="*/ 42 w 83"/>
                <a:gd name="T11" fmla="*/ 0 h 133"/>
                <a:gd name="T12" fmla="*/ 81 w 83"/>
                <a:gd name="T13" fmla="*/ 36 h 133"/>
                <a:gd name="T14" fmla="*/ 61 w 83"/>
                <a:gd name="T15" fmla="*/ 36 h 133"/>
                <a:gd name="T16" fmla="*/ 42 w 83"/>
                <a:gd name="T17" fmla="*/ 18 h 133"/>
                <a:gd name="T18" fmla="*/ 22 w 83"/>
                <a:gd name="T19" fmla="*/ 36 h 133"/>
                <a:gd name="T20" fmla="*/ 52 w 83"/>
                <a:gd name="T21" fmla="*/ 59 h 133"/>
                <a:gd name="T22" fmla="*/ 83 w 83"/>
                <a:gd name="T23" fmla="*/ 95 h 133"/>
                <a:gd name="T24" fmla="*/ 42 w 83"/>
                <a:gd name="T25" fmla="*/ 133 h 133"/>
                <a:gd name="T26" fmla="*/ 0 w 83"/>
                <a:gd name="T27" fmla="*/ 93 h 133"/>
                <a:gd name="T28" fmla="*/ 20 w 83"/>
                <a:gd name="T29" fmla="*/ 9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33">
                  <a:moveTo>
                    <a:pt x="20" y="93"/>
                  </a:moveTo>
                  <a:cubicBezTo>
                    <a:pt x="22" y="112"/>
                    <a:pt x="35" y="116"/>
                    <a:pt x="42" y="116"/>
                  </a:cubicBezTo>
                  <a:cubicBezTo>
                    <a:pt x="53" y="116"/>
                    <a:pt x="63" y="107"/>
                    <a:pt x="63" y="96"/>
                  </a:cubicBezTo>
                  <a:cubicBezTo>
                    <a:pt x="63" y="81"/>
                    <a:pt x="51" y="78"/>
                    <a:pt x="35" y="72"/>
                  </a:cubicBezTo>
                  <a:cubicBezTo>
                    <a:pt x="24" y="69"/>
                    <a:pt x="2" y="61"/>
                    <a:pt x="2" y="37"/>
                  </a:cubicBezTo>
                  <a:cubicBezTo>
                    <a:pt x="2" y="13"/>
                    <a:pt x="22" y="0"/>
                    <a:pt x="42" y="0"/>
                  </a:cubicBezTo>
                  <a:cubicBezTo>
                    <a:pt x="59" y="0"/>
                    <a:pt x="79" y="9"/>
                    <a:pt x="81" y="36"/>
                  </a:cubicBezTo>
                  <a:cubicBezTo>
                    <a:pt x="61" y="36"/>
                    <a:pt x="61" y="36"/>
                    <a:pt x="61" y="36"/>
                  </a:cubicBezTo>
                  <a:cubicBezTo>
                    <a:pt x="60" y="29"/>
                    <a:pt x="56" y="18"/>
                    <a:pt x="42" y="18"/>
                  </a:cubicBezTo>
                  <a:cubicBezTo>
                    <a:pt x="31" y="18"/>
                    <a:pt x="22" y="25"/>
                    <a:pt x="22" y="36"/>
                  </a:cubicBezTo>
                  <a:cubicBezTo>
                    <a:pt x="22" y="48"/>
                    <a:pt x="32" y="51"/>
                    <a:pt x="52" y="59"/>
                  </a:cubicBezTo>
                  <a:cubicBezTo>
                    <a:pt x="68" y="66"/>
                    <a:pt x="83" y="74"/>
                    <a:pt x="83" y="95"/>
                  </a:cubicBezTo>
                  <a:cubicBezTo>
                    <a:pt x="83" y="115"/>
                    <a:pt x="69" y="133"/>
                    <a:pt x="42" y="133"/>
                  </a:cubicBezTo>
                  <a:cubicBezTo>
                    <a:pt x="17" y="133"/>
                    <a:pt x="0" y="118"/>
                    <a:pt x="0" y="93"/>
                  </a:cubicBezTo>
                  <a:lnTo>
                    <a:pt x="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61" name="Freeform 126">
              <a:extLst>
                <a:ext uri="{FF2B5EF4-FFF2-40B4-BE49-F238E27FC236}">
                  <a16:creationId xmlns:a16="http://schemas.microsoft.com/office/drawing/2014/main" id="{52AEBD9A-03FF-2E4E-8CD5-A5355C1222E7}"/>
                </a:ext>
              </a:extLst>
            </p:cNvPr>
            <p:cNvSpPr>
              <a:spLocks noEditPoints="1"/>
            </p:cNvSpPr>
            <p:nvPr/>
          </p:nvSpPr>
          <p:spPr bwMode="auto">
            <a:xfrm>
              <a:off x="6562725" y="3419476"/>
              <a:ext cx="307975" cy="487363"/>
            </a:xfrm>
            <a:custGeom>
              <a:avLst/>
              <a:gdLst>
                <a:gd name="T0" fmla="*/ 34 w 82"/>
                <a:gd name="T1" fmla="*/ 0 h 128"/>
                <a:gd name="T2" fmla="*/ 69 w 82"/>
                <a:gd name="T3" fmla="*/ 8 h 128"/>
                <a:gd name="T4" fmla="*/ 82 w 82"/>
                <a:gd name="T5" fmla="*/ 38 h 128"/>
                <a:gd name="T6" fmla="*/ 69 w 82"/>
                <a:gd name="T7" fmla="*/ 69 h 128"/>
                <a:gd name="T8" fmla="*/ 35 w 82"/>
                <a:gd name="T9" fmla="*/ 77 h 128"/>
                <a:gd name="T10" fmla="*/ 15 w 82"/>
                <a:gd name="T11" fmla="*/ 77 h 128"/>
                <a:gd name="T12" fmla="*/ 15 w 82"/>
                <a:gd name="T13" fmla="*/ 128 h 128"/>
                <a:gd name="T14" fmla="*/ 0 w 82"/>
                <a:gd name="T15" fmla="*/ 128 h 128"/>
                <a:gd name="T16" fmla="*/ 0 w 82"/>
                <a:gd name="T17" fmla="*/ 0 h 128"/>
                <a:gd name="T18" fmla="*/ 34 w 82"/>
                <a:gd name="T19" fmla="*/ 0 h 128"/>
                <a:gd name="T20" fmla="*/ 15 w 82"/>
                <a:gd name="T21" fmla="*/ 65 h 128"/>
                <a:gd name="T22" fmla="*/ 35 w 82"/>
                <a:gd name="T23" fmla="*/ 65 h 128"/>
                <a:gd name="T24" fmla="*/ 59 w 82"/>
                <a:gd name="T25" fmla="*/ 60 h 128"/>
                <a:gd name="T26" fmla="*/ 68 w 82"/>
                <a:gd name="T27" fmla="*/ 39 h 128"/>
                <a:gd name="T28" fmla="*/ 59 w 82"/>
                <a:gd name="T29" fmla="*/ 18 h 128"/>
                <a:gd name="T30" fmla="*/ 35 w 82"/>
                <a:gd name="T31" fmla="*/ 12 h 128"/>
                <a:gd name="T32" fmla="*/ 15 w 82"/>
                <a:gd name="T33" fmla="*/ 12 h 128"/>
                <a:gd name="T34" fmla="*/ 15 w 82"/>
                <a:gd name="T3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28">
                  <a:moveTo>
                    <a:pt x="34" y="0"/>
                  </a:moveTo>
                  <a:cubicBezTo>
                    <a:pt x="52" y="0"/>
                    <a:pt x="61" y="2"/>
                    <a:pt x="69" y="8"/>
                  </a:cubicBezTo>
                  <a:cubicBezTo>
                    <a:pt x="77" y="15"/>
                    <a:pt x="82" y="26"/>
                    <a:pt x="82" y="38"/>
                  </a:cubicBezTo>
                  <a:cubicBezTo>
                    <a:pt x="82" y="51"/>
                    <a:pt x="77" y="63"/>
                    <a:pt x="69" y="69"/>
                  </a:cubicBezTo>
                  <a:cubicBezTo>
                    <a:pt x="61" y="75"/>
                    <a:pt x="52" y="77"/>
                    <a:pt x="35" y="77"/>
                  </a:cubicBezTo>
                  <a:cubicBezTo>
                    <a:pt x="15" y="77"/>
                    <a:pt x="15" y="77"/>
                    <a:pt x="15" y="77"/>
                  </a:cubicBezTo>
                  <a:cubicBezTo>
                    <a:pt x="15" y="128"/>
                    <a:pt x="15" y="128"/>
                    <a:pt x="15" y="128"/>
                  </a:cubicBezTo>
                  <a:cubicBezTo>
                    <a:pt x="0" y="128"/>
                    <a:pt x="0" y="128"/>
                    <a:pt x="0" y="128"/>
                  </a:cubicBezTo>
                  <a:cubicBezTo>
                    <a:pt x="0" y="0"/>
                    <a:pt x="0" y="0"/>
                    <a:pt x="0" y="0"/>
                  </a:cubicBezTo>
                  <a:lnTo>
                    <a:pt x="34" y="0"/>
                  </a:lnTo>
                  <a:close/>
                  <a:moveTo>
                    <a:pt x="15" y="65"/>
                  </a:moveTo>
                  <a:cubicBezTo>
                    <a:pt x="35" y="65"/>
                    <a:pt x="35" y="65"/>
                    <a:pt x="35" y="65"/>
                  </a:cubicBezTo>
                  <a:cubicBezTo>
                    <a:pt x="46" y="65"/>
                    <a:pt x="52" y="64"/>
                    <a:pt x="59" y="60"/>
                  </a:cubicBezTo>
                  <a:cubicBezTo>
                    <a:pt x="64" y="56"/>
                    <a:pt x="68" y="48"/>
                    <a:pt x="68" y="39"/>
                  </a:cubicBezTo>
                  <a:cubicBezTo>
                    <a:pt x="68" y="30"/>
                    <a:pt x="64" y="21"/>
                    <a:pt x="59" y="18"/>
                  </a:cubicBezTo>
                  <a:cubicBezTo>
                    <a:pt x="52" y="14"/>
                    <a:pt x="46" y="12"/>
                    <a:pt x="35" y="12"/>
                  </a:cubicBezTo>
                  <a:cubicBezTo>
                    <a:pt x="15" y="12"/>
                    <a:pt x="15" y="12"/>
                    <a:pt x="15" y="12"/>
                  </a:cubicBezTo>
                  <a:lnTo>
                    <a:pt x="15" y="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62" name="Freeform 127">
              <a:extLst>
                <a:ext uri="{FF2B5EF4-FFF2-40B4-BE49-F238E27FC236}">
                  <a16:creationId xmlns:a16="http://schemas.microsoft.com/office/drawing/2014/main" id="{EC1EADB5-3261-8F40-A482-A2C976BB55C5}"/>
                </a:ext>
              </a:extLst>
            </p:cNvPr>
            <p:cNvSpPr>
              <a:spLocks noEditPoints="1"/>
            </p:cNvSpPr>
            <p:nvPr/>
          </p:nvSpPr>
          <p:spPr bwMode="auto">
            <a:xfrm>
              <a:off x="6824663" y="3419476"/>
              <a:ext cx="449263" cy="487363"/>
            </a:xfrm>
            <a:custGeom>
              <a:avLst/>
              <a:gdLst>
                <a:gd name="T0" fmla="*/ 36 w 283"/>
                <a:gd name="T1" fmla="*/ 307 h 307"/>
                <a:gd name="T2" fmla="*/ 0 w 283"/>
                <a:gd name="T3" fmla="*/ 307 h 307"/>
                <a:gd name="T4" fmla="*/ 125 w 283"/>
                <a:gd name="T5" fmla="*/ 0 h 307"/>
                <a:gd name="T6" fmla="*/ 158 w 283"/>
                <a:gd name="T7" fmla="*/ 0 h 307"/>
                <a:gd name="T8" fmla="*/ 283 w 283"/>
                <a:gd name="T9" fmla="*/ 307 h 307"/>
                <a:gd name="T10" fmla="*/ 246 w 283"/>
                <a:gd name="T11" fmla="*/ 307 h 307"/>
                <a:gd name="T12" fmla="*/ 210 w 283"/>
                <a:gd name="T13" fmla="*/ 221 h 307"/>
                <a:gd name="T14" fmla="*/ 71 w 283"/>
                <a:gd name="T15" fmla="*/ 221 h 307"/>
                <a:gd name="T16" fmla="*/ 36 w 283"/>
                <a:gd name="T17" fmla="*/ 307 h 307"/>
                <a:gd name="T18" fmla="*/ 139 w 283"/>
                <a:gd name="T19" fmla="*/ 38 h 307"/>
                <a:gd name="T20" fmla="*/ 80 w 283"/>
                <a:gd name="T21" fmla="*/ 192 h 307"/>
                <a:gd name="T22" fmla="*/ 201 w 283"/>
                <a:gd name="T23" fmla="*/ 192 h 307"/>
                <a:gd name="T24" fmla="*/ 139 w 283"/>
                <a:gd name="T25" fmla="*/ 3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307">
                  <a:moveTo>
                    <a:pt x="36" y="307"/>
                  </a:moveTo>
                  <a:lnTo>
                    <a:pt x="0" y="307"/>
                  </a:lnTo>
                  <a:lnTo>
                    <a:pt x="125" y="0"/>
                  </a:lnTo>
                  <a:lnTo>
                    <a:pt x="158" y="0"/>
                  </a:lnTo>
                  <a:lnTo>
                    <a:pt x="283" y="307"/>
                  </a:lnTo>
                  <a:lnTo>
                    <a:pt x="246" y="307"/>
                  </a:lnTo>
                  <a:lnTo>
                    <a:pt x="210" y="221"/>
                  </a:lnTo>
                  <a:lnTo>
                    <a:pt x="71" y="221"/>
                  </a:lnTo>
                  <a:lnTo>
                    <a:pt x="36" y="307"/>
                  </a:lnTo>
                  <a:close/>
                  <a:moveTo>
                    <a:pt x="139" y="38"/>
                  </a:moveTo>
                  <a:lnTo>
                    <a:pt x="80" y="192"/>
                  </a:lnTo>
                  <a:lnTo>
                    <a:pt x="201" y="192"/>
                  </a:lnTo>
                  <a:lnTo>
                    <a:pt x="139"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63" name="Freeform 128">
              <a:extLst>
                <a:ext uri="{FF2B5EF4-FFF2-40B4-BE49-F238E27FC236}">
                  <a16:creationId xmlns:a16="http://schemas.microsoft.com/office/drawing/2014/main" id="{49554CF0-0823-1B42-A802-BD462A5261A2}"/>
                </a:ext>
              </a:extLst>
            </p:cNvPr>
            <p:cNvSpPr>
              <a:spLocks/>
            </p:cNvSpPr>
            <p:nvPr/>
          </p:nvSpPr>
          <p:spPr bwMode="auto">
            <a:xfrm>
              <a:off x="7270750" y="3411538"/>
              <a:ext cx="471488" cy="503238"/>
            </a:xfrm>
            <a:custGeom>
              <a:avLst/>
              <a:gdLst>
                <a:gd name="T0" fmla="*/ 126 w 126"/>
                <a:gd name="T1" fmla="*/ 95 h 132"/>
                <a:gd name="T2" fmla="*/ 67 w 126"/>
                <a:gd name="T3" fmla="*/ 132 h 132"/>
                <a:gd name="T4" fmla="*/ 0 w 126"/>
                <a:gd name="T5" fmla="*/ 66 h 132"/>
                <a:gd name="T6" fmla="*/ 67 w 126"/>
                <a:gd name="T7" fmla="*/ 0 h 132"/>
                <a:gd name="T8" fmla="*/ 126 w 126"/>
                <a:gd name="T9" fmla="*/ 37 h 132"/>
                <a:gd name="T10" fmla="*/ 111 w 126"/>
                <a:gd name="T11" fmla="*/ 37 h 132"/>
                <a:gd name="T12" fmla="*/ 67 w 126"/>
                <a:gd name="T13" fmla="*/ 12 h 132"/>
                <a:gd name="T14" fmla="*/ 15 w 126"/>
                <a:gd name="T15" fmla="*/ 66 h 132"/>
                <a:gd name="T16" fmla="*/ 67 w 126"/>
                <a:gd name="T17" fmla="*/ 119 h 132"/>
                <a:gd name="T18" fmla="*/ 111 w 126"/>
                <a:gd name="T19" fmla="*/ 95 h 132"/>
                <a:gd name="T20" fmla="*/ 126 w 126"/>
                <a:gd name="T21"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32">
                  <a:moveTo>
                    <a:pt x="126" y="95"/>
                  </a:moveTo>
                  <a:cubicBezTo>
                    <a:pt x="118" y="115"/>
                    <a:pt x="95" y="132"/>
                    <a:pt x="67" y="132"/>
                  </a:cubicBezTo>
                  <a:cubicBezTo>
                    <a:pt x="29" y="132"/>
                    <a:pt x="0" y="103"/>
                    <a:pt x="0" y="66"/>
                  </a:cubicBezTo>
                  <a:cubicBezTo>
                    <a:pt x="0" y="29"/>
                    <a:pt x="29" y="0"/>
                    <a:pt x="67" y="0"/>
                  </a:cubicBezTo>
                  <a:cubicBezTo>
                    <a:pt x="99" y="0"/>
                    <a:pt x="119" y="21"/>
                    <a:pt x="126" y="37"/>
                  </a:cubicBezTo>
                  <a:cubicBezTo>
                    <a:pt x="111" y="37"/>
                    <a:pt x="111" y="37"/>
                    <a:pt x="111" y="37"/>
                  </a:cubicBezTo>
                  <a:cubicBezTo>
                    <a:pt x="106" y="29"/>
                    <a:pt x="92" y="12"/>
                    <a:pt x="67" y="12"/>
                  </a:cubicBezTo>
                  <a:cubicBezTo>
                    <a:pt x="37" y="12"/>
                    <a:pt x="15" y="36"/>
                    <a:pt x="15" y="66"/>
                  </a:cubicBezTo>
                  <a:cubicBezTo>
                    <a:pt x="15" y="96"/>
                    <a:pt x="37" y="119"/>
                    <a:pt x="67" y="119"/>
                  </a:cubicBezTo>
                  <a:cubicBezTo>
                    <a:pt x="94" y="119"/>
                    <a:pt x="108" y="100"/>
                    <a:pt x="111" y="95"/>
                  </a:cubicBezTo>
                  <a:lnTo>
                    <a:pt x="126" y="9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64" name="Freeform 129">
              <a:extLst>
                <a:ext uri="{FF2B5EF4-FFF2-40B4-BE49-F238E27FC236}">
                  <a16:creationId xmlns:a16="http://schemas.microsoft.com/office/drawing/2014/main" id="{077D9F62-8D73-DF4C-8D1F-0325706025BC}"/>
                </a:ext>
              </a:extLst>
            </p:cNvPr>
            <p:cNvSpPr>
              <a:spLocks/>
            </p:cNvSpPr>
            <p:nvPr/>
          </p:nvSpPr>
          <p:spPr bwMode="auto">
            <a:xfrm>
              <a:off x="7805738" y="3419476"/>
              <a:ext cx="265113" cy="487363"/>
            </a:xfrm>
            <a:custGeom>
              <a:avLst/>
              <a:gdLst>
                <a:gd name="T0" fmla="*/ 0 w 167"/>
                <a:gd name="T1" fmla="*/ 0 h 307"/>
                <a:gd name="T2" fmla="*/ 167 w 167"/>
                <a:gd name="T3" fmla="*/ 0 h 307"/>
                <a:gd name="T4" fmla="*/ 167 w 167"/>
                <a:gd name="T5" fmla="*/ 29 h 307"/>
                <a:gd name="T6" fmla="*/ 33 w 167"/>
                <a:gd name="T7" fmla="*/ 29 h 307"/>
                <a:gd name="T8" fmla="*/ 33 w 167"/>
                <a:gd name="T9" fmla="*/ 137 h 307"/>
                <a:gd name="T10" fmla="*/ 167 w 167"/>
                <a:gd name="T11" fmla="*/ 137 h 307"/>
                <a:gd name="T12" fmla="*/ 167 w 167"/>
                <a:gd name="T13" fmla="*/ 168 h 307"/>
                <a:gd name="T14" fmla="*/ 33 w 167"/>
                <a:gd name="T15" fmla="*/ 168 h 307"/>
                <a:gd name="T16" fmla="*/ 33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29"/>
                  </a:lnTo>
                  <a:lnTo>
                    <a:pt x="33" y="29"/>
                  </a:lnTo>
                  <a:lnTo>
                    <a:pt x="33" y="137"/>
                  </a:lnTo>
                  <a:lnTo>
                    <a:pt x="167" y="137"/>
                  </a:lnTo>
                  <a:lnTo>
                    <a:pt x="167" y="168"/>
                  </a:lnTo>
                  <a:lnTo>
                    <a:pt x="33" y="168"/>
                  </a:lnTo>
                  <a:lnTo>
                    <a:pt x="33" y="276"/>
                  </a:lnTo>
                  <a:lnTo>
                    <a:pt x="167" y="276"/>
                  </a:lnTo>
                  <a:lnTo>
                    <a:pt x="167" y="307"/>
                  </a:lnTo>
                  <a:lnTo>
                    <a:pt x="0" y="307"/>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65" name="Freeform 130">
              <a:extLst>
                <a:ext uri="{FF2B5EF4-FFF2-40B4-BE49-F238E27FC236}">
                  <a16:creationId xmlns:a16="http://schemas.microsoft.com/office/drawing/2014/main" id="{D87D0151-B578-544F-8A27-52E0E9C5D358}"/>
                </a:ext>
              </a:extLst>
            </p:cNvPr>
            <p:cNvSpPr>
              <a:spLocks/>
            </p:cNvSpPr>
            <p:nvPr/>
          </p:nvSpPr>
          <p:spPr bwMode="auto">
            <a:xfrm>
              <a:off x="6215063" y="3411538"/>
              <a:ext cx="288925" cy="503238"/>
            </a:xfrm>
            <a:custGeom>
              <a:avLst/>
              <a:gdLst>
                <a:gd name="T0" fmla="*/ 46 w 77"/>
                <a:gd name="T1" fmla="*/ 60 h 132"/>
                <a:gd name="T2" fmla="*/ 14 w 77"/>
                <a:gd name="T3" fmla="*/ 34 h 132"/>
                <a:gd name="T4" fmla="*/ 38 w 77"/>
                <a:gd name="T5" fmla="*/ 12 h 132"/>
                <a:gd name="T6" fmla="*/ 60 w 77"/>
                <a:gd name="T7" fmla="*/ 33 h 132"/>
                <a:gd name="T8" fmla="*/ 74 w 77"/>
                <a:gd name="T9" fmla="*/ 33 h 132"/>
                <a:gd name="T10" fmla="*/ 38 w 77"/>
                <a:gd name="T11" fmla="*/ 0 h 132"/>
                <a:gd name="T12" fmla="*/ 0 w 77"/>
                <a:gd name="T13" fmla="*/ 35 h 132"/>
                <a:gd name="T14" fmla="*/ 33 w 77"/>
                <a:gd name="T15" fmla="*/ 69 h 132"/>
                <a:gd name="T16" fmla="*/ 63 w 77"/>
                <a:gd name="T17" fmla="*/ 96 h 132"/>
                <a:gd name="T18" fmla="*/ 37 w 77"/>
                <a:gd name="T19" fmla="*/ 120 h 132"/>
                <a:gd name="T20" fmla="*/ 21 w 77"/>
                <a:gd name="T21" fmla="*/ 114 h 132"/>
                <a:gd name="T22" fmla="*/ 18 w 77"/>
                <a:gd name="T23" fmla="*/ 128 h 132"/>
                <a:gd name="T24" fmla="*/ 38 w 77"/>
                <a:gd name="T25" fmla="*/ 132 h 132"/>
                <a:gd name="T26" fmla="*/ 77 w 77"/>
                <a:gd name="T27" fmla="*/ 95 h 132"/>
                <a:gd name="T28" fmla="*/ 46 w 77"/>
                <a:gd name="T29" fmla="*/ 6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132">
                  <a:moveTo>
                    <a:pt x="46" y="60"/>
                  </a:moveTo>
                  <a:cubicBezTo>
                    <a:pt x="27" y="53"/>
                    <a:pt x="14" y="49"/>
                    <a:pt x="14" y="34"/>
                  </a:cubicBezTo>
                  <a:cubicBezTo>
                    <a:pt x="14" y="20"/>
                    <a:pt x="25" y="12"/>
                    <a:pt x="38" y="12"/>
                  </a:cubicBezTo>
                  <a:cubicBezTo>
                    <a:pt x="54" y="12"/>
                    <a:pt x="59" y="24"/>
                    <a:pt x="60" y="33"/>
                  </a:cubicBezTo>
                  <a:cubicBezTo>
                    <a:pt x="74" y="33"/>
                    <a:pt x="74" y="33"/>
                    <a:pt x="74" y="33"/>
                  </a:cubicBezTo>
                  <a:cubicBezTo>
                    <a:pt x="72" y="8"/>
                    <a:pt x="54" y="0"/>
                    <a:pt x="38" y="0"/>
                  </a:cubicBezTo>
                  <a:cubicBezTo>
                    <a:pt x="19" y="0"/>
                    <a:pt x="0" y="12"/>
                    <a:pt x="0" y="35"/>
                  </a:cubicBezTo>
                  <a:cubicBezTo>
                    <a:pt x="0" y="59"/>
                    <a:pt x="22" y="66"/>
                    <a:pt x="33" y="69"/>
                  </a:cubicBezTo>
                  <a:cubicBezTo>
                    <a:pt x="48" y="74"/>
                    <a:pt x="63" y="78"/>
                    <a:pt x="63" y="96"/>
                  </a:cubicBezTo>
                  <a:cubicBezTo>
                    <a:pt x="63" y="110"/>
                    <a:pt x="51" y="120"/>
                    <a:pt x="37" y="120"/>
                  </a:cubicBezTo>
                  <a:cubicBezTo>
                    <a:pt x="33" y="120"/>
                    <a:pt x="26" y="119"/>
                    <a:pt x="21" y="114"/>
                  </a:cubicBezTo>
                  <a:cubicBezTo>
                    <a:pt x="18" y="128"/>
                    <a:pt x="18" y="128"/>
                    <a:pt x="18" y="128"/>
                  </a:cubicBezTo>
                  <a:cubicBezTo>
                    <a:pt x="24" y="131"/>
                    <a:pt x="30" y="132"/>
                    <a:pt x="38" y="132"/>
                  </a:cubicBezTo>
                  <a:cubicBezTo>
                    <a:pt x="61" y="132"/>
                    <a:pt x="77" y="115"/>
                    <a:pt x="77" y="95"/>
                  </a:cubicBezTo>
                  <a:cubicBezTo>
                    <a:pt x="77" y="71"/>
                    <a:pt x="58" y="64"/>
                    <a:pt x="46"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66" name="Freeform 131">
              <a:extLst>
                <a:ext uri="{FF2B5EF4-FFF2-40B4-BE49-F238E27FC236}">
                  <a16:creationId xmlns:a16="http://schemas.microsoft.com/office/drawing/2014/main" id="{EAAA5C5E-B43F-FB4F-883A-8C05A5CAFCD7}"/>
                </a:ext>
              </a:extLst>
            </p:cNvPr>
            <p:cNvSpPr>
              <a:spLocks noEditPoints="1"/>
            </p:cNvSpPr>
            <p:nvPr/>
          </p:nvSpPr>
          <p:spPr bwMode="auto">
            <a:xfrm>
              <a:off x="5930900" y="3609976"/>
              <a:ext cx="104775" cy="296863"/>
            </a:xfrm>
            <a:custGeom>
              <a:avLst/>
              <a:gdLst>
                <a:gd name="T0" fmla="*/ 26 w 66"/>
                <a:gd name="T1" fmla="*/ 48 h 187"/>
                <a:gd name="T2" fmla="*/ 56 w 66"/>
                <a:gd name="T3" fmla="*/ 48 h 187"/>
                <a:gd name="T4" fmla="*/ 33 w 66"/>
                <a:gd name="T5" fmla="*/ 187 h 187"/>
                <a:gd name="T6" fmla="*/ 0 w 66"/>
                <a:gd name="T7" fmla="*/ 187 h 187"/>
                <a:gd name="T8" fmla="*/ 26 w 66"/>
                <a:gd name="T9" fmla="*/ 48 h 187"/>
                <a:gd name="T10" fmla="*/ 33 w 66"/>
                <a:gd name="T11" fmla="*/ 0 h 187"/>
                <a:gd name="T12" fmla="*/ 66 w 66"/>
                <a:gd name="T13" fmla="*/ 0 h 187"/>
                <a:gd name="T14" fmla="*/ 61 w 66"/>
                <a:gd name="T15" fmla="*/ 29 h 187"/>
                <a:gd name="T16" fmla="*/ 28 w 66"/>
                <a:gd name="T17" fmla="*/ 29 h 187"/>
                <a:gd name="T18" fmla="*/ 33 w 66"/>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87">
                  <a:moveTo>
                    <a:pt x="26" y="48"/>
                  </a:moveTo>
                  <a:lnTo>
                    <a:pt x="56" y="48"/>
                  </a:lnTo>
                  <a:lnTo>
                    <a:pt x="33" y="187"/>
                  </a:lnTo>
                  <a:lnTo>
                    <a:pt x="0" y="187"/>
                  </a:lnTo>
                  <a:lnTo>
                    <a:pt x="26" y="48"/>
                  </a:lnTo>
                  <a:close/>
                  <a:moveTo>
                    <a:pt x="33" y="0"/>
                  </a:moveTo>
                  <a:lnTo>
                    <a:pt x="66" y="0"/>
                  </a:lnTo>
                  <a:lnTo>
                    <a:pt x="61" y="29"/>
                  </a:lnTo>
                  <a:lnTo>
                    <a:pt x="28" y="29"/>
                  </a:lnTo>
                  <a:lnTo>
                    <a:pt x="3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solidFill>
                  <a:srgbClr val="7D7D7D"/>
                </a:solidFill>
                <a:latin typeface="Helvetica" pitchFamily="2" charset="0"/>
              </a:endParaRPr>
            </a:p>
          </p:txBody>
        </p:sp>
        <p:sp>
          <p:nvSpPr>
            <p:cNvPr id="67" name="Freeform 132">
              <a:extLst>
                <a:ext uri="{FF2B5EF4-FFF2-40B4-BE49-F238E27FC236}">
                  <a16:creationId xmlns:a16="http://schemas.microsoft.com/office/drawing/2014/main" id="{3B0F4802-649E-2E4D-A92B-247B4FB653B2}"/>
                </a:ext>
              </a:extLst>
            </p:cNvPr>
            <p:cNvSpPr>
              <a:spLocks/>
            </p:cNvSpPr>
            <p:nvPr/>
          </p:nvSpPr>
          <p:spPr bwMode="auto">
            <a:xfrm>
              <a:off x="6035675" y="3678238"/>
              <a:ext cx="228600" cy="228600"/>
            </a:xfrm>
            <a:custGeom>
              <a:avLst/>
              <a:gdLst>
                <a:gd name="T0" fmla="*/ 11 w 61"/>
                <a:gd name="T1" fmla="*/ 2 h 60"/>
                <a:gd name="T2" fmla="*/ 23 w 61"/>
                <a:gd name="T3" fmla="*/ 2 h 60"/>
                <a:gd name="T4" fmla="*/ 22 w 61"/>
                <a:gd name="T5" fmla="*/ 10 h 60"/>
                <a:gd name="T6" fmla="*/ 42 w 61"/>
                <a:gd name="T7" fmla="*/ 0 h 60"/>
                <a:gd name="T8" fmla="*/ 59 w 61"/>
                <a:gd name="T9" fmla="*/ 25 h 60"/>
                <a:gd name="T10" fmla="*/ 53 w 61"/>
                <a:gd name="T11" fmla="*/ 60 h 60"/>
                <a:gd name="T12" fmla="*/ 39 w 61"/>
                <a:gd name="T13" fmla="*/ 60 h 60"/>
                <a:gd name="T14" fmla="*/ 45 w 61"/>
                <a:gd name="T15" fmla="*/ 29 h 60"/>
                <a:gd name="T16" fmla="*/ 35 w 61"/>
                <a:gd name="T17" fmla="*/ 13 h 60"/>
                <a:gd name="T18" fmla="*/ 19 w 61"/>
                <a:gd name="T19" fmla="*/ 28 h 60"/>
                <a:gd name="T20" fmla="*/ 14 w 61"/>
                <a:gd name="T21" fmla="*/ 60 h 60"/>
                <a:gd name="T22" fmla="*/ 0 w 61"/>
                <a:gd name="T23" fmla="*/ 60 h 60"/>
                <a:gd name="T24" fmla="*/ 11 w 61"/>
                <a:gd name="T25"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0">
                  <a:moveTo>
                    <a:pt x="11" y="2"/>
                  </a:moveTo>
                  <a:cubicBezTo>
                    <a:pt x="23" y="2"/>
                    <a:pt x="23" y="2"/>
                    <a:pt x="23" y="2"/>
                  </a:cubicBezTo>
                  <a:cubicBezTo>
                    <a:pt x="23" y="5"/>
                    <a:pt x="23" y="7"/>
                    <a:pt x="22" y="10"/>
                  </a:cubicBezTo>
                  <a:cubicBezTo>
                    <a:pt x="25" y="5"/>
                    <a:pt x="31" y="0"/>
                    <a:pt x="42" y="0"/>
                  </a:cubicBezTo>
                  <a:cubicBezTo>
                    <a:pt x="60" y="1"/>
                    <a:pt x="61" y="15"/>
                    <a:pt x="59" y="25"/>
                  </a:cubicBezTo>
                  <a:cubicBezTo>
                    <a:pt x="53" y="60"/>
                    <a:pt x="53" y="60"/>
                    <a:pt x="53" y="60"/>
                  </a:cubicBezTo>
                  <a:cubicBezTo>
                    <a:pt x="39" y="60"/>
                    <a:pt x="39" y="60"/>
                    <a:pt x="39" y="60"/>
                  </a:cubicBezTo>
                  <a:cubicBezTo>
                    <a:pt x="45" y="29"/>
                    <a:pt x="45" y="29"/>
                    <a:pt x="45" y="29"/>
                  </a:cubicBezTo>
                  <a:cubicBezTo>
                    <a:pt x="47" y="20"/>
                    <a:pt x="45" y="13"/>
                    <a:pt x="35" y="13"/>
                  </a:cubicBezTo>
                  <a:cubicBezTo>
                    <a:pt x="26" y="13"/>
                    <a:pt x="21" y="20"/>
                    <a:pt x="19" y="28"/>
                  </a:cubicBezTo>
                  <a:cubicBezTo>
                    <a:pt x="14" y="60"/>
                    <a:pt x="14" y="60"/>
                    <a:pt x="14" y="60"/>
                  </a:cubicBezTo>
                  <a:cubicBezTo>
                    <a:pt x="0" y="60"/>
                    <a:pt x="0" y="60"/>
                    <a:pt x="0" y="60"/>
                  </a:cubicBezTo>
                  <a:lnTo>
                    <a:pt x="11"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solidFill>
                  <a:srgbClr val="7D7D7D"/>
                </a:solidFill>
                <a:latin typeface="Helvetica" pitchFamily="2" charset="0"/>
              </a:endParaRPr>
            </a:p>
          </p:txBody>
        </p:sp>
      </p:grpSp>
      <p:grpSp>
        <p:nvGrpSpPr>
          <p:cNvPr id="69" name="Group 68">
            <a:extLst>
              <a:ext uri="{FF2B5EF4-FFF2-40B4-BE49-F238E27FC236}">
                <a16:creationId xmlns:a16="http://schemas.microsoft.com/office/drawing/2014/main" id="{2C6374C3-44E1-E84D-B069-32813BB0A231}"/>
              </a:ext>
            </a:extLst>
          </p:cNvPr>
          <p:cNvGrpSpPr/>
          <p:nvPr userDrawn="1"/>
        </p:nvGrpSpPr>
        <p:grpSpPr>
          <a:xfrm>
            <a:off x="8731251" y="365738"/>
            <a:ext cx="3223672" cy="799489"/>
            <a:chOff x="8731250" y="365736"/>
            <a:chExt cx="3223672" cy="799489"/>
          </a:xfrm>
        </p:grpSpPr>
        <p:pic>
          <p:nvPicPr>
            <p:cNvPr id="70" name="Picture 69">
              <a:extLst>
                <a:ext uri="{FF2B5EF4-FFF2-40B4-BE49-F238E27FC236}">
                  <a16:creationId xmlns:a16="http://schemas.microsoft.com/office/drawing/2014/main" id="{F305F330-8276-5D47-AD6C-8DD3ADF797B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987212" y="365736"/>
              <a:ext cx="967710" cy="799489"/>
            </a:xfrm>
            <a:prstGeom prst="rect">
              <a:avLst/>
            </a:prstGeom>
          </p:spPr>
        </p:pic>
        <p:sp>
          <p:nvSpPr>
            <p:cNvPr id="71" name="TextBox 70">
              <a:extLst>
                <a:ext uri="{FF2B5EF4-FFF2-40B4-BE49-F238E27FC236}">
                  <a16:creationId xmlns:a16="http://schemas.microsoft.com/office/drawing/2014/main" id="{40E96083-3C9D-A348-81C3-660A230C7C67}"/>
                </a:ext>
              </a:extLst>
            </p:cNvPr>
            <p:cNvSpPr txBox="1"/>
            <p:nvPr userDrawn="1"/>
          </p:nvSpPr>
          <p:spPr>
            <a:xfrm>
              <a:off x="8731250" y="534648"/>
              <a:ext cx="2025650" cy="369332"/>
            </a:xfrm>
            <a:prstGeom prst="rect">
              <a:avLst/>
            </a:prstGeom>
            <a:noFill/>
          </p:spPr>
          <p:txBody>
            <a:bodyPr wrap="square" rtlCol="0">
              <a:spAutoFit/>
            </a:bodyPr>
            <a:lstStyle/>
            <a:p>
              <a:pPr algn="r"/>
              <a:r>
                <a:rPr lang="en-US" sz="900" dirty="0">
                  <a:solidFill>
                    <a:schemeClr val="bg1"/>
                  </a:solidFill>
                  <a:latin typeface="Helvetica" pitchFamily="2" charset="0"/>
                </a:rPr>
                <a:t>National Aeronautics and Space Administration</a:t>
              </a:r>
            </a:p>
          </p:txBody>
        </p:sp>
        <p:cxnSp>
          <p:nvCxnSpPr>
            <p:cNvPr id="72" name="Straight Connector 71">
              <a:extLst>
                <a:ext uri="{FF2B5EF4-FFF2-40B4-BE49-F238E27FC236}">
                  <a16:creationId xmlns:a16="http://schemas.microsoft.com/office/drawing/2014/main" id="{4E1DF6CF-E902-9842-9542-C41786840D22}"/>
                </a:ext>
              </a:extLst>
            </p:cNvPr>
            <p:cNvCxnSpPr>
              <a:cxnSpLocks/>
            </p:cNvCxnSpPr>
            <p:nvPr userDrawn="1"/>
          </p:nvCxnSpPr>
          <p:spPr>
            <a:xfrm>
              <a:off x="10872056" y="384480"/>
              <a:ext cx="0" cy="76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227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D1E4810-7FCE-4643-A911-1B7ABE03B2E8}"/>
              </a:ext>
            </a:extLst>
          </p:cNvPr>
          <p:cNvSpPr/>
          <p:nvPr userDrawn="1"/>
        </p:nvSpPr>
        <p:spPr>
          <a:xfrm>
            <a:off x="3048" y="4711"/>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pic>
        <p:nvPicPr>
          <p:cNvPr id="10" name="Picture 9">
            <a:extLst>
              <a:ext uri="{FF2B5EF4-FFF2-40B4-BE49-F238E27FC236}">
                <a16:creationId xmlns:a16="http://schemas.microsoft.com/office/drawing/2014/main" id="{676985A6-36DE-104C-BCFB-FE1913D7DE8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314064" y="191003"/>
            <a:ext cx="7865784" cy="6666999"/>
          </a:xfrm>
          <a:prstGeom prst="rect">
            <a:avLst/>
          </a:prstGeom>
        </p:spPr>
      </p:pic>
      <p:grpSp>
        <p:nvGrpSpPr>
          <p:cNvPr id="60" name="Group 59">
            <a:extLst>
              <a:ext uri="{FF2B5EF4-FFF2-40B4-BE49-F238E27FC236}">
                <a16:creationId xmlns:a16="http://schemas.microsoft.com/office/drawing/2014/main" id="{74703A09-AA95-0E43-A44F-1C0E32364548}"/>
              </a:ext>
            </a:extLst>
          </p:cNvPr>
          <p:cNvGrpSpPr/>
          <p:nvPr userDrawn="1"/>
        </p:nvGrpSpPr>
        <p:grpSpPr>
          <a:xfrm>
            <a:off x="-495044" y="-10705"/>
            <a:ext cx="3197523" cy="6876906"/>
            <a:chOff x="-473777" y="-10705"/>
            <a:chExt cx="3197522" cy="6876906"/>
          </a:xfrm>
        </p:grpSpPr>
        <p:sp>
          <p:nvSpPr>
            <p:cNvPr id="61" name="Freeform 5">
              <a:extLst>
                <a:ext uri="{FF2B5EF4-FFF2-40B4-BE49-F238E27FC236}">
                  <a16:creationId xmlns:a16="http://schemas.microsoft.com/office/drawing/2014/main" id="{AAD369EB-88B1-B84A-85F6-3F33A1630C2D}"/>
                </a:ext>
              </a:extLst>
            </p:cNvPr>
            <p:cNvSpPr>
              <a:spLocks/>
            </p:cNvSpPr>
            <p:nvPr/>
          </p:nvSpPr>
          <p:spPr bwMode="auto">
            <a:xfrm>
              <a:off x="-473777" y="-10705"/>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750" dirty="0"/>
            </a:p>
          </p:txBody>
        </p:sp>
        <p:sp>
          <p:nvSpPr>
            <p:cNvPr id="62" name="Freeform 6">
              <a:extLst>
                <a:ext uri="{FF2B5EF4-FFF2-40B4-BE49-F238E27FC236}">
                  <a16:creationId xmlns:a16="http://schemas.microsoft.com/office/drawing/2014/main" id="{B51A12E4-2F44-B143-A402-D61C9C465AED}"/>
                </a:ext>
              </a:extLst>
            </p:cNvPr>
            <p:cNvSpPr>
              <a:spLocks noEditPoints="1"/>
            </p:cNvSpPr>
            <p:nvPr/>
          </p:nvSpPr>
          <p:spPr bwMode="auto">
            <a:xfrm>
              <a:off x="-14253" y="-1132"/>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750" dirty="0"/>
            </a:p>
          </p:txBody>
        </p:sp>
      </p:grpSp>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2"/>
            <a:ext cx="2743200" cy="365125"/>
          </a:xfrm>
        </p:spPr>
        <p:txBody>
          <a:bodyPr/>
          <a:lstStyle>
            <a:lvl1pPr>
              <a:defRPr>
                <a:solidFill>
                  <a:schemeClr val="bg1"/>
                </a:solidFill>
                <a:latin typeface="Helvetica" pitchFamily="2" charset="0"/>
              </a:defRPr>
            </a:lvl1pPr>
          </a:lstStyle>
          <a:p>
            <a:fld id="{372CC95E-30A4-D744-8BC0-DDA2BE0BB564}" type="datetime1">
              <a:rPr lang="en-US" smtClean="0"/>
              <a:pPr/>
              <a:t>8/21/2019</a:t>
            </a:fld>
            <a:endParaRPr lang="en-US" dirty="0"/>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rgbClr val="65CBF9"/>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lvl1pPr>
              <a:defRPr>
                <a:latin typeface="Helvetica" pitchFamily="2" charset="0"/>
              </a:defRPr>
            </a:lvl1pPr>
          </a:lstStyle>
          <a:p>
            <a:fld id="{2E8C51FE-49D9-314D-9957-ABBF7DDE8782}" type="slidenum">
              <a:rPr lang="en-US" smtClean="0"/>
              <a:pPr/>
              <a:t>‹#›</a:t>
            </a:fld>
            <a:endParaRPr lang="en-US" dirty="0"/>
          </a:p>
        </p:txBody>
      </p:sp>
      <p:sp>
        <p:nvSpPr>
          <p:cNvPr id="38" name="Subtitle 2">
            <a:extLst>
              <a:ext uri="{FF2B5EF4-FFF2-40B4-BE49-F238E27FC236}">
                <a16:creationId xmlns:a16="http://schemas.microsoft.com/office/drawing/2014/main" id="{9E8785C5-5C0A-1F49-850B-650400878A6B}"/>
              </a:ext>
            </a:extLst>
          </p:cNvPr>
          <p:cNvSpPr>
            <a:spLocks noGrp="1"/>
          </p:cNvSpPr>
          <p:nvPr>
            <p:ph type="subTitle" idx="1" hasCustomPrompt="1"/>
          </p:nvPr>
        </p:nvSpPr>
        <p:spPr>
          <a:xfrm>
            <a:off x="1616030" y="3152152"/>
            <a:ext cx="4592572" cy="887422"/>
          </a:xfrm>
        </p:spPr>
        <p:txBody>
          <a:bodyPr wrap="square">
            <a:spAutoFit/>
          </a:bodyPr>
          <a:lstStyle>
            <a:lvl1pPr marL="0" indent="0" algn="l">
              <a:spcBef>
                <a:spcPts val="400"/>
              </a:spcBef>
              <a:buNone/>
              <a:defRPr sz="1500" b="0">
                <a:solidFill>
                  <a:schemeClr val="bg1"/>
                </a:solidFill>
                <a:latin typeface="Helvetica" pitchFamily="2"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spcBef>
                <a:spcPts val="400"/>
              </a:spcBef>
            </a:pPr>
            <a:r>
              <a:rPr lang="en-US" b="1" dirty="0"/>
              <a:t>PRESENTER NAME</a:t>
            </a:r>
          </a:p>
          <a:p>
            <a:pPr>
              <a:spcBef>
                <a:spcPts val="400"/>
              </a:spcBef>
            </a:pPr>
            <a:r>
              <a:rPr lang="en-US" dirty="0"/>
              <a:t>Title</a:t>
            </a:r>
          </a:p>
          <a:p>
            <a:pPr>
              <a:spcBef>
                <a:spcPts val="400"/>
              </a:spcBef>
            </a:pPr>
            <a:r>
              <a:rPr lang="en-US" dirty="0"/>
              <a:t>Date</a:t>
            </a:r>
          </a:p>
        </p:txBody>
      </p:sp>
      <p:grpSp>
        <p:nvGrpSpPr>
          <p:cNvPr id="39" name="Group 38">
            <a:extLst>
              <a:ext uri="{FF2B5EF4-FFF2-40B4-BE49-F238E27FC236}">
                <a16:creationId xmlns:a16="http://schemas.microsoft.com/office/drawing/2014/main" id="{40E9F58A-B51C-6441-B4E0-A3815B9E6145}"/>
              </a:ext>
            </a:extLst>
          </p:cNvPr>
          <p:cNvGrpSpPr>
            <a:grpSpLocks noChangeAspect="1"/>
          </p:cNvGrpSpPr>
          <p:nvPr userDrawn="1"/>
        </p:nvGrpSpPr>
        <p:grpSpPr>
          <a:xfrm>
            <a:off x="1595811" y="1682618"/>
            <a:ext cx="2321974" cy="501145"/>
            <a:chOff x="339725" y="371475"/>
            <a:chExt cx="2647951" cy="571500"/>
          </a:xfrm>
          <a:solidFill>
            <a:srgbClr val="65CBF9"/>
          </a:solidFill>
        </p:grpSpPr>
        <p:sp>
          <p:nvSpPr>
            <p:cNvPr id="40" name="Freeform 55">
              <a:extLst>
                <a:ext uri="{FF2B5EF4-FFF2-40B4-BE49-F238E27FC236}">
                  <a16:creationId xmlns:a16="http://schemas.microsoft.com/office/drawing/2014/main" id="{74C6D53F-1BDC-B64C-B116-2D2CC80159B7}"/>
                </a:ext>
              </a:extLst>
            </p:cNvPr>
            <p:cNvSpPr>
              <a:spLocks/>
            </p:cNvSpPr>
            <p:nvPr/>
          </p:nvSpPr>
          <p:spPr bwMode="auto">
            <a:xfrm>
              <a:off x="339725" y="417513"/>
              <a:ext cx="265113" cy="487363"/>
            </a:xfrm>
            <a:custGeom>
              <a:avLst/>
              <a:gdLst>
                <a:gd name="T0" fmla="*/ 0 w 167"/>
                <a:gd name="T1" fmla="*/ 0 h 307"/>
                <a:gd name="T2" fmla="*/ 167 w 167"/>
                <a:gd name="T3" fmla="*/ 0 h 307"/>
                <a:gd name="T4" fmla="*/ 167 w 167"/>
                <a:gd name="T5" fmla="*/ 31 h 307"/>
                <a:gd name="T6" fmla="*/ 33 w 167"/>
                <a:gd name="T7" fmla="*/ 31 h 307"/>
                <a:gd name="T8" fmla="*/ 33 w 167"/>
                <a:gd name="T9" fmla="*/ 137 h 307"/>
                <a:gd name="T10" fmla="*/ 165 w 167"/>
                <a:gd name="T11" fmla="*/ 137 h 307"/>
                <a:gd name="T12" fmla="*/ 165 w 167"/>
                <a:gd name="T13" fmla="*/ 168 h 307"/>
                <a:gd name="T14" fmla="*/ 33 w 167"/>
                <a:gd name="T15" fmla="*/ 168 h 307"/>
                <a:gd name="T16" fmla="*/ 33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31"/>
                  </a:lnTo>
                  <a:lnTo>
                    <a:pt x="33" y="31"/>
                  </a:lnTo>
                  <a:lnTo>
                    <a:pt x="33" y="137"/>
                  </a:lnTo>
                  <a:lnTo>
                    <a:pt x="165" y="137"/>
                  </a:lnTo>
                  <a:lnTo>
                    <a:pt x="165" y="168"/>
                  </a:lnTo>
                  <a:lnTo>
                    <a:pt x="33" y="168"/>
                  </a:lnTo>
                  <a:lnTo>
                    <a:pt x="33" y="276"/>
                  </a:lnTo>
                  <a:lnTo>
                    <a:pt x="167" y="276"/>
                  </a:lnTo>
                  <a:lnTo>
                    <a:pt x="167" y="307"/>
                  </a:lnTo>
                  <a:lnTo>
                    <a:pt x="0" y="307"/>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41" name="Freeform 56">
              <a:extLst>
                <a:ext uri="{FF2B5EF4-FFF2-40B4-BE49-F238E27FC236}">
                  <a16:creationId xmlns:a16="http://schemas.microsoft.com/office/drawing/2014/main" id="{0C933E92-5FE8-FC4F-A8BE-A9C22635D665}"/>
                </a:ext>
              </a:extLst>
            </p:cNvPr>
            <p:cNvSpPr>
              <a:spLocks/>
            </p:cNvSpPr>
            <p:nvPr/>
          </p:nvSpPr>
          <p:spPr bwMode="auto">
            <a:xfrm>
              <a:off x="654050" y="417513"/>
              <a:ext cx="393700" cy="487363"/>
            </a:xfrm>
            <a:custGeom>
              <a:avLst/>
              <a:gdLst>
                <a:gd name="T0" fmla="*/ 104 w 248"/>
                <a:gd name="T1" fmla="*/ 149 h 307"/>
                <a:gd name="T2" fmla="*/ 7 w 248"/>
                <a:gd name="T3" fmla="*/ 0 h 307"/>
                <a:gd name="T4" fmla="*/ 45 w 248"/>
                <a:gd name="T5" fmla="*/ 0 h 307"/>
                <a:gd name="T6" fmla="*/ 123 w 248"/>
                <a:gd name="T7" fmla="*/ 122 h 307"/>
                <a:gd name="T8" fmla="*/ 200 w 248"/>
                <a:gd name="T9" fmla="*/ 0 h 307"/>
                <a:gd name="T10" fmla="*/ 238 w 248"/>
                <a:gd name="T11" fmla="*/ 0 h 307"/>
                <a:gd name="T12" fmla="*/ 141 w 248"/>
                <a:gd name="T13" fmla="*/ 149 h 307"/>
                <a:gd name="T14" fmla="*/ 248 w 248"/>
                <a:gd name="T15" fmla="*/ 307 h 307"/>
                <a:gd name="T16" fmla="*/ 208 w 248"/>
                <a:gd name="T17" fmla="*/ 307 h 307"/>
                <a:gd name="T18" fmla="*/ 123 w 248"/>
                <a:gd name="T19" fmla="*/ 175 h 307"/>
                <a:gd name="T20" fmla="*/ 38 w 248"/>
                <a:gd name="T21" fmla="*/ 307 h 307"/>
                <a:gd name="T22" fmla="*/ 0 w 248"/>
                <a:gd name="T23" fmla="*/ 307 h 307"/>
                <a:gd name="T24" fmla="*/ 104 w 248"/>
                <a:gd name="T25" fmla="*/ 14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307">
                  <a:moveTo>
                    <a:pt x="104" y="149"/>
                  </a:moveTo>
                  <a:lnTo>
                    <a:pt x="7" y="0"/>
                  </a:lnTo>
                  <a:lnTo>
                    <a:pt x="45" y="0"/>
                  </a:lnTo>
                  <a:lnTo>
                    <a:pt x="123" y="122"/>
                  </a:lnTo>
                  <a:lnTo>
                    <a:pt x="200" y="0"/>
                  </a:lnTo>
                  <a:lnTo>
                    <a:pt x="238" y="0"/>
                  </a:lnTo>
                  <a:lnTo>
                    <a:pt x="141" y="149"/>
                  </a:lnTo>
                  <a:lnTo>
                    <a:pt x="248" y="307"/>
                  </a:lnTo>
                  <a:lnTo>
                    <a:pt x="208" y="307"/>
                  </a:lnTo>
                  <a:lnTo>
                    <a:pt x="123" y="175"/>
                  </a:lnTo>
                  <a:lnTo>
                    <a:pt x="38" y="307"/>
                  </a:lnTo>
                  <a:lnTo>
                    <a:pt x="0" y="307"/>
                  </a:lnTo>
                  <a:lnTo>
                    <a:pt x="104" y="1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42" name="Freeform 57">
              <a:extLst>
                <a:ext uri="{FF2B5EF4-FFF2-40B4-BE49-F238E27FC236}">
                  <a16:creationId xmlns:a16="http://schemas.microsoft.com/office/drawing/2014/main" id="{45EAD1A5-A368-384E-89F5-B485562C09DA}"/>
                </a:ext>
              </a:extLst>
            </p:cNvPr>
            <p:cNvSpPr>
              <a:spLocks noEditPoints="1"/>
            </p:cNvSpPr>
            <p:nvPr/>
          </p:nvSpPr>
          <p:spPr bwMode="auto">
            <a:xfrm>
              <a:off x="1103313" y="417513"/>
              <a:ext cx="307975" cy="487363"/>
            </a:xfrm>
            <a:custGeom>
              <a:avLst/>
              <a:gdLst>
                <a:gd name="T0" fmla="*/ 34 w 82"/>
                <a:gd name="T1" fmla="*/ 0 h 128"/>
                <a:gd name="T2" fmla="*/ 68 w 82"/>
                <a:gd name="T3" fmla="*/ 8 h 128"/>
                <a:gd name="T4" fmla="*/ 82 w 82"/>
                <a:gd name="T5" fmla="*/ 39 h 128"/>
                <a:gd name="T6" fmla="*/ 69 w 82"/>
                <a:gd name="T7" fmla="*/ 69 h 128"/>
                <a:gd name="T8" fmla="*/ 35 w 82"/>
                <a:gd name="T9" fmla="*/ 78 h 128"/>
                <a:gd name="T10" fmla="*/ 14 w 82"/>
                <a:gd name="T11" fmla="*/ 78 h 128"/>
                <a:gd name="T12" fmla="*/ 14 w 82"/>
                <a:gd name="T13" fmla="*/ 128 h 128"/>
                <a:gd name="T14" fmla="*/ 0 w 82"/>
                <a:gd name="T15" fmla="*/ 128 h 128"/>
                <a:gd name="T16" fmla="*/ 0 w 82"/>
                <a:gd name="T17" fmla="*/ 0 h 128"/>
                <a:gd name="T18" fmla="*/ 34 w 82"/>
                <a:gd name="T19" fmla="*/ 0 h 128"/>
                <a:gd name="T20" fmla="*/ 14 w 82"/>
                <a:gd name="T21" fmla="*/ 65 h 128"/>
                <a:gd name="T22" fmla="*/ 35 w 82"/>
                <a:gd name="T23" fmla="*/ 65 h 128"/>
                <a:gd name="T24" fmla="*/ 59 w 82"/>
                <a:gd name="T25" fmla="*/ 60 h 128"/>
                <a:gd name="T26" fmla="*/ 68 w 82"/>
                <a:gd name="T27" fmla="*/ 39 h 128"/>
                <a:gd name="T28" fmla="*/ 58 w 82"/>
                <a:gd name="T29" fmla="*/ 18 h 128"/>
                <a:gd name="T30" fmla="*/ 34 w 82"/>
                <a:gd name="T31" fmla="*/ 13 h 128"/>
                <a:gd name="T32" fmla="*/ 14 w 82"/>
                <a:gd name="T33" fmla="*/ 13 h 128"/>
                <a:gd name="T34" fmla="*/ 14 w 82"/>
                <a:gd name="T3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28">
                  <a:moveTo>
                    <a:pt x="34" y="0"/>
                  </a:moveTo>
                  <a:cubicBezTo>
                    <a:pt x="52" y="0"/>
                    <a:pt x="60" y="2"/>
                    <a:pt x="68" y="8"/>
                  </a:cubicBezTo>
                  <a:cubicBezTo>
                    <a:pt x="77" y="15"/>
                    <a:pt x="82" y="27"/>
                    <a:pt x="82" y="39"/>
                  </a:cubicBezTo>
                  <a:cubicBezTo>
                    <a:pt x="82" y="51"/>
                    <a:pt x="77" y="63"/>
                    <a:pt x="69" y="69"/>
                  </a:cubicBezTo>
                  <a:cubicBezTo>
                    <a:pt x="60" y="76"/>
                    <a:pt x="52" y="78"/>
                    <a:pt x="35" y="78"/>
                  </a:cubicBezTo>
                  <a:cubicBezTo>
                    <a:pt x="14" y="78"/>
                    <a:pt x="14" y="78"/>
                    <a:pt x="14" y="78"/>
                  </a:cubicBezTo>
                  <a:cubicBezTo>
                    <a:pt x="14" y="128"/>
                    <a:pt x="14" y="128"/>
                    <a:pt x="14" y="128"/>
                  </a:cubicBezTo>
                  <a:cubicBezTo>
                    <a:pt x="0" y="128"/>
                    <a:pt x="0" y="128"/>
                    <a:pt x="0" y="128"/>
                  </a:cubicBezTo>
                  <a:cubicBezTo>
                    <a:pt x="0" y="0"/>
                    <a:pt x="0" y="0"/>
                    <a:pt x="0" y="0"/>
                  </a:cubicBezTo>
                  <a:lnTo>
                    <a:pt x="34" y="0"/>
                  </a:lnTo>
                  <a:close/>
                  <a:moveTo>
                    <a:pt x="14" y="65"/>
                  </a:moveTo>
                  <a:cubicBezTo>
                    <a:pt x="35" y="65"/>
                    <a:pt x="35" y="65"/>
                    <a:pt x="35" y="65"/>
                  </a:cubicBezTo>
                  <a:cubicBezTo>
                    <a:pt x="46" y="65"/>
                    <a:pt x="52" y="64"/>
                    <a:pt x="59" y="60"/>
                  </a:cubicBezTo>
                  <a:cubicBezTo>
                    <a:pt x="64" y="56"/>
                    <a:pt x="68" y="48"/>
                    <a:pt x="68" y="39"/>
                  </a:cubicBezTo>
                  <a:cubicBezTo>
                    <a:pt x="68" y="30"/>
                    <a:pt x="64" y="22"/>
                    <a:pt x="58" y="18"/>
                  </a:cubicBezTo>
                  <a:cubicBezTo>
                    <a:pt x="52" y="14"/>
                    <a:pt x="45" y="13"/>
                    <a:pt x="34" y="13"/>
                  </a:cubicBezTo>
                  <a:cubicBezTo>
                    <a:pt x="14" y="13"/>
                    <a:pt x="14" y="13"/>
                    <a:pt x="14" y="13"/>
                  </a:cubicBezTo>
                  <a:lnTo>
                    <a:pt x="14" y="6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43" name="Freeform 58">
              <a:extLst>
                <a:ext uri="{FF2B5EF4-FFF2-40B4-BE49-F238E27FC236}">
                  <a16:creationId xmlns:a16="http://schemas.microsoft.com/office/drawing/2014/main" id="{0844C23A-BA99-B042-B152-8C78ACD82872}"/>
                </a:ext>
              </a:extLst>
            </p:cNvPr>
            <p:cNvSpPr>
              <a:spLocks/>
            </p:cNvSpPr>
            <p:nvPr/>
          </p:nvSpPr>
          <p:spPr bwMode="auto">
            <a:xfrm>
              <a:off x="1466850" y="417513"/>
              <a:ext cx="236538" cy="487363"/>
            </a:xfrm>
            <a:custGeom>
              <a:avLst/>
              <a:gdLst>
                <a:gd name="T0" fmla="*/ 0 w 149"/>
                <a:gd name="T1" fmla="*/ 0 h 307"/>
                <a:gd name="T2" fmla="*/ 33 w 149"/>
                <a:gd name="T3" fmla="*/ 0 h 307"/>
                <a:gd name="T4" fmla="*/ 33 w 149"/>
                <a:gd name="T5" fmla="*/ 276 h 307"/>
                <a:gd name="T6" fmla="*/ 149 w 149"/>
                <a:gd name="T7" fmla="*/ 276 h 307"/>
                <a:gd name="T8" fmla="*/ 149 w 149"/>
                <a:gd name="T9" fmla="*/ 307 h 307"/>
                <a:gd name="T10" fmla="*/ 0 w 149"/>
                <a:gd name="T11" fmla="*/ 307 h 307"/>
                <a:gd name="T12" fmla="*/ 0 w 149"/>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149" h="307">
                  <a:moveTo>
                    <a:pt x="0" y="0"/>
                  </a:moveTo>
                  <a:lnTo>
                    <a:pt x="33" y="0"/>
                  </a:lnTo>
                  <a:lnTo>
                    <a:pt x="33" y="276"/>
                  </a:lnTo>
                  <a:lnTo>
                    <a:pt x="149" y="276"/>
                  </a:lnTo>
                  <a:lnTo>
                    <a:pt x="149" y="307"/>
                  </a:lnTo>
                  <a:lnTo>
                    <a:pt x="0" y="307"/>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44" name="Freeform 59">
              <a:extLst>
                <a:ext uri="{FF2B5EF4-FFF2-40B4-BE49-F238E27FC236}">
                  <a16:creationId xmlns:a16="http://schemas.microsoft.com/office/drawing/2014/main" id="{51EF7663-49F9-D544-A03F-389ECC2187A3}"/>
                </a:ext>
              </a:extLst>
            </p:cNvPr>
            <p:cNvSpPr>
              <a:spLocks/>
            </p:cNvSpPr>
            <p:nvPr/>
          </p:nvSpPr>
          <p:spPr bwMode="auto">
            <a:xfrm>
              <a:off x="2343150" y="417513"/>
              <a:ext cx="327025" cy="487363"/>
            </a:xfrm>
            <a:custGeom>
              <a:avLst/>
              <a:gdLst>
                <a:gd name="T0" fmla="*/ 0 w 87"/>
                <a:gd name="T1" fmla="*/ 0 h 128"/>
                <a:gd name="T2" fmla="*/ 34 w 87"/>
                <a:gd name="T3" fmla="*/ 0 h 128"/>
                <a:gd name="T4" fmla="*/ 70 w 87"/>
                <a:gd name="T5" fmla="*/ 7 h 128"/>
                <a:gd name="T6" fmla="*/ 87 w 87"/>
                <a:gd name="T7" fmla="*/ 41 h 128"/>
                <a:gd name="T8" fmla="*/ 79 w 87"/>
                <a:gd name="T9" fmla="*/ 66 h 128"/>
                <a:gd name="T10" fmla="*/ 51 w 87"/>
                <a:gd name="T11" fmla="*/ 80 h 128"/>
                <a:gd name="T12" fmla="*/ 83 w 87"/>
                <a:gd name="T13" fmla="*/ 128 h 128"/>
                <a:gd name="T14" fmla="*/ 67 w 87"/>
                <a:gd name="T15" fmla="*/ 128 h 128"/>
                <a:gd name="T16" fmla="*/ 31 w 87"/>
                <a:gd name="T17" fmla="*/ 72 h 128"/>
                <a:gd name="T18" fmla="*/ 35 w 87"/>
                <a:gd name="T19" fmla="*/ 72 h 128"/>
                <a:gd name="T20" fmla="*/ 63 w 87"/>
                <a:gd name="T21" fmla="*/ 66 h 128"/>
                <a:gd name="T22" fmla="*/ 73 w 87"/>
                <a:gd name="T23" fmla="*/ 42 h 128"/>
                <a:gd name="T24" fmla="*/ 61 w 87"/>
                <a:gd name="T25" fmla="*/ 17 h 128"/>
                <a:gd name="T26" fmla="*/ 35 w 87"/>
                <a:gd name="T27" fmla="*/ 13 h 128"/>
                <a:gd name="T28" fmla="*/ 15 w 87"/>
                <a:gd name="T29" fmla="*/ 13 h 128"/>
                <a:gd name="T30" fmla="*/ 15 w 87"/>
                <a:gd name="T31" fmla="*/ 128 h 128"/>
                <a:gd name="T32" fmla="*/ 0 w 87"/>
                <a:gd name="T33" fmla="*/ 128 h 128"/>
                <a:gd name="T34" fmla="*/ 0 w 87"/>
                <a:gd name="T3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28">
                  <a:moveTo>
                    <a:pt x="0" y="0"/>
                  </a:moveTo>
                  <a:cubicBezTo>
                    <a:pt x="34" y="0"/>
                    <a:pt x="34" y="0"/>
                    <a:pt x="34" y="0"/>
                  </a:cubicBezTo>
                  <a:cubicBezTo>
                    <a:pt x="54" y="0"/>
                    <a:pt x="63" y="2"/>
                    <a:pt x="70" y="7"/>
                  </a:cubicBezTo>
                  <a:cubicBezTo>
                    <a:pt x="80" y="13"/>
                    <a:pt x="87" y="27"/>
                    <a:pt x="87" y="41"/>
                  </a:cubicBezTo>
                  <a:cubicBezTo>
                    <a:pt x="87" y="50"/>
                    <a:pt x="85" y="59"/>
                    <a:pt x="79" y="66"/>
                  </a:cubicBezTo>
                  <a:cubicBezTo>
                    <a:pt x="72" y="77"/>
                    <a:pt x="63" y="79"/>
                    <a:pt x="51" y="80"/>
                  </a:cubicBezTo>
                  <a:cubicBezTo>
                    <a:pt x="83" y="128"/>
                    <a:pt x="83" y="128"/>
                    <a:pt x="83" y="128"/>
                  </a:cubicBezTo>
                  <a:cubicBezTo>
                    <a:pt x="67" y="128"/>
                    <a:pt x="67" y="128"/>
                    <a:pt x="67" y="128"/>
                  </a:cubicBezTo>
                  <a:cubicBezTo>
                    <a:pt x="31" y="72"/>
                    <a:pt x="31" y="72"/>
                    <a:pt x="31" y="72"/>
                  </a:cubicBezTo>
                  <a:cubicBezTo>
                    <a:pt x="35" y="72"/>
                    <a:pt x="35" y="72"/>
                    <a:pt x="35" y="72"/>
                  </a:cubicBezTo>
                  <a:cubicBezTo>
                    <a:pt x="44" y="72"/>
                    <a:pt x="57" y="72"/>
                    <a:pt x="63" y="66"/>
                  </a:cubicBezTo>
                  <a:cubicBezTo>
                    <a:pt x="70" y="59"/>
                    <a:pt x="73" y="51"/>
                    <a:pt x="73" y="42"/>
                  </a:cubicBezTo>
                  <a:cubicBezTo>
                    <a:pt x="73" y="33"/>
                    <a:pt x="69" y="23"/>
                    <a:pt x="61" y="17"/>
                  </a:cubicBezTo>
                  <a:cubicBezTo>
                    <a:pt x="54" y="13"/>
                    <a:pt x="46" y="13"/>
                    <a:pt x="35" y="13"/>
                  </a:cubicBezTo>
                  <a:cubicBezTo>
                    <a:pt x="15" y="13"/>
                    <a:pt x="15" y="13"/>
                    <a:pt x="15" y="13"/>
                  </a:cubicBezTo>
                  <a:cubicBezTo>
                    <a:pt x="15" y="128"/>
                    <a:pt x="15" y="128"/>
                    <a:pt x="15" y="128"/>
                  </a:cubicBezTo>
                  <a:cubicBezTo>
                    <a:pt x="0" y="128"/>
                    <a:pt x="0" y="128"/>
                    <a:pt x="0" y="128"/>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45" name="Freeform 60">
              <a:extLst>
                <a:ext uri="{FF2B5EF4-FFF2-40B4-BE49-F238E27FC236}">
                  <a16:creationId xmlns:a16="http://schemas.microsoft.com/office/drawing/2014/main" id="{318EC316-FC46-7647-A667-8F2256D26F79}"/>
                </a:ext>
              </a:extLst>
            </p:cNvPr>
            <p:cNvSpPr>
              <a:spLocks/>
            </p:cNvSpPr>
            <p:nvPr/>
          </p:nvSpPr>
          <p:spPr bwMode="auto">
            <a:xfrm>
              <a:off x="2722563" y="417513"/>
              <a:ext cx="265113" cy="487363"/>
            </a:xfrm>
            <a:custGeom>
              <a:avLst/>
              <a:gdLst>
                <a:gd name="T0" fmla="*/ 0 w 167"/>
                <a:gd name="T1" fmla="*/ 0 h 307"/>
                <a:gd name="T2" fmla="*/ 167 w 167"/>
                <a:gd name="T3" fmla="*/ 0 h 307"/>
                <a:gd name="T4" fmla="*/ 167 w 167"/>
                <a:gd name="T5" fmla="*/ 31 h 307"/>
                <a:gd name="T6" fmla="*/ 35 w 167"/>
                <a:gd name="T7" fmla="*/ 31 h 307"/>
                <a:gd name="T8" fmla="*/ 35 w 167"/>
                <a:gd name="T9" fmla="*/ 137 h 307"/>
                <a:gd name="T10" fmla="*/ 167 w 167"/>
                <a:gd name="T11" fmla="*/ 137 h 307"/>
                <a:gd name="T12" fmla="*/ 167 w 167"/>
                <a:gd name="T13" fmla="*/ 168 h 307"/>
                <a:gd name="T14" fmla="*/ 35 w 167"/>
                <a:gd name="T15" fmla="*/ 168 h 307"/>
                <a:gd name="T16" fmla="*/ 35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31"/>
                  </a:lnTo>
                  <a:lnTo>
                    <a:pt x="35" y="31"/>
                  </a:lnTo>
                  <a:lnTo>
                    <a:pt x="35" y="137"/>
                  </a:lnTo>
                  <a:lnTo>
                    <a:pt x="167" y="137"/>
                  </a:lnTo>
                  <a:lnTo>
                    <a:pt x="167" y="168"/>
                  </a:lnTo>
                  <a:lnTo>
                    <a:pt x="35" y="168"/>
                  </a:lnTo>
                  <a:lnTo>
                    <a:pt x="35" y="276"/>
                  </a:lnTo>
                  <a:lnTo>
                    <a:pt x="167" y="276"/>
                  </a:lnTo>
                  <a:lnTo>
                    <a:pt x="167" y="307"/>
                  </a:lnTo>
                  <a:lnTo>
                    <a:pt x="0" y="307"/>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dirty="0">
                <a:latin typeface="Helvetica" pitchFamily="2" charset="0"/>
              </a:endParaRPr>
            </a:p>
          </p:txBody>
        </p:sp>
        <p:sp>
          <p:nvSpPr>
            <p:cNvPr id="46" name="Freeform 61">
              <a:extLst>
                <a:ext uri="{FF2B5EF4-FFF2-40B4-BE49-F238E27FC236}">
                  <a16:creationId xmlns:a16="http://schemas.microsoft.com/office/drawing/2014/main" id="{606DE0CA-4B14-5C4C-A528-C551D99D52C2}"/>
                </a:ext>
              </a:extLst>
            </p:cNvPr>
            <p:cNvSpPr>
              <a:spLocks/>
            </p:cNvSpPr>
            <p:nvPr/>
          </p:nvSpPr>
          <p:spPr bwMode="auto">
            <a:xfrm>
              <a:off x="1728788" y="371475"/>
              <a:ext cx="561975" cy="571500"/>
            </a:xfrm>
            <a:custGeom>
              <a:avLst/>
              <a:gdLst>
                <a:gd name="T0" fmla="*/ 75 w 150"/>
                <a:gd name="T1" fmla="*/ 0 h 150"/>
                <a:gd name="T2" fmla="*/ 71 w 150"/>
                <a:gd name="T3" fmla="*/ 1 h 150"/>
                <a:gd name="T4" fmla="*/ 134 w 150"/>
                <a:gd name="T5" fmla="*/ 67 h 150"/>
                <a:gd name="T6" fmla="*/ 68 w 150"/>
                <a:gd name="T7" fmla="*/ 133 h 150"/>
                <a:gd name="T8" fmla="*/ 1 w 150"/>
                <a:gd name="T9" fmla="*/ 67 h 150"/>
                <a:gd name="T10" fmla="*/ 1 w 150"/>
                <a:gd name="T11" fmla="*/ 63 h 150"/>
                <a:gd name="T12" fmla="*/ 0 w 150"/>
                <a:gd name="T13" fmla="*/ 75 h 150"/>
                <a:gd name="T14" fmla="*/ 75 w 150"/>
                <a:gd name="T15" fmla="*/ 150 h 150"/>
                <a:gd name="T16" fmla="*/ 150 w 150"/>
                <a:gd name="T17" fmla="*/ 75 h 150"/>
                <a:gd name="T18" fmla="*/ 75 w 150"/>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0"/>
                  </a:moveTo>
                  <a:cubicBezTo>
                    <a:pt x="74" y="0"/>
                    <a:pt x="72" y="0"/>
                    <a:pt x="71" y="1"/>
                  </a:cubicBezTo>
                  <a:cubicBezTo>
                    <a:pt x="106" y="2"/>
                    <a:pt x="134" y="31"/>
                    <a:pt x="134" y="67"/>
                  </a:cubicBezTo>
                  <a:cubicBezTo>
                    <a:pt x="134" y="103"/>
                    <a:pt x="104" y="133"/>
                    <a:pt x="68" y="133"/>
                  </a:cubicBezTo>
                  <a:cubicBezTo>
                    <a:pt x="31" y="133"/>
                    <a:pt x="1" y="103"/>
                    <a:pt x="1" y="67"/>
                  </a:cubicBezTo>
                  <a:cubicBezTo>
                    <a:pt x="1" y="66"/>
                    <a:pt x="1" y="64"/>
                    <a:pt x="1" y="63"/>
                  </a:cubicBezTo>
                  <a:cubicBezTo>
                    <a:pt x="1" y="67"/>
                    <a:pt x="0" y="71"/>
                    <a:pt x="0" y="75"/>
                  </a:cubicBezTo>
                  <a:cubicBezTo>
                    <a:pt x="0" y="116"/>
                    <a:pt x="34" y="150"/>
                    <a:pt x="75" y="150"/>
                  </a:cubicBezTo>
                  <a:cubicBezTo>
                    <a:pt x="116" y="150"/>
                    <a:pt x="150" y="116"/>
                    <a:pt x="150" y="75"/>
                  </a:cubicBezTo>
                  <a:cubicBezTo>
                    <a:pt x="150" y="34"/>
                    <a:pt x="116" y="0"/>
                    <a:pt x="7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dirty="0">
                <a:latin typeface="Helvetica" pitchFamily="2" charset="0"/>
              </a:endParaRPr>
            </a:p>
          </p:txBody>
        </p:sp>
      </p:grpSp>
      <p:grpSp>
        <p:nvGrpSpPr>
          <p:cNvPr id="47" name="Group 46">
            <a:extLst>
              <a:ext uri="{FF2B5EF4-FFF2-40B4-BE49-F238E27FC236}">
                <a16:creationId xmlns:a16="http://schemas.microsoft.com/office/drawing/2014/main" id="{76ECA884-5EE4-484E-9FB5-DC0933293462}"/>
              </a:ext>
            </a:extLst>
          </p:cNvPr>
          <p:cNvGrpSpPr>
            <a:grpSpLocks noChangeAspect="1"/>
          </p:cNvGrpSpPr>
          <p:nvPr userDrawn="1"/>
        </p:nvGrpSpPr>
        <p:grpSpPr>
          <a:xfrm>
            <a:off x="1611382" y="2297351"/>
            <a:ext cx="3352504" cy="344983"/>
            <a:chOff x="3149600" y="3408363"/>
            <a:chExt cx="4921251" cy="506413"/>
          </a:xfrm>
          <a:solidFill>
            <a:schemeClr val="bg1"/>
          </a:solidFill>
        </p:grpSpPr>
        <p:sp>
          <p:nvSpPr>
            <p:cNvPr id="48" name="Freeform 120">
              <a:extLst>
                <a:ext uri="{FF2B5EF4-FFF2-40B4-BE49-F238E27FC236}">
                  <a16:creationId xmlns:a16="http://schemas.microsoft.com/office/drawing/2014/main" id="{469AE54C-B20D-E745-9D70-40B652FDC037}"/>
                </a:ext>
              </a:extLst>
            </p:cNvPr>
            <p:cNvSpPr>
              <a:spLocks/>
            </p:cNvSpPr>
            <p:nvPr/>
          </p:nvSpPr>
          <p:spPr bwMode="auto">
            <a:xfrm>
              <a:off x="3149600" y="3419476"/>
              <a:ext cx="360363" cy="487363"/>
            </a:xfrm>
            <a:custGeom>
              <a:avLst/>
              <a:gdLst>
                <a:gd name="T0" fmla="*/ 0 w 227"/>
                <a:gd name="T1" fmla="*/ 307 h 307"/>
                <a:gd name="T2" fmla="*/ 0 w 227"/>
                <a:gd name="T3" fmla="*/ 0 h 307"/>
                <a:gd name="T4" fmla="*/ 47 w 227"/>
                <a:gd name="T5" fmla="*/ 0 h 307"/>
                <a:gd name="T6" fmla="*/ 47 w 227"/>
                <a:gd name="T7" fmla="*/ 129 h 307"/>
                <a:gd name="T8" fmla="*/ 179 w 227"/>
                <a:gd name="T9" fmla="*/ 129 h 307"/>
                <a:gd name="T10" fmla="*/ 179 w 227"/>
                <a:gd name="T11" fmla="*/ 0 h 307"/>
                <a:gd name="T12" fmla="*/ 227 w 227"/>
                <a:gd name="T13" fmla="*/ 0 h 307"/>
                <a:gd name="T14" fmla="*/ 227 w 227"/>
                <a:gd name="T15" fmla="*/ 307 h 307"/>
                <a:gd name="T16" fmla="*/ 179 w 227"/>
                <a:gd name="T17" fmla="*/ 307 h 307"/>
                <a:gd name="T18" fmla="*/ 179 w 227"/>
                <a:gd name="T19" fmla="*/ 173 h 307"/>
                <a:gd name="T20" fmla="*/ 47 w 227"/>
                <a:gd name="T21" fmla="*/ 173 h 307"/>
                <a:gd name="T22" fmla="*/ 47 w 227"/>
                <a:gd name="T23" fmla="*/ 307 h 307"/>
                <a:gd name="T24" fmla="*/ 0 w 227"/>
                <a:gd name="T25"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307">
                  <a:moveTo>
                    <a:pt x="0" y="307"/>
                  </a:moveTo>
                  <a:lnTo>
                    <a:pt x="0" y="0"/>
                  </a:lnTo>
                  <a:lnTo>
                    <a:pt x="47" y="0"/>
                  </a:lnTo>
                  <a:lnTo>
                    <a:pt x="47" y="129"/>
                  </a:lnTo>
                  <a:lnTo>
                    <a:pt x="179" y="129"/>
                  </a:lnTo>
                  <a:lnTo>
                    <a:pt x="179" y="0"/>
                  </a:lnTo>
                  <a:lnTo>
                    <a:pt x="227" y="0"/>
                  </a:lnTo>
                  <a:lnTo>
                    <a:pt x="227" y="307"/>
                  </a:lnTo>
                  <a:lnTo>
                    <a:pt x="179" y="307"/>
                  </a:lnTo>
                  <a:lnTo>
                    <a:pt x="179" y="173"/>
                  </a:lnTo>
                  <a:lnTo>
                    <a:pt x="47" y="173"/>
                  </a:lnTo>
                  <a:lnTo>
                    <a:pt x="47" y="307"/>
                  </a:lnTo>
                  <a:lnTo>
                    <a:pt x="0" y="3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49" name="Freeform 121">
              <a:extLst>
                <a:ext uri="{FF2B5EF4-FFF2-40B4-BE49-F238E27FC236}">
                  <a16:creationId xmlns:a16="http://schemas.microsoft.com/office/drawing/2014/main" id="{227FFA46-56D1-EF48-BFB9-34D8D7BCEB98}"/>
                </a:ext>
              </a:extLst>
            </p:cNvPr>
            <p:cNvSpPr>
              <a:spLocks/>
            </p:cNvSpPr>
            <p:nvPr/>
          </p:nvSpPr>
          <p:spPr bwMode="auto">
            <a:xfrm>
              <a:off x="3598863" y="3419476"/>
              <a:ext cx="336550" cy="495300"/>
            </a:xfrm>
            <a:custGeom>
              <a:avLst/>
              <a:gdLst>
                <a:gd name="T0" fmla="*/ 21 w 90"/>
                <a:gd name="T1" fmla="*/ 0 h 130"/>
                <a:gd name="T2" fmla="*/ 21 w 90"/>
                <a:gd name="T3" fmla="*/ 80 h 130"/>
                <a:gd name="T4" fmla="*/ 26 w 90"/>
                <a:gd name="T5" fmla="*/ 102 h 130"/>
                <a:gd name="T6" fmla="*/ 45 w 90"/>
                <a:gd name="T7" fmla="*/ 112 h 130"/>
                <a:gd name="T8" fmla="*/ 65 w 90"/>
                <a:gd name="T9" fmla="*/ 102 h 130"/>
                <a:gd name="T10" fmla="*/ 70 w 90"/>
                <a:gd name="T11" fmla="*/ 80 h 130"/>
                <a:gd name="T12" fmla="*/ 70 w 90"/>
                <a:gd name="T13" fmla="*/ 0 h 130"/>
                <a:gd name="T14" fmla="*/ 90 w 90"/>
                <a:gd name="T15" fmla="*/ 0 h 130"/>
                <a:gd name="T16" fmla="*/ 90 w 90"/>
                <a:gd name="T17" fmla="*/ 80 h 130"/>
                <a:gd name="T18" fmla="*/ 76 w 90"/>
                <a:gd name="T19" fmla="*/ 119 h 130"/>
                <a:gd name="T20" fmla="*/ 46 w 90"/>
                <a:gd name="T21" fmla="*/ 130 h 130"/>
                <a:gd name="T22" fmla="*/ 15 w 90"/>
                <a:gd name="T23" fmla="*/ 119 h 130"/>
                <a:gd name="T24" fmla="*/ 1 w 90"/>
                <a:gd name="T25" fmla="*/ 80 h 130"/>
                <a:gd name="T26" fmla="*/ 1 w 90"/>
                <a:gd name="T27" fmla="*/ 0 h 130"/>
                <a:gd name="T28" fmla="*/ 21 w 90"/>
                <a:gd name="T2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30">
                  <a:moveTo>
                    <a:pt x="21" y="0"/>
                  </a:moveTo>
                  <a:cubicBezTo>
                    <a:pt x="21" y="80"/>
                    <a:pt x="21" y="80"/>
                    <a:pt x="21" y="80"/>
                  </a:cubicBezTo>
                  <a:cubicBezTo>
                    <a:pt x="21" y="88"/>
                    <a:pt x="21" y="95"/>
                    <a:pt x="26" y="102"/>
                  </a:cubicBezTo>
                  <a:cubicBezTo>
                    <a:pt x="30" y="108"/>
                    <a:pt x="37" y="112"/>
                    <a:pt x="45" y="112"/>
                  </a:cubicBezTo>
                  <a:cubicBezTo>
                    <a:pt x="54" y="112"/>
                    <a:pt x="61" y="108"/>
                    <a:pt x="65" y="102"/>
                  </a:cubicBezTo>
                  <a:cubicBezTo>
                    <a:pt x="70" y="95"/>
                    <a:pt x="70" y="88"/>
                    <a:pt x="70" y="80"/>
                  </a:cubicBezTo>
                  <a:cubicBezTo>
                    <a:pt x="70" y="0"/>
                    <a:pt x="70" y="0"/>
                    <a:pt x="70" y="0"/>
                  </a:cubicBezTo>
                  <a:cubicBezTo>
                    <a:pt x="90" y="0"/>
                    <a:pt x="90" y="0"/>
                    <a:pt x="90" y="0"/>
                  </a:cubicBezTo>
                  <a:cubicBezTo>
                    <a:pt x="90" y="80"/>
                    <a:pt x="90" y="80"/>
                    <a:pt x="90" y="80"/>
                  </a:cubicBezTo>
                  <a:cubicBezTo>
                    <a:pt x="90" y="97"/>
                    <a:pt x="87" y="110"/>
                    <a:pt x="76" y="119"/>
                  </a:cubicBezTo>
                  <a:cubicBezTo>
                    <a:pt x="68" y="126"/>
                    <a:pt x="58" y="130"/>
                    <a:pt x="46" y="130"/>
                  </a:cubicBezTo>
                  <a:cubicBezTo>
                    <a:pt x="36" y="130"/>
                    <a:pt x="23" y="128"/>
                    <a:pt x="15" y="119"/>
                  </a:cubicBezTo>
                  <a:cubicBezTo>
                    <a:pt x="2" y="108"/>
                    <a:pt x="0" y="95"/>
                    <a:pt x="1" y="80"/>
                  </a:cubicBezTo>
                  <a:cubicBezTo>
                    <a:pt x="1" y="0"/>
                    <a:pt x="1" y="0"/>
                    <a:pt x="1" y="0"/>
                  </a:cubicBezTo>
                  <a:lnTo>
                    <a:pt x="2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0" name="Freeform 122">
              <a:extLst>
                <a:ext uri="{FF2B5EF4-FFF2-40B4-BE49-F238E27FC236}">
                  <a16:creationId xmlns:a16="http://schemas.microsoft.com/office/drawing/2014/main" id="{AB5C7C00-FBA8-7743-8B53-5B04FAD1E516}"/>
                </a:ext>
              </a:extLst>
            </p:cNvPr>
            <p:cNvSpPr>
              <a:spLocks/>
            </p:cNvSpPr>
            <p:nvPr/>
          </p:nvSpPr>
          <p:spPr bwMode="auto">
            <a:xfrm>
              <a:off x="4025900" y="3419476"/>
              <a:ext cx="504825" cy="487363"/>
            </a:xfrm>
            <a:custGeom>
              <a:avLst/>
              <a:gdLst>
                <a:gd name="T0" fmla="*/ 0 w 318"/>
                <a:gd name="T1" fmla="*/ 307 h 307"/>
                <a:gd name="T2" fmla="*/ 0 w 318"/>
                <a:gd name="T3" fmla="*/ 0 h 307"/>
                <a:gd name="T4" fmla="*/ 66 w 318"/>
                <a:gd name="T5" fmla="*/ 0 h 307"/>
                <a:gd name="T6" fmla="*/ 160 w 318"/>
                <a:gd name="T7" fmla="*/ 237 h 307"/>
                <a:gd name="T8" fmla="*/ 252 w 318"/>
                <a:gd name="T9" fmla="*/ 0 h 307"/>
                <a:gd name="T10" fmla="*/ 318 w 318"/>
                <a:gd name="T11" fmla="*/ 0 h 307"/>
                <a:gd name="T12" fmla="*/ 318 w 318"/>
                <a:gd name="T13" fmla="*/ 307 h 307"/>
                <a:gd name="T14" fmla="*/ 273 w 318"/>
                <a:gd name="T15" fmla="*/ 307 h 307"/>
                <a:gd name="T16" fmla="*/ 276 w 318"/>
                <a:gd name="T17" fmla="*/ 48 h 307"/>
                <a:gd name="T18" fmla="*/ 177 w 318"/>
                <a:gd name="T19" fmla="*/ 307 h 307"/>
                <a:gd name="T20" fmla="*/ 144 w 318"/>
                <a:gd name="T21" fmla="*/ 307 h 307"/>
                <a:gd name="T22" fmla="*/ 45 w 318"/>
                <a:gd name="T23" fmla="*/ 48 h 307"/>
                <a:gd name="T24" fmla="*/ 45 w 318"/>
                <a:gd name="T25" fmla="*/ 307 h 307"/>
                <a:gd name="T26" fmla="*/ 0 w 318"/>
                <a:gd name="T27"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8" h="307">
                  <a:moveTo>
                    <a:pt x="0" y="307"/>
                  </a:moveTo>
                  <a:lnTo>
                    <a:pt x="0" y="0"/>
                  </a:lnTo>
                  <a:lnTo>
                    <a:pt x="66" y="0"/>
                  </a:lnTo>
                  <a:lnTo>
                    <a:pt x="160" y="237"/>
                  </a:lnTo>
                  <a:lnTo>
                    <a:pt x="252" y="0"/>
                  </a:lnTo>
                  <a:lnTo>
                    <a:pt x="318" y="0"/>
                  </a:lnTo>
                  <a:lnTo>
                    <a:pt x="318" y="307"/>
                  </a:lnTo>
                  <a:lnTo>
                    <a:pt x="273" y="307"/>
                  </a:lnTo>
                  <a:lnTo>
                    <a:pt x="276" y="48"/>
                  </a:lnTo>
                  <a:lnTo>
                    <a:pt x="177" y="307"/>
                  </a:lnTo>
                  <a:lnTo>
                    <a:pt x="144" y="307"/>
                  </a:lnTo>
                  <a:lnTo>
                    <a:pt x="45" y="48"/>
                  </a:lnTo>
                  <a:lnTo>
                    <a:pt x="45" y="307"/>
                  </a:lnTo>
                  <a:lnTo>
                    <a:pt x="0" y="3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1" name="Freeform 123">
              <a:extLst>
                <a:ext uri="{FF2B5EF4-FFF2-40B4-BE49-F238E27FC236}">
                  <a16:creationId xmlns:a16="http://schemas.microsoft.com/office/drawing/2014/main" id="{35A9BE34-9549-A848-8D5A-2B1D7949B0A3}"/>
                </a:ext>
              </a:extLst>
            </p:cNvPr>
            <p:cNvSpPr>
              <a:spLocks noEditPoints="1"/>
            </p:cNvSpPr>
            <p:nvPr/>
          </p:nvSpPr>
          <p:spPr bwMode="auto">
            <a:xfrm>
              <a:off x="4583113" y="3419476"/>
              <a:ext cx="460375" cy="487363"/>
            </a:xfrm>
            <a:custGeom>
              <a:avLst/>
              <a:gdLst>
                <a:gd name="T0" fmla="*/ 52 w 290"/>
                <a:gd name="T1" fmla="*/ 307 h 307"/>
                <a:gd name="T2" fmla="*/ 0 w 290"/>
                <a:gd name="T3" fmla="*/ 307 h 307"/>
                <a:gd name="T4" fmla="*/ 125 w 290"/>
                <a:gd name="T5" fmla="*/ 0 h 307"/>
                <a:gd name="T6" fmla="*/ 168 w 290"/>
                <a:gd name="T7" fmla="*/ 0 h 307"/>
                <a:gd name="T8" fmla="*/ 290 w 290"/>
                <a:gd name="T9" fmla="*/ 307 h 307"/>
                <a:gd name="T10" fmla="*/ 238 w 290"/>
                <a:gd name="T11" fmla="*/ 307 h 307"/>
                <a:gd name="T12" fmla="*/ 210 w 290"/>
                <a:gd name="T13" fmla="*/ 235 h 307"/>
                <a:gd name="T14" fmla="*/ 80 w 290"/>
                <a:gd name="T15" fmla="*/ 235 h 307"/>
                <a:gd name="T16" fmla="*/ 52 w 290"/>
                <a:gd name="T17" fmla="*/ 307 h 307"/>
                <a:gd name="T18" fmla="*/ 144 w 290"/>
                <a:gd name="T19" fmla="*/ 57 h 307"/>
                <a:gd name="T20" fmla="*/ 94 w 290"/>
                <a:gd name="T21" fmla="*/ 194 h 307"/>
                <a:gd name="T22" fmla="*/ 196 w 290"/>
                <a:gd name="T23" fmla="*/ 194 h 307"/>
                <a:gd name="T24" fmla="*/ 144 w 290"/>
                <a:gd name="T25" fmla="*/ 5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0" h="307">
                  <a:moveTo>
                    <a:pt x="52" y="307"/>
                  </a:moveTo>
                  <a:lnTo>
                    <a:pt x="0" y="307"/>
                  </a:lnTo>
                  <a:lnTo>
                    <a:pt x="125" y="0"/>
                  </a:lnTo>
                  <a:lnTo>
                    <a:pt x="168" y="0"/>
                  </a:lnTo>
                  <a:lnTo>
                    <a:pt x="290" y="307"/>
                  </a:lnTo>
                  <a:lnTo>
                    <a:pt x="238" y="307"/>
                  </a:lnTo>
                  <a:lnTo>
                    <a:pt x="210" y="235"/>
                  </a:lnTo>
                  <a:lnTo>
                    <a:pt x="80" y="235"/>
                  </a:lnTo>
                  <a:lnTo>
                    <a:pt x="52" y="307"/>
                  </a:lnTo>
                  <a:close/>
                  <a:moveTo>
                    <a:pt x="144" y="57"/>
                  </a:moveTo>
                  <a:lnTo>
                    <a:pt x="94" y="194"/>
                  </a:lnTo>
                  <a:lnTo>
                    <a:pt x="196" y="194"/>
                  </a:lnTo>
                  <a:lnTo>
                    <a:pt x="144"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2" name="Freeform 124">
              <a:extLst>
                <a:ext uri="{FF2B5EF4-FFF2-40B4-BE49-F238E27FC236}">
                  <a16:creationId xmlns:a16="http://schemas.microsoft.com/office/drawing/2014/main" id="{FDFAF812-D147-7B44-B8BA-D5920739A2F4}"/>
                </a:ext>
              </a:extLst>
            </p:cNvPr>
            <p:cNvSpPr>
              <a:spLocks/>
            </p:cNvSpPr>
            <p:nvPr/>
          </p:nvSpPr>
          <p:spPr bwMode="auto">
            <a:xfrm>
              <a:off x="5095875" y="3419476"/>
              <a:ext cx="393700" cy="487363"/>
            </a:xfrm>
            <a:custGeom>
              <a:avLst/>
              <a:gdLst>
                <a:gd name="T0" fmla="*/ 201 w 248"/>
                <a:gd name="T1" fmla="*/ 233 h 307"/>
                <a:gd name="T2" fmla="*/ 201 w 248"/>
                <a:gd name="T3" fmla="*/ 0 h 307"/>
                <a:gd name="T4" fmla="*/ 248 w 248"/>
                <a:gd name="T5" fmla="*/ 0 h 307"/>
                <a:gd name="T6" fmla="*/ 248 w 248"/>
                <a:gd name="T7" fmla="*/ 307 h 307"/>
                <a:gd name="T8" fmla="*/ 203 w 248"/>
                <a:gd name="T9" fmla="*/ 307 h 307"/>
                <a:gd name="T10" fmla="*/ 45 w 248"/>
                <a:gd name="T11" fmla="*/ 72 h 307"/>
                <a:gd name="T12" fmla="*/ 45 w 248"/>
                <a:gd name="T13" fmla="*/ 307 h 307"/>
                <a:gd name="T14" fmla="*/ 0 w 248"/>
                <a:gd name="T15" fmla="*/ 307 h 307"/>
                <a:gd name="T16" fmla="*/ 0 w 248"/>
                <a:gd name="T17" fmla="*/ 0 h 307"/>
                <a:gd name="T18" fmla="*/ 45 w 248"/>
                <a:gd name="T19" fmla="*/ 0 h 307"/>
                <a:gd name="T20" fmla="*/ 201 w 248"/>
                <a:gd name="T21" fmla="*/ 23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307">
                  <a:moveTo>
                    <a:pt x="201" y="233"/>
                  </a:moveTo>
                  <a:lnTo>
                    <a:pt x="201" y="0"/>
                  </a:lnTo>
                  <a:lnTo>
                    <a:pt x="248" y="0"/>
                  </a:lnTo>
                  <a:lnTo>
                    <a:pt x="248" y="307"/>
                  </a:lnTo>
                  <a:lnTo>
                    <a:pt x="203" y="307"/>
                  </a:lnTo>
                  <a:lnTo>
                    <a:pt x="45" y="72"/>
                  </a:lnTo>
                  <a:lnTo>
                    <a:pt x="45" y="307"/>
                  </a:lnTo>
                  <a:lnTo>
                    <a:pt x="0" y="307"/>
                  </a:lnTo>
                  <a:lnTo>
                    <a:pt x="0" y="0"/>
                  </a:lnTo>
                  <a:lnTo>
                    <a:pt x="45" y="0"/>
                  </a:lnTo>
                  <a:lnTo>
                    <a:pt x="201" y="2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3" name="Freeform 125">
              <a:extLst>
                <a:ext uri="{FF2B5EF4-FFF2-40B4-BE49-F238E27FC236}">
                  <a16:creationId xmlns:a16="http://schemas.microsoft.com/office/drawing/2014/main" id="{DF0E4478-A94A-934C-BD40-3D843C0B9A01}"/>
                </a:ext>
              </a:extLst>
            </p:cNvPr>
            <p:cNvSpPr>
              <a:spLocks/>
            </p:cNvSpPr>
            <p:nvPr/>
          </p:nvSpPr>
          <p:spPr bwMode="auto">
            <a:xfrm>
              <a:off x="5556250" y="3408363"/>
              <a:ext cx="311150" cy="506413"/>
            </a:xfrm>
            <a:custGeom>
              <a:avLst/>
              <a:gdLst>
                <a:gd name="T0" fmla="*/ 20 w 83"/>
                <a:gd name="T1" fmla="*/ 93 h 133"/>
                <a:gd name="T2" fmla="*/ 42 w 83"/>
                <a:gd name="T3" fmla="*/ 116 h 133"/>
                <a:gd name="T4" fmla="*/ 63 w 83"/>
                <a:gd name="T5" fmla="*/ 96 h 133"/>
                <a:gd name="T6" fmla="*/ 35 w 83"/>
                <a:gd name="T7" fmla="*/ 72 h 133"/>
                <a:gd name="T8" fmla="*/ 2 w 83"/>
                <a:gd name="T9" fmla="*/ 37 h 133"/>
                <a:gd name="T10" fmla="*/ 42 w 83"/>
                <a:gd name="T11" fmla="*/ 0 h 133"/>
                <a:gd name="T12" fmla="*/ 81 w 83"/>
                <a:gd name="T13" fmla="*/ 36 h 133"/>
                <a:gd name="T14" fmla="*/ 61 w 83"/>
                <a:gd name="T15" fmla="*/ 36 h 133"/>
                <a:gd name="T16" fmla="*/ 42 w 83"/>
                <a:gd name="T17" fmla="*/ 18 h 133"/>
                <a:gd name="T18" fmla="*/ 22 w 83"/>
                <a:gd name="T19" fmla="*/ 36 h 133"/>
                <a:gd name="T20" fmla="*/ 52 w 83"/>
                <a:gd name="T21" fmla="*/ 59 h 133"/>
                <a:gd name="T22" fmla="*/ 83 w 83"/>
                <a:gd name="T23" fmla="*/ 95 h 133"/>
                <a:gd name="T24" fmla="*/ 42 w 83"/>
                <a:gd name="T25" fmla="*/ 133 h 133"/>
                <a:gd name="T26" fmla="*/ 0 w 83"/>
                <a:gd name="T27" fmla="*/ 93 h 133"/>
                <a:gd name="T28" fmla="*/ 20 w 83"/>
                <a:gd name="T29" fmla="*/ 9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33">
                  <a:moveTo>
                    <a:pt x="20" y="93"/>
                  </a:moveTo>
                  <a:cubicBezTo>
                    <a:pt x="22" y="112"/>
                    <a:pt x="35" y="116"/>
                    <a:pt x="42" y="116"/>
                  </a:cubicBezTo>
                  <a:cubicBezTo>
                    <a:pt x="53" y="116"/>
                    <a:pt x="63" y="107"/>
                    <a:pt x="63" y="96"/>
                  </a:cubicBezTo>
                  <a:cubicBezTo>
                    <a:pt x="63" y="81"/>
                    <a:pt x="51" y="78"/>
                    <a:pt x="35" y="72"/>
                  </a:cubicBezTo>
                  <a:cubicBezTo>
                    <a:pt x="24" y="69"/>
                    <a:pt x="2" y="61"/>
                    <a:pt x="2" y="37"/>
                  </a:cubicBezTo>
                  <a:cubicBezTo>
                    <a:pt x="2" y="13"/>
                    <a:pt x="22" y="0"/>
                    <a:pt x="42" y="0"/>
                  </a:cubicBezTo>
                  <a:cubicBezTo>
                    <a:pt x="59" y="0"/>
                    <a:pt x="79" y="9"/>
                    <a:pt x="81" y="36"/>
                  </a:cubicBezTo>
                  <a:cubicBezTo>
                    <a:pt x="61" y="36"/>
                    <a:pt x="61" y="36"/>
                    <a:pt x="61" y="36"/>
                  </a:cubicBezTo>
                  <a:cubicBezTo>
                    <a:pt x="60" y="29"/>
                    <a:pt x="56" y="18"/>
                    <a:pt x="42" y="18"/>
                  </a:cubicBezTo>
                  <a:cubicBezTo>
                    <a:pt x="31" y="18"/>
                    <a:pt x="22" y="25"/>
                    <a:pt x="22" y="36"/>
                  </a:cubicBezTo>
                  <a:cubicBezTo>
                    <a:pt x="22" y="48"/>
                    <a:pt x="32" y="51"/>
                    <a:pt x="52" y="59"/>
                  </a:cubicBezTo>
                  <a:cubicBezTo>
                    <a:pt x="68" y="66"/>
                    <a:pt x="83" y="74"/>
                    <a:pt x="83" y="95"/>
                  </a:cubicBezTo>
                  <a:cubicBezTo>
                    <a:pt x="83" y="115"/>
                    <a:pt x="69" y="133"/>
                    <a:pt x="42" y="133"/>
                  </a:cubicBezTo>
                  <a:cubicBezTo>
                    <a:pt x="17" y="133"/>
                    <a:pt x="0" y="118"/>
                    <a:pt x="0" y="93"/>
                  </a:cubicBezTo>
                  <a:lnTo>
                    <a:pt x="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4" name="Freeform 126">
              <a:extLst>
                <a:ext uri="{FF2B5EF4-FFF2-40B4-BE49-F238E27FC236}">
                  <a16:creationId xmlns:a16="http://schemas.microsoft.com/office/drawing/2014/main" id="{DFB71D88-286E-F249-8208-E41AE111D2B0}"/>
                </a:ext>
              </a:extLst>
            </p:cNvPr>
            <p:cNvSpPr>
              <a:spLocks noEditPoints="1"/>
            </p:cNvSpPr>
            <p:nvPr/>
          </p:nvSpPr>
          <p:spPr bwMode="auto">
            <a:xfrm>
              <a:off x="6562725" y="3419476"/>
              <a:ext cx="307975" cy="487363"/>
            </a:xfrm>
            <a:custGeom>
              <a:avLst/>
              <a:gdLst>
                <a:gd name="T0" fmla="*/ 34 w 82"/>
                <a:gd name="T1" fmla="*/ 0 h 128"/>
                <a:gd name="T2" fmla="*/ 69 w 82"/>
                <a:gd name="T3" fmla="*/ 8 h 128"/>
                <a:gd name="T4" fmla="*/ 82 w 82"/>
                <a:gd name="T5" fmla="*/ 38 h 128"/>
                <a:gd name="T6" fmla="*/ 69 w 82"/>
                <a:gd name="T7" fmla="*/ 69 h 128"/>
                <a:gd name="T8" fmla="*/ 35 w 82"/>
                <a:gd name="T9" fmla="*/ 77 h 128"/>
                <a:gd name="T10" fmla="*/ 15 w 82"/>
                <a:gd name="T11" fmla="*/ 77 h 128"/>
                <a:gd name="T12" fmla="*/ 15 w 82"/>
                <a:gd name="T13" fmla="*/ 128 h 128"/>
                <a:gd name="T14" fmla="*/ 0 w 82"/>
                <a:gd name="T15" fmla="*/ 128 h 128"/>
                <a:gd name="T16" fmla="*/ 0 w 82"/>
                <a:gd name="T17" fmla="*/ 0 h 128"/>
                <a:gd name="T18" fmla="*/ 34 w 82"/>
                <a:gd name="T19" fmla="*/ 0 h 128"/>
                <a:gd name="T20" fmla="*/ 15 w 82"/>
                <a:gd name="T21" fmla="*/ 65 h 128"/>
                <a:gd name="T22" fmla="*/ 35 w 82"/>
                <a:gd name="T23" fmla="*/ 65 h 128"/>
                <a:gd name="T24" fmla="*/ 59 w 82"/>
                <a:gd name="T25" fmla="*/ 60 h 128"/>
                <a:gd name="T26" fmla="*/ 68 w 82"/>
                <a:gd name="T27" fmla="*/ 39 h 128"/>
                <a:gd name="T28" fmla="*/ 59 w 82"/>
                <a:gd name="T29" fmla="*/ 18 h 128"/>
                <a:gd name="T30" fmla="*/ 35 w 82"/>
                <a:gd name="T31" fmla="*/ 12 h 128"/>
                <a:gd name="T32" fmla="*/ 15 w 82"/>
                <a:gd name="T33" fmla="*/ 12 h 128"/>
                <a:gd name="T34" fmla="*/ 15 w 82"/>
                <a:gd name="T35"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28">
                  <a:moveTo>
                    <a:pt x="34" y="0"/>
                  </a:moveTo>
                  <a:cubicBezTo>
                    <a:pt x="52" y="0"/>
                    <a:pt x="61" y="2"/>
                    <a:pt x="69" y="8"/>
                  </a:cubicBezTo>
                  <a:cubicBezTo>
                    <a:pt x="77" y="15"/>
                    <a:pt x="82" y="26"/>
                    <a:pt x="82" y="38"/>
                  </a:cubicBezTo>
                  <a:cubicBezTo>
                    <a:pt x="82" y="51"/>
                    <a:pt x="77" y="63"/>
                    <a:pt x="69" y="69"/>
                  </a:cubicBezTo>
                  <a:cubicBezTo>
                    <a:pt x="61" y="75"/>
                    <a:pt x="52" y="77"/>
                    <a:pt x="35" y="77"/>
                  </a:cubicBezTo>
                  <a:cubicBezTo>
                    <a:pt x="15" y="77"/>
                    <a:pt x="15" y="77"/>
                    <a:pt x="15" y="77"/>
                  </a:cubicBezTo>
                  <a:cubicBezTo>
                    <a:pt x="15" y="128"/>
                    <a:pt x="15" y="128"/>
                    <a:pt x="15" y="128"/>
                  </a:cubicBezTo>
                  <a:cubicBezTo>
                    <a:pt x="0" y="128"/>
                    <a:pt x="0" y="128"/>
                    <a:pt x="0" y="128"/>
                  </a:cubicBezTo>
                  <a:cubicBezTo>
                    <a:pt x="0" y="0"/>
                    <a:pt x="0" y="0"/>
                    <a:pt x="0" y="0"/>
                  </a:cubicBezTo>
                  <a:lnTo>
                    <a:pt x="34" y="0"/>
                  </a:lnTo>
                  <a:close/>
                  <a:moveTo>
                    <a:pt x="15" y="65"/>
                  </a:moveTo>
                  <a:cubicBezTo>
                    <a:pt x="35" y="65"/>
                    <a:pt x="35" y="65"/>
                    <a:pt x="35" y="65"/>
                  </a:cubicBezTo>
                  <a:cubicBezTo>
                    <a:pt x="46" y="65"/>
                    <a:pt x="52" y="64"/>
                    <a:pt x="59" y="60"/>
                  </a:cubicBezTo>
                  <a:cubicBezTo>
                    <a:pt x="64" y="56"/>
                    <a:pt x="68" y="48"/>
                    <a:pt x="68" y="39"/>
                  </a:cubicBezTo>
                  <a:cubicBezTo>
                    <a:pt x="68" y="30"/>
                    <a:pt x="64" y="21"/>
                    <a:pt x="59" y="18"/>
                  </a:cubicBezTo>
                  <a:cubicBezTo>
                    <a:pt x="52" y="14"/>
                    <a:pt x="46" y="12"/>
                    <a:pt x="35" y="12"/>
                  </a:cubicBezTo>
                  <a:cubicBezTo>
                    <a:pt x="15" y="12"/>
                    <a:pt x="15" y="12"/>
                    <a:pt x="15" y="12"/>
                  </a:cubicBezTo>
                  <a:lnTo>
                    <a:pt x="15" y="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5" name="Freeform 127">
              <a:extLst>
                <a:ext uri="{FF2B5EF4-FFF2-40B4-BE49-F238E27FC236}">
                  <a16:creationId xmlns:a16="http://schemas.microsoft.com/office/drawing/2014/main" id="{0D0BC535-7C3F-8E46-916E-C5BF12F25C58}"/>
                </a:ext>
              </a:extLst>
            </p:cNvPr>
            <p:cNvSpPr>
              <a:spLocks noEditPoints="1"/>
            </p:cNvSpPr>
            <p:nvPr/>
          </p:nvSpPr>
          <p:spPr bwMode="auto">
            <a:xfrm>
              <a:off x="6824663" y="3419476"/>
              <a:ext cx="449263" cy="487363"/>
            </a:xfrm>
            <a:custGeom>
              <a:avLst/>
              <a:gdLst>
                <a:gd name="T0" fmla="*/ 36 w 283"/>
                <a:gd name="T1" fmla="*/ 307 h 307"/>
                <a:gd name="T2" fmla="*/ 0 w 283"/>
                <a:gd name="T3" fmla="*/ 307 h 307"/>
                <a:gd name="T4" fmla="*/ 125 w 283"/>
                <a:gd name="T5" fmla="*/ 0 h 307"/>
                <a:gd name="T6" fmla="*/ 158 w 283"/>
                <a:gd name="T7" fmla="*/ 0 h 307"/>
                <a:gd name="T8" fmla="*/ 283 w 283"/>
                <a:gd name="T9" fmla="*/ 307 h 307"/>
                <a:gd name="T10" fmla="*/ 246 w 283"/>
                <a:gd name="T11" fmla="*/ 307 h 307"/>
                <a:gd name="T12" fmla="*/ 210 w 283"/>
                <a:gd name="T13" fmla="*/ 221 h 307"/>
                <a:gd name="T14" fmla="*/ 71 w 283"/>
                <a:gd name="T15" fmla="*/ 221 h 307"/>
                <a:gd name="T16" fmla="*/ 36 w 283"/>
                <a:gd name="T17" fmla="*/ 307 h 307"/>
                <a:gd name="T18" fmla="*/ 139 w 283"/>
                <a:gd name="T19" fmla="*/ 38 h 307"/>
                <a:gd name="T20" fmla="*/ 80 w 283"/>
                <a:gd name="T21" fmla="*/ 192 h 307"/>
                <a:gd name="T22" fmla="*/ 201 w 283"/>
                <a:gd name="T23" fmla="*/ 192 h 307"/>
                <a:gd name="T24" fmla="*/ 139 w 283"/>
                <a:gd name="T25" fmla="*/ 3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307">
                  <a:moveTo>
                    <a:pt x="36" y="307"/>
                  </a:moveTo>
                  <a:lnTo>
                    <a:pt x="0" y="307"/>
                  </a:lnTo>
                  <a:lnTo>
                    <a:pt x="125" y="0"/>
                  </a:lnTo>
                  <a:lnTo>
                    <a:pt x="158" y="0"/>
                  </a:lnTo>
                  <a:lnTo>
                    <a:pt x="283" y="307"/>
                  </a:lnTo>
                  <a:lnTo>
                    <a:pt x="246" y="307"/>
                  </a:lnTo>
                  <a:lnTo>
                    <a:pt x="210" y="221"/>
                  </a:lnTo>
                  <a:lnTo>
                    <a:pt x="71" y="221"/>
                  </a:lnTo>
                  <a:lnTo>
                    <a:pt x="36" y="307"/>
                  </a:lnTo>
                  <a:close/>
                  <a:moveTo>
                    <a:pt x="139" y="38"/>
                  </a:moveTo>
                  <a:lnTo>
                    <a:pt x="80" y="192"/>
                  </a:lnTo>
                  <a:lnTo>
                    <a:pt x="201" y="192"/>
                  </a:lnTo>
                  <a:lnTo>
                    <a:pt x="139"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6" name="Freeform 128">
              <a:extLst>
                <a:ext uri="{FF2B5EF4-FFF2-40B4-BE49-F238E27FC236}">
                  <a16:creationId xmlns:a16="http://schemas.microsoft.com/office/drawing/2014/main" id="{38018BA1-76E8-7542-8CFE-70B78AC85FE9}"/>
                </a:ext>
              </a:extLst>
            </p:cNvPr>
            <p:cNvSpPr>
              <a:spLocks/>
            </p:cNvSpPr>
            <p:nvPr/>
          </p:nvSpPr>
          <p:spPr bwMode="auto">
            <a:xfrm>
              <a:off x="7270750" y="3411538"/>
              <a:ext cx="471488" cy="503238"/>
            </a:xfrm>
            <a:custGeom>
              <a:avLst/>
              <a:gdLst>
                <a:gd name="T0" fmla="*/ 126 w 126"/>
                <a:gd name="T1" fmla="*/ 95 h 132"/>
                <a:gd name="T2" fmla="*/ 67 w 126"/>
                <a:gd name="T3" fmla="*/ 132 h 132"/>
                <a:gd name="T4" fmla="*/ 0 w 126"/>
                <a:gd name="T5" fmla="*/ 66 h 132"/>
                <a:gd name="T6" fmla="*/ 67 w 126"/>
                <a:gd name="T7" fmla="*/ 0 h 132"/>
                <a:gd name="T8" fmla="*/ 126 w 126"/>
                <a:gd name="T9" fmla="*/ 37 h 132"/>
                <a:gd name="T10" fmla="*/ 111 w 126"/>
                <a:gd name="T11" fmla="*/ 37 h 132"/>
                <a:gd name="T12" fmla="*/ 67 w 126"/>
                <a:gd name="T13" fmla="*/ 12 h 132"/>
                <a:gd name="T14" fmla="*/ 15 w 126"/>
                <a:gd name="T15" fmla="*/ 66 h 132"/>
                <a:gd name="T16" fmla="*/ 67 w 126"/>
                <a:gd name="T17" fmla="*/ 119 h 132"/>
                <a:gd name="T18" fmla="*/ 111 w 126"/>
                <a:gd name="T19" fmla="*/ 95 h 132"/>
                <a:gd name="T20" fmla="*/ 126 w 126"/>
                <a:gd name="T21"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32">
                  <a:moveTo>
                    <a:pt x="126" y="95"/>
                  </a:moveTo>
                  <a:cubicBezTo>
                    <a:pt x="118" y="115"/>
                    <a:pt x="95" y="132"/>
                    <a:pt x="67" y="132"/>
                  </a:cubicBezTo>
                  <a:cubicBezTo>
                    <a:pt x="29" y="132"/>
                    <a:pt x="0" y="103"/>
                    <a:pt x="0" y="66"/>
                  </a:cubicBezTo>
                  <a:cubicBezTo>
                    <a:pt x="0" y="29"/>
                    <a:pt x="29" y="0"/>
                    <a:pt x="67" y="0"/>
                  </a:cubicBezTo>
                  <a:cubicBezTo>
                    <a:pt x="99" y="0"/>
                    <a:pt x="119" y="21"/>
                    <a:pt x="126" y="37"/>
                  </a:cubicBezTo>
                  <a:cubicBezTo>
                    <a:pt x="111" y="37"/>
                    <a:pt x="111" y="37"/>
                    <a:pt x="111" y="37"/>
                  </a:cubicBezTo>
                  <a:cubicBezTo>
                    <a:pt x="106" y="29"/>
                    <a:pt x="92" y="12"/>
                    <a:pt x="67" y="12"/>
                  </a:cubicBezTo>
                  <a:cubicBezTo>
                    <a:pt x="37" y="12"/>
                    <a:pt x="15" y="36"/>
                    <a:pt x="15" y="66"/>
                  </a:cubicBezTo>
                  <a:cubicBezTo>
                    <a:pt x="15" y="96"/>
                    <a:pt x="37" y="119"/>
                    <a:pt x="67" y="119"/>
                  </a:cubicBezTo>
                  <a:cubicBezTo>
                    <a:pt x="94" y="119"/>
                    <a:pt x="108" y="100"/>
                    <a:pt x="111" y="95"/>
                  </a:cubicBezTo>
                  <a:lnTo>
                    <a:pt x="126" y="9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7" name="Freeform 129">
              <a:extLst>
                <a:ext uri="{FF2B5EF4-FFF2-40B4-BE49-F238E27FC236}">
                  <a16:creationId xmlns:a16="http://schemas.microsoft.com/office/drawing/2014/main" id="{CB1C5A28-62A0-CB43-B8B2-9D79A40CC0F8}"/>
                </a:ext>
              </a:extLst>
            </p:cNvPr>
            <p:cNvSpPr>
              <a:spLocks/>
            </p:cNvSpPr>
            <p:nvPr/>
          </p:nvSpPr>
          <p:spPr bwMode="auto">
            <a:xfrm>
              <a:off x="7805738" y="3419476"/>
              <a:ext cx="265113" cy="487363"/>
            </a:xfrm>
            <a:custGeom>
              <a:avLst/>
              <a:gdLst>
                <a:gd name="T0" fmla="*/ 0 w 167"/>
                <a:gd name="T1" fmla="*/ 0 h 307"/>
                <a:gd name="T2" fmla="*/ 167 w 167"/>
                <a:gd name="T3" fmla="*/ 0 h 307"/>
                <a:gd name="T4" fmla="*/ 167 w 167"/>
                <a:gd name="T5" fmla="*/ 29 h 307"/>
                <a:gd name="T6" fmla="*/ 33 w 167"/>
                <a:gd name="T7" fmla="*/ 29 h 307"/>
                <a:gd name="T8" fmla="*/ 33 w 167"/>
                <a:gd name="T9" fmla="*/ 137 h 307"/>
                <a:gd name="T10" fmla="*/ 167 w 167"/>
                <a:gd name="T11" fmla="*/ 137 h 307"/>
                <a:gd name="T12" fmla="*/ 167 w 167"/>
                <a:gd name="T13" fmla="*/ 168 h 307"/>
                <a:gd name="T14" fmla="*/ 33 w 167"/>
                <a:gd name="T15" fmla="*/ 168 h 307"/>
                <a:gd name="T16" fmla="*/ 33 w 167"/>
                <a:gd name="T17" fmla="*/ 276 h 307"/>
                <a:gd name="T18" fmla="*/ 167 w 167"/>
                <a:gd name="T19" fmla="*/ 276 h 307"/>
                <a:gd name="T20" fmla="*/ 167 w 167"/>
                <a:gd name="T21" fmla="*/ 307 h 307"/>
                <a:gd name="T22" fmla="*/ 0 w 167"/>
                <a:gd name="T23" fmla="*/ 307 h 307"/>
                <a:gd name="T24" fmla="*/ 0 w 16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7">
                  <a:moveTo>
                    <a:pt x="0" y="0"/>
                  </a:moveTo>
                  <a:lnTo>
                    <a:pt x="167" y="0"/>
                  </a:lnTo>
                  <a:lnTo>
                    <a:pt x="167" y="29"/>
                  </a:lnTo>
                  <a:lnTo>
                    <a:pt x="33" y="29"/>
                  </a:lnTo>
                  <a:lnTo>
                    <a:pt x="33" y="137"/>
                  </a:lnTo>
                  <a:lnTo>
                    <a:pt x="167" y="137"/>
                  </a:lnTo>
                  <a:lnTo>
                    <a:pt x="167" y="168"/>
                  </a:lnTo>
                  <a:lnTo>
                    <a:pt x="33" y="168"/>
                  </a:lnTo>
                  <a:lnTo>
                    <a:pt x="33" y="276"/>
                  </a:lnTo>
                  <a:lnTo>
                    <a:pt x="167" y="276"/>
                  </a:lnTo>
                  <a:lnTo>
                    <a:pt x="167" y="307"/>
                  </a:lnTo>
                  <a:lnTo>
                    <a:pt x="0" y="307"/>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8" name="Freeform 130">
              <a:extLst>
                <a:ext uri="{FF2B5EF4-FFF2-40B4-BE49-F238E27FC236}">
                  <a16:creationId xmlns:a16="http://schemas.microsoft.com/office/drawing/2014/main" id="{44B8F4C0-EE2E-9F44-A00A-E5EE6723B942}"/>
                </a:ext>
              </a:extLst>
            </p:cNvPr>
            <p:cNvSpPr>
              <a:spLocks/>
            </p:cNvSpPr>
            <p:nvPr/>
          </p:nvSpPr>
          <p:spPr bwMode="auto">
            <a:xfrm>
              <a:off x="6215063" y="3411538"/>
              <a:ext cx="288925" cy="503238"/>
            </a:xfrm>
            <a:custGeom>
              <a:avLst/>
              <a:gdLst>
                <a:gd name="T0" fmla="*/ 46 w 77"/>
                <a:gd name="T1" fmla="*/ 60 h 132"/>
                <a:gd name="T2" fmla="*/ 14 w 77"/>
                <a:gd name="T3" fmla="*/ 34 h 132"/>
                <a:gd name="T4" fmla="*/ 38 w 77"/>
                <a:gd name="T5" fmla="*/ 12 h 132"/>
                <a:gd name="T6" fmla="*/ 60 w 77"/>
                <a:gd name="T7" fmla="*/ 33 h 132"/>
                <a:gd name="T8" fmla="*/ 74 w 77"/>
                <a:gd name="T9" fmla="*/ 33 h 132"/>
                <a:gd name="T10" fmla="*/ 38 w 77"/>
                <a:gd name="T11" fmla="*/ 0 h 132"/>
                <a:gd name="T12" fmla="*/ 0 w 77"/>
                <a:gd name="T13" fmla="*/ 35 h 132"/>
                <a:gd name="T14" fmla="*/ 33 w 77"/>
                <a:gd name="T15" fmla="*/ 69 h 132"/>
                <a:gd name="T16" fmla="*/ 63 w 77"/>
                <a:gd name="T17" fmla="*/ 96 h 132"/>
                <a:gd name="T18" fmla="*/ 37 w 77"/>
                <a:gd name="T19" fmla="*/ 120 h 132"/>
                <a:gd name="T20" fmla="*/ 21 w 77"/>
                <a:gd name="T21" fmla="*/ 114 h 132"/>
                <a:gd name="T22" fmla="*/ 18 w 77"/>
                <a:gd name="T23" fmla="*/ 128 h 132"/>
                <a:gd name="T24" fmla="*/ 38 w 77"/>
                <a:gd name="T25" fmla="*/ 132 h 132"/>
                <a:gd name="T26" fmla="*/ 77 w 77"/>
                <a:gd name="T27" fmla="*/ 95 h 132"/>
                <a:gd name="T28" fmla="*/ 46 w 77"/>
                <a:gd name="T29" fmla="*/ 6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132">
                  <a:moveTo>
                    <a:pt x="46" y="60"/>
                  </a:moveTo>
                  <a:cubicBezTo>
                    <a:pt x="27" y="53"/>
                    <a:pt x="14" y="49"/>
                    <a:pt x="14" y="34"/>
                  </a:cubicBezTo>
                  <a:cubicBezTo>
                    <a:pt x="14" y="20"/>
                    <a:pt x="25" y="12"/>
                    <a:pt x="38" y="12"/>
                  </a:cubicBezTo>
                  <a:cubicBezTo>
                    <a:pt x="54" y="12"/>
                    <a:pt x="59" y="24"/>
                    <a:pt x="60" y="33"/>
                  </a:cubicBezTo>
                  <a:cubicBezTo>
                    <a:pt x="74" y="33"/>
                    <a:pt x="74" y="33"/>
                    <a:pt x="74" y="33"/>
                  </a:cubicBezTo>
                  <a:cubicBezTo>
                    <a:pt x="72" y="8"/>
                    <a:pt x="54" y="0"/>
                    <a:pt x="38" y="0"/>
                  </a:cubicBezTo>
                  <a:cubicBezTo>
                    <a:pt x="19" y="0"/>
                    <a:pt x="0" y="12"/>
                    <a:pt x="0" y="35"/>
                  </a:cubicBezTo>
                  <a:cubicBezTo>
                    <a:pt x="0" y="59"/>
                    <a:pt x="22" y="66"/>
                    <a:pt x="33" y="69"/>
                  </a:cubicBezTo>
                  <a:cubicBezTo>
                    <a:pt x="48" y="74"/>
                    <a:pt x="63" y="78"/>
                    <a:pt x="63" y="96"/>
                  </a:cubicBezTo>
                  <a:cubicBezTo>
                    <a:pt x="63" y="110"/>
                    <a:pt x="51" y="120"/>
                    <a:pt x="37" y="120"/>
                  </a:cubicBezTo>
                  <a:cubicBezTo>
                    <a:pt x="33" y="120"/>
                    <a:pt x="26" y="119"/>
                    <a:pt x="21" y="114"/>
                  </a:cubicBezTo>
                  <a:cubicBezTo>
                    <a:pt x="18" y="128"/>
                    <a:pt x="18" y="128"/>
                    <a:pt x="18" y="128"/>
                  </a:cubicBezTo>
                  <a:cubicBezTo>
                    <a:pt x="24" y="131"/>
                    <a:pt x="30" y="132"/>
                    <a:pt x="38" y="132"/>
                  </a:cubicBezTo>
                  <a:cubicBezTo>
                    <a:pt x="61" y="132"/>
                    <a:pt x="77" y="115"/>
                    <a:pt x="77" y="95"/>
                  </a:cubicBezTo>
                  <a:cubicBezTo>
                    <a:pt x="77" y="71"/>
                    <a:pt x="58" y="64"/>
                    <a:pt x="46"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latin typeface="Helvetica" pitchFamily="2" charset="0"/>
              </a:endParaRPr>
            </a:p>
          </p:txBody>
        </p:sp>
        <p:sp>
          <p:nvSpPr>
            <p:cNvPr id="59" name="Freeform 131">
              <a:extLst>
                <a:ext uri="{FF2B5EF4-FFF2-40B4-BE49-F238E27FC236}">
                  <a16:creationId xmlns:a16="http://schemas.microsoft.com/office/drawing/2014/main" id="{9923C8C8-C2F7-A242-81A5-35CC0CADC40D}"/>
                </a:ext>
              </a:extLst>
            </p:cNvPr>
            <p:cNvSpPr>
              <a:spLocks noEditPoints="1"/>
            </p:cNvSpPr>
            <p:nvPr/>
          </p:nvSpPr>
          <p:spPr bwMode="auto">
            <a:xfrm>
              <a:off x="5930900" y="3609976"/>
              <a:ext cx="104775" cy="296863"/>
            </a:xfrm>
            <a:custGeom>
              <a:avLst/>
              <a:gdLst>
                <a:gd name="T0" fmla="*/ 26 w 66"/>
                <a:gd name="T1" fmla="*/ 48 h 187"/>
                <a:gd name="T2" fmla="*/ 56 w 66"/>
                <a:gd name="T3" fmla="*/ 48 h 187"/>
                <a:gd name="T4" fmla="*/ 33 w 66"/>
                <a:gd name="T5" fmla="*/ 187 h 187"/>
                <a:gd name="T6" fmla="*/ 0 w 66"/>
                <a:gd name="T7" fmla="*/ 187 h 187"/>
                <a:gd name="T8" fmla="*/ 26 w 66"/>
                <a:gd name="T9" fmla="*/ 48 h 187"/>
                <a:gd name="T10" fmla="*/ 33 w 66"/>
                <a:gd name="T11" fmla="*/ 0 h 187"/>
                <a:gd name="T12" fmla="*/ 66 w 66"/>
                <a:gd name="T13" fmla="*/ 0 h 187"/>
                <a:gd name="T14" fmla="*/ 61 w 66"/>
                <a:gd name="T15" fmla="*/ 29 h 187"/>
                <a:gd name="T16" fmla="*/ 28 w 66"/>
                <a:gd name="T17" fmla="*/ 29 h 187"/>
                <a:gd name="T18" fmla="*/ 33 w 66"/>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87">
                  <a:moveTo>
                    <a:pt x="26" y="48"/>
                  </a:moveTo>
                  <a:lnTo>
                    <a:pt x="56" y="48"/>
                  </a:lnTo>
                  <a:lnTo>
                    <a:pt x="33" y="187"/>
                  </a:lnTo>
                  <a:lnTo>
                    <a:pt x="0" y="187"/>
                  </a:lnTo>
                  <a:lnTo>
                    <a:pt x="26" y="48"/>
                  </a:lnTo>
                  <a:close/>
                  <a:moveTo>
                    <a:pt x="33" y="0"/>
                  </a:moveTo>
                  <a:lnTo>
                    <a:pt x="66" y="0"/>
                  </a:lnTo>
                  <a:lnTo>
                    <a:pt x="61" y="29"/>
                  </a:lnTo>
                  <a:lnTo>
                    <a:pt x="28" y="29"/>
                  </a:lnTo>
                  <a:lnTo>
                    <a:pt x="3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solidFill>
                  <a:srgbClr val="7D7D7D"/>
                </a:solidFill>
                <a:latin typeface="Helvetica" pitchFamily="2" charset="0"/>
              </a:endParaRPr>
            </a:p>
          </p:txBody>
        </p:sp>
        <p:sp>
          <p:nvSpPr>
            <p:cNvPr id="63" name="Freeform 132">
              <a:extLst>
                <a:ext uri="{FF2B5EF4-FFF2-40B4-BE49-F238E27FC236}">
                  <a16:creationId xmlns:a16="http://schemas.microsoft.com/office/drawing/2014/main" id="{26E76FB2-36D7-3E4D-B62D-04EEE887468A}"/>
                </a:ext>
              </a:extLst>
            </p:cNvPr>
            <p:cNvSpPr>
              <a:spLocks/>
            </p:cNvSpPr>
            <p:nvPr/>
          </p:nvSpPr>
          <p:spPr bwMode="auto">
            <a:xfrm>
              <a:off x="6035675" y="3678238"/>
              <a:ext cx="228600" cy="228600"/>
            </a:xfrm>
            <a:custGeom>
              <a:avLst/>
              <a:gdLst>
                <a:gd name="T0" fmla="*/ 11 w 61"/>
                <a:gd name="T1" fmla="*/ 2 h 60"/>
                <a:gd name="T2" fmla="*/ 23 w 61"/>
                <a:gd name="T3" fmla="*/ 2 h 60"/>
                <a:gd name="T4" fmla="*/ 22 w 61"/>
                <a:gd name="T5" fmla="*/ 10 h 60"/>
                <a:gd name="T6" fmla="*/ 42 w 61"/>
                <a:gd name="T7" fmla="*/ 0 h 60"/>
                <a:gd name="T8" fmla="*/ 59 w 61"/>
                <a:gd name="T9" fmla="*/ 25 h 60"/>
                <a:gd name="T10" fmla="*/ 53 w 61"/>
                <a:gd name="T11" fmla="*/ 60 h 60"/>
                <a:gd name="T12" fmla="*/ 39 w 61"/>
                <a:gd name="T13" fmla="*/ 60 h 60"/>
                <a:gd name="T14" fmla="*/ 45 w 61"/>
                <a:gd name="T15" fmla="*/ 29 h 60"/>
                <a:gd name="T16" fmla="*/ 35 w 61"/>
                <a:gd name="T17" fmla="*/ 13 h 60"/>
                <a:gd name="T18" fmla="*/ 19 w 61"/>
                <a:gd name="T19" fmla="*/ 28 h 60"/>
                <a:gd name="T20" fmla="*/ 14 w 61"/>
                <a:gd name="T21" fmla="*/ 60 h 60"/>
                <a:gd name="T22" fmla="*/ 0 w 61"/>
                <a:gd name="T23" fmla="*/ 60 h 60"/>
                <a:gd name="T24" fmla="*/ 11 w 61"/>
                <a:gd name="T25"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0">
                  <a:moveTo>
                    <a:pt x="11" y="2"/>
                  </a:moveTo>
                  <a:cubicBezTo>
                    <a:pt x="23" y="2"/>
                    <a:pt x="23" y="2"/>
                    <a:pt x="23" y="2"/>
                  </a:cubicBezTo>
                  <a:cubicBezTo>
                    <a:pt x="23" y="5"/>
                    <a:pt x="23" y="7"/>
                    <a:pt x="22" y="10"/>
                  </a:cubicBezTo>
                  <a:cubicBezTo>
                    <a:pt x="25" y="5"/>
                    <a:pt x="31" y="0"/>
                    <a:pt x="42" y="0"/>
                  </a:cubicBezTo>
                  <a:cubicBezTo>
                    <a:pt x="60" y="1"/>
                    <a:pt x="61" y="15"/>
                    <a:pt x="59" y="25"/>
                  </a:cubicBezTo>
                  <a:cubicBezTo>
                    <a:pt x="53" y="60"/>
                    <a:pt x="53" y="60"/>
                    <a:pt x="53" y="60"/>
                  </a:cubicBezTo>
                  <a:cubicBezTo>
                    <a:pt x="39" y="60"/>
                    <a:pt x="39" y="60"/>
                    <a:pt x="39" y="60"/>
                  </a:cubicBezTo>
                  <a:cubicBezTo>
                    <a:pt x="45" y="29"/>
                    <a:pt x="45" y="29"/>
                    <a:pt x="45" y="29"/>
                  </a:cubicBezTo>
                  <a:cubicBezTo>
                    <a:pt x="47" y="20"/>
                    <a:pt x="45" y="13"/>
                    <a:pt x="35" y="13"/>
                  </a:cubicBezTo>
                  <a:cubicBezTo>
                    <a:pt x="26" y="13"/>
                    <a:pt x="21" y="20"/>
                    <a:pt x="19" y="28"/>
                  </a:cubicBezTo>
                  <a:cubicBezTo>
                    <a:pt x="14" y="60"/>
                    <a:pt x="14" y="60"/>
                    <a:pt x="14" y="60"/>
                  </a:cubicBezTo>
                  <a:cubicBezTo>
                    <a:pt x="0" y="60"/>
                    <a:pt x="0" y="60"/>
                    <a:pt x="0" y="60"/>
                  </a:cubicBezTo>
                  <a:lnTo>
                    <a:pt x="11"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50">
                <a:solidFill>
                  <a:srgbClr val="7D7D7D"/>
                </a:solidFill>
                <a:latin typeface="Helvetica" pitchFamily="2" charset="0"/>
              </a:endParaRPr>
            </a:p>
          </p:txBody>
        </p:sp>
      </p:grpSp>
      <p:grpSp>
        <p:nvGrpSpPr>
          <p:cNvPr id="87" name="Group 86">
            <a:extLst>
              <a:ext uri="{FF2B5EF4-FFF2-40B4-BE49-F238E27FC236}">
                <a16:creationId xmlns:a16="http://schemas.microsoft.com/office/drawing/2014/main" id="{6B0BFAF0-FE14-DA46-9D79-D0117B1E70D5}"/>
              </a:ext>
            </a:extLst>
          </p:cNvPr>
          <p:cNvGrpSpPr/>
          <p:nvPr userDrawn="1"/>
        </p:nvGrpSpPr>
        <p:grpSpPr>
          <a:xfrm>
            <a:off x="8731251" y="365738"/>
            <a:ext cx="3223672" cy="799489"/>
            <a:chOff x="8731250" y="365736"/>
            <a:chExt cx="3223672" cy="799489"/>
          </a:xfrm>
        </p:grpSpPr>
        <p:pic>
          <p:nvPicPr>
            <p:cNvPr id="88" name="Picture 87">
              <a:extLst>
                <a:ext uri="{FF2B5EF4-FFF2-40B4-BE49-F238E27FC236}">
                  <a16:creationId xmlns:a16="http://schemas.microsoft.com/office/drawing/2014/main" id="{D8A71FFE-F200-C540-A140-C439045009C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987212" y="365736"/>
              <a:ext cx="967710" cy="799489"/>
            </a:xfrm>
            <a:prstGeom prst="rect">
              <a:avLst/>
            </a:prstGeom>
          </p:spPr>
        </p:pic>
        <p:sp>
          <p:nvSpPr>
            <p:cNvPr id="89" name="TextBox 88">
              <a:extLst>
                <a:ext uri="{FF2B5EF4-FFF2-40B4-BE49-F238E27FC236}">
                  <a16:creationId xmlns:a16="http://schemas.microsoft.com/office/drawing/2014/main" id="{47F074FA-7C4E-1F47-8CAA-9A45D2D69EE9}"/>
                </a:ext>
              </a:extLst>
            </p:cNvPr>
            <p:cNvSpPr txBox="1"/>
            <p:nvPr userDrawn="1"/>
          </p:nvSpPr>
          <p:spPr>
            <a:xfrm>
              <a:off x="8731250" y="534648"/>
              <a:ext cx="2025650" cy="369332"/>
            </a:xfrm>
            <a:prstGeom prst="rect">
              <a:avLst/>
            </a:prstGeom>
            <a:noFill/>
          </p:spPr>
          <p:txBody>
            <a:bodyPr wrap="square" rtlCol="0">
              <a:spAutoFit/>
            </a:bodyPr>
            <a:lstStyle/>
            <a:p>
              <a:pPr algn="r"/>
              <a:r>
                <a:rPr lang="en-US" sz="900" dirty="0">
                  <a:solidFill>
                    <a:schemeClr val="bg1"/>
                  </a:solidFill>
                  <a:latin typeface="Helvetica" pitchFamily="2" charset="0"/>
                </a:rPr>
                <a:t>National Aeronautics and Space Administration</a:t>
              </a:r>
            </a:p>
          </p:txBody>
        </p:sp>
        <p:cxnSp>
          <p:nvCxnSpPr>
            <p:cNvPr id="90" name="Straight Connector 89">
              <a:extLst>
                <a:ext uri="{FF2B5EF4-FFF2-40B4-BE49-F238E27FC236}">
                  <a16:creationId xmlns:a16="http://schemas.microsoft.com/office/drawing/2014/main" id="{56299F4A-E039-AF47-9CF7-66A22C2FFC7A}"/>
                </a:ext>
              </a:extLst>
            </p:cNvPr>
            <p:cNvCxnSpPr>
              <a:cxnSpLocks/>
            </p:cNvCxnSpPr>
            <p:nvPr userDrawn="1"/>
          </p:nvCxnSpPr>
          <p:spPr>
            <a:xfrm>
              <a:off x="10872056" y="384480"/>
              <a:ext cx="0" cy="76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599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13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4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C6CB24-2780-3F4F-851A-C54CCB05E46F}"/>
              </a:ext>
            </a:extLst>
          </p:cNvPr>
          <p:cNvPicPr>
            <a:picLocks noChangeAspect="1"/>
          </p:cNvPicPr>
          <p:nvPr userDrawn="1"/>
        </p:nvPicPr>
        <p:blipFill>
          <a:blip r:embed="rId2"/>
          <a:stretch>
            <a:fillRect/>
          </a:stretch>
        </p:blipFill>
        <p:spPr>
          <a:xfrm>
            <a:off x="6837671" y="2369"/>
            <a:ext cx="5260848" cy="6858000"/>
          </a:xfrm>
          <a:prstGeom prst="rect">
            <a:avLst/>
          </a:prstGeom>
        </p:spPr>
      </p:pic>
      <p:sp>
        <p:nvSpPr>
          <p:cNvPr id="17" name="Freeform 9">
            <a:extLst>
              <a:ext uri="{FF2B5EF4-FFF2-40B4-BE49-F238E27FC236}">
                <a16:creationId xmlns:a16="http://schemas.microsoft.com/office/drawing/2014/main" id="{BA2BCCB5-3507-4040-8FFC-F7D4CC43BB93}"/>
              </a:ext>
            </a:extLst>
          </p:cNvPr>
          <p:cNvSpPr>
            <a:spLocks/>
          </p:cNvSpPr>
          <p:nvPr userDrawn="1"/>
        </p:nvSpPr>
        <p:spPr bwMode="auto">
          <a:xfrm flipH="1">
            <a:off x="10518193" y="2369"/>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flip="none" rotWithShape="1">
            <a:gsLst>
              <a:gs pos="100000">
                <a:srgbClr val="255B74"/>
              </a:gs>
              <a:gs pos="22000">
                <a:srgbClr val="053446"/>
              </a:gs>
            </a:gsLst>
            <a:lin ang="10800000" scaled="1"/>
            <a:tileRect/>
          </a:gradFill>
          <a:ln>
            <a:noFill/>
          </a:ln>
          <a:extLst/>
        </p:spPr>
        <p:txBody>
          <a:bodyPr vert="horz" wrap="square" lIns="68580" tIns="34290" rIns="68580" bIns="34290" numCol="1" anchor="t" anchorCtr="0" compatLnSpc="1">
            <a:prstTxWarp prst="textNoShape">
              <a:avLst/>
            </a:prstTxWarp>
          </a:bodyPr>
          <a:lstStyle/>
          <a:p>
            <a:pPr lvl="0"/>
            <a:endParaRPr lang="en-US" sz="750" dirty="0"/>
          </a:p>
        </p:txBody>
      </p:sp>
      <p:sp>
        <p:nvSpPr>
          <p:cNvPr id="18" name="Freeform 10">
            <a:extLst>
              <a:ext uri="{FF2B5EF4-FFF2-40B4-BE49-F238E27FC236}">
                <a16:creationId xmlns:a16="http://schemas.microsoft.com/office/drawing/2014/main" id="{8328F738-5EDC-3949-852D-A010F0465D5B}"/>
              </a:ext>
            </a:extLst>
          </p:cNvPr>
          <p:cNvSpPr>
            <a:spLocks/>
          </p:cNvSpPr>
          <p:nvPr userDrawn="1"/>
        </p:nvSpPr>
        <p:spPr bwMode="auto">
          <a:xfrm flipH="1">
            <a:off x="1" y="2369"/>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100000">
                <a:srgbClr val="255B74"/>
              </a:gs>
              <a:gs pos="22000">
                <a:srgbClr val="053446"/>
              </a:gs>
            </a:gsLst>
            <a:lin ang="10800000" scaled="1"/>
            <a:tileRect/>
          </a:gradFill>
          <a:ln>
            <a:noFill/>
          </a:ln>
          <a:extLst/>
        </p:spPr>
        <p:txBody>
          <a:bodyPr vert="horz" wrap="square" lIns="68580" tIns="34290" rIns="68580" bIns="34290" numCol="1" anchor="t" anchorCtr="0" compatLnSpc="1">
            <a:prstTxWarp prst="textNoShape">
              <a:avLst/>
            </a:prstTxWarp>
          </a:bodyPr>
          <a:lstStyle/>
          <a:p>
            <a:pPr lvl="0"/>
            <a:endParaRPr lang="en-US" sz="750"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381001" y="982496"/>
            <a:ext cx="6678105" cy="510140"/>
          </a:xfrm>
        </p:spPr>
        <p:txBody>
          <a:bodyPr>
            <a:spAutoFit/>
          </a:bodyPr>
          <a:lstStyle>
            <a:lvl1pPr algn="l">
              <a:defRPr>
                <a:solidFill>
                  <a:srgbClr val="65CBF9"/>
                </a:solidFill>
                <a:latin typeface="Helvetica"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381001" y="2034111"/>
            <a:ext cx="6678104" cy="1254189"/>
          </a:xfrm>
        </p:spPr>
        <p:txBody>
          <a:bodyPr>
            <a:spAutoFit/>
          </a:bodyPr>
          <a:lstStyle>
            <a:lvl1pPr algn="l">
              <a:defRPr>
                <a:solidFill>
                  <a:schemeClr val="bg1"/>
                </a:solidFill>
                <a:latin typeface="Helvetica" pitchFamily="2" charset="0"/>
              </a:defRPr>
            </a:lvl1pPr>
            <a:lvl2pPr algn="l">
              <a:defRPr>
                <a:solidFill>
                  <a:schemeClr val="bg1"/>
                </a:solidFill>
                <a:latin typeface="Helvetica" pitchFamily="2" charset="0"/>
              </a:defRPr>
            </a:lvl2pPr>
            <a:lvl3pPr algn="l">
              <a:defRPr>
                <a:solidFill>
                  <a:schemeClr val="bg1"/>
                </a:solidFill>
                <a:latin typeface="Helvetica" pitchFamily="2" charset="0"/>
              </a:defRPr>
            </a:lvl3pPr>
            <a:lvl4pPr algn="l">
              <a:defRPr>
                <a:solidFill>
                  <a:schemeClr val="bg1"/>
                </a:solidFill>
                <a:latin typeface="Helvetica" pitchFamily="2" charset="0"/>
              </a:defRPr>
            </a:lvl4pPr>
            <a:lvl5pPr algn="l">
              <a:defRPr>
                <a:solidFill>
                  <a:schemeClr val="bg1"/>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latin typeface="Helvetica" pitchFamily="2" charset="0"/>
              </a:defRPr>
            </a:lvl1pPr>
          </a:lstStyle>
          <a:p>
            <a:fld id="{9CFF0D17-06AD-DA41-87BA-1C5318120BAC}" type="datetime1">
              <a:rPr lang="en-US" smtClean="0"/>
              <a:pPr/>
              <a:t>8/21/2019</a:t>
            </a:fld>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latin typeface="Helvetica" pitchFamily="2" charset="0"/>
              </a:defRPr>
            </a:lvl1pPr>
          </a:lstStyle>
          <a:p>
            <a:fld id="{2E8C51FE-49D9-314D-9957-ABBF7DDE8782}" type="slidenum">
              <a:rPr lang="en-US" smtClean="0"/>
              <a:pPr/>
              <a:t>‹#›</a:t>
            </a:fld>
            <a:endParaRPr lang="en-US" dirty="0"/>
          </a:p>
        </p:txBody>
      </p:sp>
      <p:sp>
        <p:nvSpPr>
          <p:cNvPr id="10" name="Footer Placeholder 4">
            <a:extLst>
              <a:ext uri="{FF2B5EF4-FFF2-40B4-BE49-F238E27FC236}">
                <a16:creationId xmlns:a16="http://schemas.microsoft.com/office/drawing/2014/main" id="{74DF18C9-5854-C344-8479-D723E1F748CF}"/>
              </a:ext>
            </a:extLst>
          </p:cNvPr>
          <p:cNvSpPr>
            <a:spLocks noGrp="1"/>
          </p:cNvSpPr>
          <p:nvPr>
            <p:ph type="ftr" sz="quarter" idx="11"/>
          </p:nvPr>
        </p:nvSpPr>
        <p:spPr>
          <a:xfrm>
            <a:off x="4038600" y="6356352"/>
            <a:ext cx="4114800" cy="365125"/>
          </a:xfrm>
        </p:spPr>
        <p:txBody>
          <a:bodyPr/>
          <a:lstStyle>
            <a:lvl1pPr>
              <a:defRPr>
                <a:solidFill>
                  <a:srgbClr val="F85A5A"/>
                </a:solidFill>
                <a:latin typeface="Helvetica" pitchFamily="2" charset="0"/>
              </a:defRPr>
            </a:lvl1pPr>
          </a:lstStyle>
          <a:p>
            <a:r>
              <a:rPr lang="en-US" dirty="0"/>
              <a:t>Embargoed until 10am EDT June 7, 2019</a:t>
            </a:r>
          </a:p>
        </p:txBody>
      </p:sp>
    </p:spTree>
    <p:extLst>
      <p:ext uri="{BB962C8B-B14F-4D97-AF65-F5344CB8AC3E}">
        <p14:creationId xmlns:p14="http://schemas.microsoft.com/office/powerpoint/2010/main" val="323173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DDE426-6C94-8F49-A1E5-DC781424081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Freeform 5">
            <a:extLst>
              <a:ext uri="{FF2B5EF4-FFF2-40B4-BE49-F238E27FC236}">
                <a16:creationId xmlns:a16="http://schemas.microsoft.com/office/drawing/2014/main" id="{85B63246-8530-DC48-8604-6138BECABBCB}"/>
              </a:ext>
            </a:extLst>
          </p:cNvPr>
          <p:cNvSpPr>
            <a:spLocks/>
          </p:cNvSpPr>
          <p:nvPr userDrawn="1"/>
        </p:nvSpPr>
        <p:spPr bwMode="auto">
          <a:xfrm flipH="1">
            <a:off x="-461912" y="0"/>
            <a:ext cx="12653912" cy="6858000"/>
          </a:xfrm>
          <a:custGeom>
            <a:avLst/>
            <a:gdLst>
              <a:gd name="T0" fmla="*/ 1003 w 3986"/>
              <a:gd name="T1" fmla="*/ 0 h 2160"/>
              <a:gd name="T2" fmla="*/ 561 w 3986"/>
              <a:gd name="T3" fmla="*/ 1933 h 2160"/>
              <a:gd name="T4" fmla="*/ 368 w 3986"/>
              <a:gd name="T5" fmla="*/ 0 h 2160"/>
              <a:gd name="T6" fmla="*/ 277 w 3986"/>
              <a:gd name="T7" fmla="*/ 0 h 2160"/>
              <a:gd name="T8" fmla="*/ 146 w 3986"/>
              <a:gd name="T9" fmla="*/ 530 h 2160"/>
              <a:gd name="T10" fmla="*/ 146 w 3986"/>
              <a:gd name="T11" fmla="*/ 929 h 2160"/>
              <a:gd name="T12" fmla="*/ 507 w 3986"/>
              <a:gd name="T13" fmla="*/ 1903 h 2160"/>
              <a:gd name="T14" fmla="*/ 743 w 3986"/>
              <a:gd name="T15" fmla="*/ 2160 h 2160"/>
              <a:gd name="T16" fmla="*/ 3986 w 3986"/>
              <a:gd name="T17" fmla="*/ 2160 h 2160"/>
              <a:gd name="T18" fmla="*/ 3986 w 3986"/>
              <a:gd name="T19" fmla="*/ 0 h 2160"/>
              <a:gd name="T20" fmla="*/ 1003 w 3986"/>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6" h="216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gradFill flip="none" rotWithShape="1">
            <a:gsLst>
              <a:gs pos="52000">
                <a:srgbClr val="1B4F66">
                  <a:alpha val="85000"/>
                </a:srgbClr>
              </a:gs>
              <a:gs pos="100000">
                <a:srgbClr val="255B74">
                  <a:alpha val="58000"/>
                </a:srgbClr>
              </a:gs>
              <a:gs pos="22000">
                <a:srgbClr val="053446"/>
              </a:gs>
            </a:gsLst>
            <a:lin ang="10800000" scaled="1"/>
            <a:tileRect/>
          </a:gradFill>
          <a:ln>
            <a:noFill/>
          </a:ln>
          <a:extLst/>
        </p:spPr>
        <p:txBody>
          <a:bodyPr vert="horz" wrap="square" lIns="68580" tIns="34290" rIns="68580" bIns="34290" numCol="1" anchor="t" anchorCtr="0" compatLnSpc="1">
            <a:prstTxWarp prst="textNoShape">
              <a:avLst/>
            </a:prstTxWarp>
          </a:bodyPr>
          <a:lstStyle/>
          <a:p>
            <a:pPr lvl="0"/>
            <a:endParaRPr lang="en-US" sz="750"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381000" y="982496"/>
            <a:ext cx="9025379" cy="510140"/>
          </a:xfrm>
        </p:spPr>
        <p:txBody>
          <a:bodyPr>
            <a:spAutoFit/>
          </a:bodyPr>
          <a:lstStyle>
            <a:lvl1pPr algn="l">
              <a:defRPr>
                <a:solidFill>
                  <a:srgbClr val="65CBF9"/>
                </a:solidFill>
                <a:latin typeface="Helvetica" pitchFamily="2"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381001" y="2024967"/>
            <a:ext cx="9025379" cy="1254189"/>
          </a:xfrm>
        </p:spPr>
        <p:txBody>
          <a:bodyPr wrap="square">
            <a:spAutoFit/>
          </a:bodyPr>
          <a:lstStyle>
            <a:lvl1pPr algn="l">
              <a:defRPr>
                <a:solidFill>
                  <a:schemeClr val="bg1"/>
                </a:solidFill>
                <a:latin typeface="Helvetica" pitchFamily="2" charset="0"/>
              </a:defRPr>
            </a:lvl1pPr>
            <a:lvl2pPr algn="l">
              <a:defRPr>
                <a:solidFill>
                  <a:schemeClr val="bg1"/>
                </a:solidFill>
                <a:latin typeface="Helvetica" pitchFamily="2" charset="0"/>
              </a:defRPr>
            </a:lvl2pPr>
            <a:lvl3pPr algn="l">
              <a:defRPr>
                <a:solidFill>
                  <a:schemeClr val="bg1"/>
                </a:solidFill>
                <a:latin typeface="Helvetica" pitchFamily="2" charset="0"/>
              </a:defRPr>
            </a:lvl3pPr>
            <a:lvl4pPr algn="l">
              <a:defRPr>
                <a:solidFill>
                  <a:schemeClr val="bg1"/>
                </a:solidFill>
                <a:latin typeface="Helvetica" pitchFamily="2" charset="0"/>
              </a:defRPr>
            </a:lvl4pPr>
            <a:lvl5pPr algn="l">
              <a:defRPr>
                <a:solidFill>
                  <a:schemeClr val="bg1"/>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latin typeface="Helvetica" pitchFamily="2" charset="0"/>
              </a:defRPr>
            </a:lvl1pPr>
          </a:lstStyle>
          <a:p>
            <a:fld id="{BEB03FD3-66C4-D747-9D7B-436B9C4C9F56}" type="datetime1">
              <a:rPr lang="en-US" smtClean="0"/>
              <a:pPr/>
              <a:t>8/21/2019</a:t>
            </a:fld>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latin typeface="Helvetica" pitchFamily="2" charset="0"/>
              </a:defRPr>
            </a:lvl1pPr>
          </a:lstStyle>
          <a:p>
            <a:fld id="{2E8C51FE-49D9-314D-9957-ABBF7DDE8782}" type="slidenum">
              <a:rPr lang="en-US" smtClean="0"/>
              <a:pPr/>
              <a:t>‹#›</a:t>
            </a:fld>
            <a:endParaRPr lang="en-US" dirty="0"/>
          </a:p>
        </p:txBody>
      </p:sp>
      <p:sp>
        <p:nvSpPr>
          <p:cNvPr id="10" name="Footer Placeholder 4">
            <a:extLst>
              <a:ext uri="{FF2B5EF4-FFF2-40B4-BE49-F238E27FC236}">
                <a16:creationId xmlns:a16="http://schemas.microsoft.com/office/drawing/2014/main" id="{47B389F2-C45A-A14A-9DB8-527A855ACCC7}"/>
              </a:ext>
            </a:extLst>
          </p:cNvPr>
          <p:cNvSpPr>
            <a:spLocks noGrp="1"/>
          </p:cNvSpPr>
          <p:nvPr>
            <p:ph type="ftr" sz="quarter" idx="11"/>
          </p:nvPr>
        </p:nvSpPr>
        <p:spPr>
          <a:xfrm>
            <a:off x="4038600" y="6356352"/>
            <a:ext cx="4114800" cy="365125"/>
          </a:xfrm>
        </p:spPr>
        <p:txBody>
          <a:bodyPr/>
          <a:lstStyle>
            <a:lvl1pPr>
              <a:defRPr>
                <a:solidFill>
                  <a:srgbClr val="F85A5A"/>
                </a:solidFill>
                <a:latin typeface="Helvetica" pitchFamily="2" charset="0"/>
              </a:defRPr>
            </a:lvl1pPr>
          </a:lstStyle>
          <a:p>
            <a:r>
              <a:rPr lang="en-US" dirty="0"/>
              <a:t>Embargoed until 10am EDT June 7, 2019</a:t>
            </a:r>
          </a:p>
        </p:txBody>
      </p:sp>
    </p:spTree>
    <p:extLst>
      <p:ext uri="{BB962C8B-B14F-4D97-AF65-F5344CB8AC3E}">
        <p14:creationId xmlns:p14="http://schemas.microsoft.com/office/powerpoint/2010/main" val="282719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71FD8B-0D6C-F74D-8773-A5FE5EDAB0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C0BBE337-6FE4-F74A-8847-969FD40E7926}"/>
              </a:ext>
            </a:extLst>
          </p:cNvPr>
          <p:cNvSpPr/>
          <p:nvPr userDrawn="1"/>
        </p:nvSpPr>
        <p:spPr>
          <a:xfrm>
            <a:off x="0" y="381000"/>
            <a:ext cx="12192000" cy="5975350"/>
          </a:xfrm>
          <a:prstGeom prst="rect">
            <a:avLst/>
          </a:prstGeom>
          <a:gradFill flip="none" rotWithShape="1">
            <a:gsLst>
              <a:gs pos="100000">
                <a:srgbClr val="255B74"/>
              </a:gs>
              <a:gs pos="22000">
                <a:srgbClr val="053446"/>
              </a:gs>
            </a:gsLst>
            <a:lin ang="10800000" scaled="1"/>
            <a:tileRect/>
          </a:gradFill>
          <a:ln>
            <a:noFill/>
          </a:ln>
        </p:spPr>
        <p:txBody>
          <a:bodyPr vert="horz" wrap="square" lIns="68580" tIns="34290" rIns="68580" bIns="34290" numCol="1" anchor="t" anchorCtr="0" compatLnSpc="1">
            <a:prstTxWarp prst="textNoShape">
              <a:avLst/>
            </a:prstTxWarp>
          </a:bodyPr>
          <a:lstStyle/>
          <a:p>
            <a:pPr lvl="0"/>
            <a:endParaRPr lang="en-US" sz="750"/>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latin typeface="Helvetica" pitchFamily="2" charset="0"/>
              </a:defRPr>
            </a:lvl1pPr>
          </a:lstStyle>
          <a:p>
            <a:fld id="{71845CE6-C3BF-264D-A66F-F22221B4F103}" type="datetime1">
              <a:rPr lang="en-US" smtClean="0"/>
              <a:pPr/>
              <a:t>8/21/2019</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rgbClr val="F85A5A"/>
                </a:solidFill>
                <a:latin typeface="Helvetica" pitchFamily="2" charset="0"/>
              </a:defRPr>
            </a:lvl1pPr>
          </a:lstStyle>
          <a:p>
            <a:r>
              <a:rPr lang="en-US" dirty="0"/>
              <a:t>Embargoed until 10am EDT June 7, 2019</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latin typeface="Helvetica" pitchFamily="2" charset="0"/>
              </a:defRPr>
            </a:lvl1pPr>
          </a:lstStyle>
          <a:p>
            <a:fld id="{2E8C51FE-49D9-314D-9957-ABBF7DDE8782}" type="slidenum">
              <a:rPr lang="en-US" smtClean="0"/>
              <a:pPr/>
              <a:t>‹#›</a:t>
            </a:fld>
            <a:endParaRPr lang="en-US" dirty="0"/>
          </a:p>
        </p:txBody>
      </p:sp>
      <p:sp>
        <p:nvSpPr>
          <p:cNvPr id="10" name="Title 1">
            <a:extLst>
              <a:ext uri="{FF2B5EF4-FFF2-40B4-BE49-F238E27FC236}">
                <a16:creationId xmlns:a16="http://schemas.microsoft.com/office/drawing/2014/main" id="{4080FADD-F212-A04E-8C0D-94EE82F64A8E}"/>
              </a:ext>
            </a:extLst>
          </p:cNvPr>
          <p:cNvSpPr>
            <a:spLocks noGrp="1"/>
          </p:cNvSpPr>
          <p:nvPr>
            <p:ph type="title"/>
          </p:nvPr>
        </p:nvSpPr>
        <p:spPr>
          <a:xfrm>
            <a:off x="381000" y="982496"/>
            <a:ext cx="11430000" cy="510140"/>
          </a:xfrm>
        </p:spPr>
        <p:txBody>
          <a:bodyPr wrap="square">
            <a:spAutoFit/>
          </a:bodyPr>
          <a:lstStyle>
            <a:lvl1pPr algn="l">
              <a:defRPr>
                <a:solidFill>
                  <a:srgbClr val="65CBF9"/>
                </a:solidFill>
                <a:latin typeface="Helvetica" pitchFamily="2"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E62F9EB5-8196-7340-BADA-73F7D31DFBBC}"/>
              </a:ext>
            </a:extLst>
          </p:cNvPr>
          <p:cNvSpPr>
            <a:spLocks noGrp="1"/>
          </p:cNvSpPr>
          <p:nvPr>
            <p:ph idx="1"/>
          </p:nvPr>
        </p:nvSpPr>
        <p:spPr>
          <a:xfrm>
            <a:off x="381000" y="2024967"/>
            <a:ext cx="11430000" cy="1254189"/>
          </a:xfrm>
        </p:spPr>
        <p:txBody>
          <a:bodyPr wrap="square">
            <a:spAutoFit/>
          </a:bodyPr>
          <a:lstStyle>
            <a:lvl1pPr algn="l">
              <a:defRPr>
                <a:solidFill>
                  <a:schemeClr val="bg1"/>
                </a:solidFill>
                <a:latin typeface="Helvetica" pitchFamily="2" charset="0"/>
              </a:defRPr>
            </a:lvl1pPr>
            <a:lvl2pPr algn="l">
              <a:defRPr>
                <a:solidFill>
                  <a:schemeClr val="bg1"/>
                </a:solidFill>
                <a:latin typeface="Helvetica" pitchFamily="2" charset="0"/>
              </a:defRPr>
            </a:lvl2pPr>
            <a:lvl3pPr algn="l">
              <a:defRPr>
                <a:solidFill>
                  <a:schemeClr val="bg1"/>
                </a:solidFill>
                <a:latin typeface="Helvetica" pitchFamily="2" charset="0"/>
              </a:defRPr>
            </a:lvl3pPr>
            <a:lvl4pPr algn="l">
              <a:defRPr>
                <a:solidFill>
                  <a:schemeClr val="bg1"/>
                </a:solidFill>
                <a:latin typeface="Helvetica" pitchFamily="2" charset="0"/>
              </a:defRPr>
            </a:lvl4pPr>
            <a:lvl5pPr algn="l">
              <a:defRPr>
                <a:solidFill>
                  <a:schemeClr val="bg1"/>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514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6A81FF6-946A-DC43-A10A-05616ECCCDBA}"/>
              </a:ext>
            </a:extLst>
          </p:cNvPr>
          <p:cNvSpPr/>
          <p:nvPr userDrawn="1"/>
        </p:nvSpPr>
        <p:spPr>
          <a:xfrm>
            <a:off x="0" y="0"/>
            <a:ext cx="12192000" cy="6858000"/>
          </a:xfrm>
          <a:prstGeom prst="rect">
            <a:avLst/>
          </a:prstGeom>
          <a:gradFill flip="none" rotWithShape="1">
            <a:gsLst>
              <a:gs pos="100000">
                <a:srgbClr val="255B74"/>
              </a:gs>
              <a:gs pos="22000">
                <a:srgbClr val="053446"/>
              </a:gs>
            </a:gsLst>
            <a:lin ang="10800000" scaled="1"/>
            <a:tileRect/>
          </a:gradFill>
          <a:ln>
            <a:noFill/>
          </a:ln>
        </p:spPr>
        <p:txBody>
          <a:bodyPr vert="horz" wrap="square" lIns="68580" tIns="34290" rIns="68580" bIns="34290" numCol="1" anchor="t" anchorCtr="0" compatLnSpc="1">
            <a:prstTxWarp prst="textNoShape">
              <a:avLst/>
            </a:prstTxWarp>
          </a:bodyPr>
          <a:lstStyle/>
          <a:p>
            <a:pPr lvl="0"/>
            <a:endParaRPr lang="en-US" sz="750" dirty="0"/>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defRPr>
            </a:lvl1pPr>
          </a:lstStyle>
          <a:p>
            <a:fld id="{A5C90657-D4BF-2E40-8D75-7274E81EDD09}" type="datetime1">
              <a:rPr lang="en-US" smtClean="0"/>
              <a:pPr/>
              <a:t>8/21/2019</a:t>
            </a:fld>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2E8C51FE-49D9-314D-9957-ABBF7DDE8782}" type="slidenum">
              <a:rPr lang="en-US" smtClean="0"/>
              <a:pPr/>
              <a:t>‹#›</a:t>
            </a:fld>
            <a:endParaRPr lang="en-US" dirty="0"/>
          </a:p>
        </p:txBody>
      </p:sp>
      <p:sp>
        <p:nvSpPr>
          <p:cNvPr id="7" name="Title 1">
            <a:extLst>
              <a:ext uri="{FF2B5EF4-FFF2-40B4-BE49-F238E27FC236}">
                <a16:creationId xmlns:a16="http://schemas.microsoft.com/office/drawing/2014/main" id="{00A23A82-7C99-E641-9BFA-A471B165CD55}"/>
              </a:ext>
            </a:extLst>
          </p:cNvPr>
          <p:cNvSpPr>
            <a:spLocks noGrp="1"/>
          </p:cNvSpPr>
          <p:nvPr>
            <p:ph type="title"/>
          </p:nvPr>
        </p:nvSpPr>
        <p:spPr>
          <a:xfrm>
            <a:off x="381000" y="982496"/>
            <a:ext cx="11430000" cy="510140"/>
          </a:xfrm>
        </p:spPr>
        <p:txBody>
          <a:bodyPr wrap="square">
            <a:spAutoFit/>
          </a:bodyPr>
          <a:lstStyle>
            <a:lvl1pPr algn="l">
              <a:defRPr>
                <a:solidFill>
                  <a:srgbClr val="65CBF9"/>
                </a:solidFill>
                <a:latin typeface="Helvetica" pitchFamily="2" charset="0"/>
                <a:cs typeface="Arial" panose="020B060402020202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BA6CDD90-0E57-A94E-A126-53FF2C02C358}"/>
              </a:ext>
            </a:extLst>
          </p:cNvPr>
          <p:cNvSpPr>
            <a:spLocks noGrp="1"/>
          </p:cNvSpPr>
          <p:nvPr>
            <p:ph idx="1"/>
          </p:nvPr>
        </p:nvSpPr>
        <p:spPr>
          <a:xfrm>
            <a:off x="381000" y="2024967"/>
            <a:ext cx="11430000" cy="1254189"/>
          </a:xfrm>
        </p:spPr>
        <p:txBody>
          <a:bodyPr wrap="square">
            <a:spAutoFit/>
          </a:bodyPr>
          <a:lstStyle>
            <a:lvl1pPr algn="l">
              <a:defRPr>
                <a:solidFill>
                  <a:schemeClr val="bg1"/>
                </a:solidFill>
                <a:latin typeface="Helvetica" pitchFamily="2" charset="0"/>
              </a:defRPr>
            </a:lvl1pPr>
            <a:lvl2pPr algn="l">
              <a:defRPr>
                <a:solidFill>
                  <a:schemeClr val="bg1"/>
                </a:solidFill>
                <a:latin typeface="Helvetica" pitchFamily="2" charset="0"/>
              </a:defRPr>
            </a:lvl2pPr>
            <a:lvl3pPr algn="l">
              <a:defRPr>
                <a:solidFill>
                  <a:schemeClr val="bg1"/>
                </a:solidFill>
                <a:latin typeface="Helvetica" pitchFamily="2" charset="0"/>
              </a:defRPr>
            </a:lvl3pPr>
            <a:lvl4pPr algn="l">
              <a:defRPr>
                <a:solidFill>
                  <a:schemeClr val="bg1"/>
                </a:solidFill>
                <a:latin typeface="Helvetica" pitchFamily="2" charset="0"/>
              </a:defRPr>
            </a:lvl4pPr>
            <a:lvl5pPr algn="l">
              <a:defRPr>
                <a:solidFill>
                  <a:schemeClr val="bg1"/>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43CC8F70-82BB-AC48-BD17-528B1D016060}"/>
              </a:ext>
            </a:extLst>
          </p:cNvPr>
          <p:cNvSpPr>
            <a:spLocks noGrp="1"/>
          </p:cNvSpPr>
          <p:nvPr>
            <p:ph type="ftr" sz="quarter" idx="11"/>
          </p:nvPr>
        </p:nvSpPr>
        <p:spPr>
          <a:xfrm>
            <a:off x="4038600" y="6356352"/>
            <a:ext cx="4114800" cy="365125"/>
          </a:xfrm>
        </p:spPr>
        <p:txBody>
          <a:bodyPr/>
          <a:lstStyle>
            <a:lvl1pPr>
              <a:defRPr>
                <a:solidFill>
                  <a:srgbClr val="F85A5A"/>
                </a:solidFill>
                <a:latin typeface="Helvetica" pitchFamily="2" charset="0"/>
              </a:defRPr>
            </a:lvl1pPr>
          </a:lstStyle>
          <a:p>
            <a:r>
              <a:rPr lang="en-US" dirty="0"/>
              <a:t>Embargoed until 10am EDT June 7, 2019</a:t>
            </a:r>
          </a:p>
        </p:txBody>
      </p:sp>
    </p:spTree>
    <p:extLst>
      <p:ext uri="{BB962C8B-B14F-4D97-AF65-F5344CB8AC3E}">
        <p14:creationId xmlns:p14="http://schemas.microsoft.com/office/powerpoint/2010/main" val="170460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45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1304AC-3913-3C4D-A9BF-312DF2D057E9}"/>
              </a:ext>
            </a:extLst>
          </p:cNvPr>
          <p:cNvPicPr>
            <a:picLocks noChangeAspect="1"/>
          </p:cNvPicPr>
          <p:nvPr userDrawn="1"/>
        </p:nvPicPr>
        <p:blipFill>
          <a:blip r:embed="rId2"/>
          <a:stretch>
            <a:fillRect/>
          </a:stretch>
        </p:blipFill>
        <p:spPr>
          <a:xfrm>
            <a:off x="1906" y="0"/>
            <a:ext cx="12188191" cy="6858000"/>
          </a:xfrm>
          <a:prstGeom prst="rect">
            <a:avLst/>
          </a:prstGeom>
        </p:spPr>
      </p:pic>
      <p:sp>
        <p:nvSpPr>
          <p:cNvPr id="4" name="Date Placeholder 3">
            <a:extLst>
              <a:ext uri="{FF2B5EF4-FFF2-40B4-BE49-F238E27FC236}">
                <a16:creationId xmlns:a16="http://schemas.microsoft.com/office/drawing/2014/main" id="{7C402EFE-7EAA-2042-BFD5-33177FA652C4}"/>
              </a:ext>
            </a:extLst>
          </p:cNvPr>
          <p:cNvSpPr>
            <a:spLocks noGrp="1"/>
          </p:cNvSpPr>
          <p:nvPr>
            <p:ph type="dt" sz="half" idx="10"/>
          </p:nvPr>
        </p:nvSpPr>
        <p:spPr/>
        <p:txBody>
          <a:bodyPr/>
          <a:lstStyle>
            <a:lvl1pPr>
              <a:defRPr>
                <a:solidFill>
                  <a:srgbClr val="65CBF9"/>
                </a:solidFill>
                <a:latin typeface="Helvetica" pitchFamily="2" charset="0"/>
              </a:defRPr>
            </a:lvl1pPr>
          </a:lstStyle>
          <a:p>
            <a:fld id="{68579981-7D75-EE44-A0A2-D2EA4FC6E387}" type="datetime1">
              <a:rPr lang="en-US" smtClean="0"/>
              <a:pPr/>
              <a:t>8/21/2019</a:t>
            </a:fld>
            <a:endParaRPr lang="en-US" dirty="0"/>
          </a:p>
        </p:txBody>
      </p:sp>
      <p:sp>
        <p:nvSpPr>
          <p:cNvPr id="6" name="Slide Number Placeholder 5">
            <a:extLst>
              <a:ext uri="{FF2B5EF4-FFF2-40B4-BE49-F238E27FC236}">
                <a16:creationId xmlns:a16="http://schemas.microsoft.com/office/drawing/2014/main" id="{9BBFB372-536E-3149-8638-387946DFE556}"/>
              </a:ext>
            </a:extLst>
          </p:cNvPr>
          <p:cNvSpPr>
            <a:spLocks noGrp="1"/>
          </p:cNvSpPr>
          <p:nvPr>
            <p:ph type="sldNum" sz="quarter" idx="12"/>
          </p:nvPr>
        </p:nvSpPr>
        <p:spPr/>
        <p:txBody>
          <a:bodyPr/>
          <a:lstStyle>
            <a:lvl1pPr>
              <a:defRPr>
                <a:solidFill>
                  <a:srgbClr val="65CBF9"/>
                </a:solidFill>
                <a:latin typeface="Helvetica" pitchFamily="2" charset="0"/>
              </a:defRPr>
            </a:lvl1pPr>
          </a:lstStyle>
          <a:p>
            <a:fld id="{2E8C51FE-49D9-314D-9957-ABBF7DDE8782}" type="slidenum">
              <a:rPr lang="en-US" smtClean="0"/>
              <a:pPr/>
              <a:t>‹#›</a:t>
            </a:fld>
            <a:endParaRPr lang="en-US" dirty="0"/>
          </a:p>
        </p:txBody>
      </p:sp>
      <p:grpSp>
        <p:nvGrpSpPr>
          <p:cNvPr id="11" name="Group 10">
            <a:extLst>
              <a:ext uri="{FF2B5EF4-FFF2-40B4-BE49-F238E27FC236}">
                <a16:creationId xmlns:a16="http://schemas.microsoft.com/office/drawing/2014/main" id="{23110C65-1D6D-AC4B-8EF1-9D7BDECD2874}"/>
              </a:ext>
            </a:extLst>
          </p:cNvPr>
          <p:cNvGrpSpPr/>
          <p:nvPr userDrawn="1"/>
        </p:nvGrpSpPr>
        <p:grpSpPr>
          <a:xfrm>
            <a:off x="8731251" y="365738"/>
            <a:ext cx="3223672" cy="799489"/>
            <a:chOff x="8731250" y="365736"/>
            <a:chExt cx="3223672" cy="799489"/>
          </a:xfrm>
        </p:grpSpPr>
        <p:pic>
          <p:nvPicPr>
            <p:cNvPr id="12" name="Picture 11">
              <a:extLst>
                <a:ext uri="{FF2B5EF4-FFF2-40B4-BE49-F238E27FC236}">
                  <a16:creationId xmlns:a16="http://schemas.microsoft.com/office/drawing/2014/main" id="{7296616A-A4E5-7C40-B598-F0DF95FBB54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987212" y="365736"/>
              <a:ext cx="967710" cy="799489"/>
            </a:xfrm>
            <a:prstGeom prst="rect">
              <a:avLst/>
            </a:prstGeom>
          </p:spPr>
        </p:pic>
        <p:sp>
          <p:nvSpPr>
            <p:cNvPr id="13" name="TextBox 12">
              <a:extLst>
                <a:ext uri="{FF2B5EF4-FFF2-40B4-BE49-F238E27FC236}">
                  <a16:creationId xmlns:a16="http://schemas.microsoft.com/office/drawing/2014/main" id="{CC91C187-8AAF-C249-993D-491E34C59A65}"/>
                </a:ext>
              </a:extLst>
            </p:cNvPr>
            <p:cNvSpPr txBox="1"/>
            <p:nvPr userDrawn="1"/>
          </p:nvSpPr>
          <p:spPr>
            <a:xfrm>
              <a:off x="8731250" y="534648"/>
              <a:ext cx="2025650" cy="369332"/>
            </a:xfrm>
            <a:prstGeom prst="rect">
              <a:avLst/>
            </a:prstGeom>
            <a:noFill/>
          </p:spPr>
          <p:txBody>
            <a:bodyPr wrap="square" rtlCol="0">
              <a:spAutoFit/>
            </a:bodyPr>
            <a:lstStyle/>
            <a:p>
              <a:pPr algn="r"/>
              <a:r>
                <a:rPr lang="en-US" sz="900" dirty="0">
                  <a:solidFill>
                    <a:schemeClr val="bg1"/>
                  </a:solidFill>
                  <a:latin typeface="Helvetica" pitchFamily="2" charset="0"/>
                </a:rPr>
                <a:t>National Aeronautics and Space Administration</a:t>
              </a:r>
            </a:p>
          </p:txBody>
        </p:sp>
        <p:cxnSp>
          <p:nvCxnSpPr>
            <p:cNvPr id="14" name="Straight Connector 13">
              <a:extLst>
                <a:ext uri="{FF2B5EF4-FFF2-40B4-BE49-F238E27FC236}">
                  <a16:creationId xmlns:a16="http://schemas.microsoft.com/office/drawing/2014/main" id="{C078A529-6CF5-E342-9EA9-E6117583AF2B}"/>
                </a:ext>
              </a:extLst>
            </p:cNvPr>
            <p:cNvCxnSpPr>
              <a:cxnSpLocks/>
            </p:cNvCxnSpPr>
            <p:nvPr userDrawn="1"/>
          </p:nvCxnSpPr>
          <p:spPr>
            <a:xfrm>
              <a:off x="10872056" y="384480"/>
              <a:ext cx="0" cy="76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7A2B438D-6FDC-2447-809E-4C0277C67980}"/>
              </a:ext>
            </a:extLst>
          </p:cNvPr>
          <p:cNvSpPr/>
          <p:nvPr userDrawn="1"/>
        </p:nvSpPr>
        <p:spPr>
          <a:xfrm>
            <a:off x="0" y="2739392"/>
            <a:ext cx="12192000" cy="1379219"/>
          </a:xfrm>
          <a:prstGeom prst="rect">
            <a:avLst/>
          </a:prstGeom>
          <a:gradFill flip="none" rotWithShape="1">
            <a:gsLst>
              <a:gs pos="90000">
                <a:srgbClr val="08384B">
                  <a:alpha val="50000"/>
                </a:srgbClr>
              </a:gs>
              <a:gs pos="66000">
                <a:srgbClr val="255B74">
                  <a:alpha val="50000"/>
                </a:srgbClr>
              </a:gs>
              <a:gs pos="38000">
                <a:srgbClr val="255B74">
                  <a:alpha val="50000"/>
                </a:srgbClr>
              </a:gs>
              <a:gs pos="3000">
                <a:srgbClr val="053446">
                  <a:alpha val="50000"/>
                </a:srgbClr>
              </a:gs>
            </a:gsLst>
            <a:lin ang="13200000" scaled="0"/>
            <a:tileRect/>
          </a:gradFill>
          <a:ln>
            <a:noFill/>
          </a:ln>
        </p:spPr>
        <p:txBody>
          <a:bodyPr vert="horz" wrap="square" lIns="68580" tIns="34290" rIns="68580" bIns="34290" numCol="1" anchor="t" anchorCtr="0" compatLnSpc="1">
            <a:prstTxWarp prst="textNoShape">
              <a:avLst/>
            </a:prstTxWarp>
          </a:bodyPr>
          <a:lstStyle/>
          <a:p>
            <a:pPr lvl="0"/>
            <a:endParaRPr lang="en-US" sz="750" dirty="0"/>
          </a:p>
        </p:txBody>
      </p:sp>
      <p:sp>
        <p:nvSpPr>
          <p:cNvPr id="16" name="Title 1">
            <a:extLst>
              <a:ext uri="{FF2B5EF4-FFF2-40B4-BE49-F238E27FC236}">
                <a16:creationId xmlns:a16="http://schemas.microsoft.com/office/drawing/2014/main" id="{B800CA0C-14DC-9949-85AA-15F817982C86}"/>
              </a:ext>
            </a:extLst>
          </p:cNvPr>
          <p:cNvSpPr>
            <a:spLocks noGrp="1"/>
          </p:cNvSpPr>
          <p:nvPr>
            <p:ph type="title"/>
          </p:nvPr>
        </p:nvSpPr>
        <p:spPr>
          <a:xfrm>
            <a:off x="831851" y="3173930"/>
            <a:ext cx="10515600" cy="510140"/>
          </a:xfrm>
        </p:spPr>
        <p:txBody>
          <a:bodyPr anchor="ctr">
            <a:spAutoFit/>
          </a:bodyPr>
          <a:lstStyle>
            <a:lvl1pPr algn="ctr">
              <a:defRPr sz="3000">
                <a:solidFill>
                  <a:srgbClr val="65CBF9"/>
                </a:solidFill>
                <a:latin typeface="Helvetica" pitchFamily="2" charset="0"/>
                <a:cs typeface="Arial" panose="020B0604020202020204" pitchFamily="34" charset="0"/>
              </a:defRPr>
            </a:lvl1pPr>
          </a:lstStyle>
          <a:p>
            <a:r>
              <a:rPr lang="en-US" dirty="0"/>
              <a:t>Click to edit Master title style</a:t>
            </a:r>
          </a:p>
        </p:txBody>
      </p:sp>
      <p:sp>
        <p:nvSpPr>
          <p:cNvPr id="17" name="Footer Placeholder 4">
            <a:extLst>
              <a:ext uri="{FF2B5EF4-FFF2-40B4-BE49-F238E27FC236}">
                <a16:creationId xmlns:a16="http://schemas.microsoft.com/office/drawing/2014/main" id="{FF602EAF-3ED9-DA46-8CBD-BB319FBAF0C9}"/>
              </a:ext>
            </a:extLst>
          </p:cNvPr>
          <p:cNvSpPr>
            <a:spLocks noGrp="1"/>
          </p:cNvSpPr>
          <p:nvPr>
            <p:ph type="ftr" sz="quarter" idx="11"/>
          </p:nvPr>
        </p:nvSpPr>
        <p:spPr>
          <a:xfrm>
            <a:off x="4038600" y="6356352"/>
            <a:ext cx="4114800" cy="365125"/>
          </a:xfrm>
        </p:spPr>
        <p:txBody>
          <a:bodyPr/>
          <a:lstStyle>
            <a:lvl1pPr>
              <a:defRPr>
                <a:solidFill>
                  <a:srgbClr val="F85A5A"/>
                </a:solidFill>
                <a:latin typeface="Helvetica" pitchFamily="2" charset="0"/>
              </a:defRPr>
            </a:lvl1pPr>
          </a:lstStyle>
          <a:p>
            <a:r>
              <a:rPr lang="en-US" dirty="0"/>
              <a:t>Embargoed until 10am EDT June 7, 2019</a:t>
            </a:r>
          </a:p>
        </p:txBody>
      </p:sp>
    </p:spTree>
    <p:extLst>
      <p:ext uri="{BB962C8B-B14F-4D97-AF65-F5344CB8AC3E}">
        <p14:creationId xmlns:p14="http://schemas.microsoft.com/office/powerpoint/2010/main" val="411780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CDCDCF-DDB5-8D48-8316-E6F2C874FCF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defRPr>
            </a:lvl1pPr>
          </a:lstStyle>
          <a:p>
            <a:fld id="{326BB370-F0D2-F644-A3B2-F5D7C290B4A9}" type="datetime1">
              <a:rPr lang="en-US" smtClean="0"/>
              <a:pPr/>
              <a:t>8/21/2019</a:t>
            </a:fld>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2E8C51FE-49D9-314D-9957-ABBF7DDE8782}" type="slidenum">
              <a:rPr lang="en-US" smtClean="0"/>
              <a:pPr/>
              <a:t>‹#›</a:t>
            </a:fld>
            <a:endParaRPr lang="en-US" dirty="0"/>
          </a:p>
        </p:txBody>
      </p:sp>
      <p:sp>
        <p:nvSpPr>
          <p:cNvPr id="7" name="Footer Placeholder 4">
            <a:extLst>
              <a:ext uri="{FF2B5EF4-FFF2-40B4-BE49-F238E27FC236}">
                <a16:creationId xmlns:a16="http://schemas.microsoft.com/office/drawing/2014/main" id="{08BB85E7-842B-2742-80E5-7AFD3990CAA8}"/>
              </a:ext>
            </a:extLst>
          </p:cNvPr>
          <p:cNvSpPr>
            <a:spLocks noGrp="1"/>
          </p:cNvSpPr>
          <p:nvPr>
            <p:ph type="ftr" sz="quarter" idx="11"/>
          </p:nvPr>
        </p:nvSpPr>
        <p:spPr>
          <a:xfrm>
            <a:off x="4038600" y="6356352"/>
            <a:ext cx="4114800" cy="365125"/>
          </a:xfrm>
        </p:spPr>
        <p:txBody>
          <a:bodyPr/>
          <a:lstStyle>
            <a:lvl1pPr>
              <a:defRPr>
                <a:solidFill>
                  <a:srgbClr val="F85A5A"/>
                </a:solidFill>
                <a:latin typeface="Helvetica" pitchFamily="2" charset="0"/>
              </a:defRPr>
            </a:lvl1pPr>
          </a:lstStyle>
          <a:p>
            <a:r>
              <a:rPr lang="en-US" dirty="0"/>
              <a:t>Embargoed until 10am EDT June 7, 2019</a:t>
            </a:r>
          </a:p>
        </p:txBody>
      </p:sp>
    </p:spTree>
    <p:extLst>
      <p:ext uri="{BB962C8B-B14F-4D97-AF65-F5344CB8AC3E}">
        <p14:creationId xmlns:p14="http://schemas.microsoft.com/office/powerpoint/2010/main" val="427964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reeform 9">
            <a:extLst>
              <a:ext uri="{FF2B5EF4-FFF2-40B4-BE49-F238E27FC236}">
                <a16:creationId xmlns:a16="http://schemas.microsoft.com/office/drawing/2014/main" id="{9844E079-3EBA-6146-BEF0-59FA495549B2}"/>
              </a:ext>
            </a:extLst>
          </p:cNvPr>
          <p:cNvSpPr>
            <a:spLocks/>
          </p:cNvSpPr>
          <p:nvPr userDrawn="1"/>
        </p:nvSpPr>
        <p:spPr bwMode="auto">
          <a:xfrm>
            <a:off x="-409208" y="2"/>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flip="none" rotWithShape="1">
            <a:gsLst>
              <a:gs pos="100000">
                <a:srgbClr val="255B74"/>
              </a:gs>
              <a:gs pos="22000">
                <a:srgbClr val="053446"/>
              </a:gs>
            </a:gsLst>
            <a:lin ang="10800000" scaled="1"/>
            <a:tileRect/>
          </a:gradFill>
          <a:ln>
            <a:noFill/>
          </a:ln>
          <a:extLst/>
        </p:spPr>
        <p:txBody>
          <a:bodyPr vert="horz" wrap="square" lIns="68580" tIns="34290" rIns="68580" bIns="34290" numCol="1" anchor="t" anchorCtr="0" compatLnSpc="1">
            <a:prstTxWarp prst="textNoShape">
              <a:avLst/>
            </a:prstTxWarp>
          </a:bodyPr>
          <a:lstStyle/>
          <a:p>
            <a:pPr lvl="0"/>
            <a:endParaRPr lang="en-US" sz="750" dirty="0"/>
          </a:p>
        </p:txBody>
      </p:sp>
      <p:sp>
        <p:nvSpPr>
          <p:cNvPr id="12" name="Freeform 10">
            <a:extLst>
              <a:ext uri="{FF2B5EF4-FFF2-40B4-BE49-F238E27FC236}">
                <a16:creationId xmlns:a16="http://schemas.microsoft.com/office/drawing/2014/main" id="{FB2F5AE2-CD99-9E44-865F-D56B4EE8256E}"/>
              </a:ext>
            </a:extLst>
          </p:cNvPr>
          <p:cNvSpPr>
            <a:spLocks/>
          </p:cNvSpPr>
          <p:nvPr userDrawn="1"/>
        </p:nvSpPr>
        <p:spPr bwMode="auto">
          <a:xfrm>
            <a:off x="1490929" y="543"/>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100000">
                <a:srgbClr val="255B74"/>
              </a:gs>
              <a:gs pos="22000">
                <a:srgbClr val="053446"/>
              </a:gs>
            </a:gsLst>
            <a:lin ang="10800000" scaled="1"/>
            <a:tileRect/>
          </a:gradFill>
          <a:ln>
            <a:noFill/>
          </a:ln>
          <a:extLst/>
        </p:spPr>
        <p:txBody>
          <a:bodyPr vert="horz" wrap="square" lIns="68580" tIns="34290" rIns="68580" bIns="34290" numCol="1" anchor="t" anchorCtr="0" compatLnSpc="1">
            <a:prstTxWarp prst="textNoShape">
              <a:avLst/>
            </a:prstTxWarp>
          </a:bodyPr>
          <a:lstStyle/>
          <a:p>
            <a:pPr lvl="0"/>
            <a:endParaRPr lang="en-US" sz="750"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4980596" y="992927"/>
            <a:ext cx="6816649" cy="510140"/>
          </a:xfrm>
          <a:prstGeom prst="rect">
            <a:avLst/>
          </a:prstGeom>
          <a:noFill/>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5119139" y="1801393"/>
            <a:ext cx="6678104" cy="30008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2"/>
            <a:ext cx="2743200" cy="365125"/>
          </a:xfrm>
          <a:prstGeom prst="rect">
            <a:avLst/>
          </a:prstGeom>
        </p:spPr>
        <p:txBody>
          <a:bodyPr vert="horz" lIns="91440" tIns="45720" rIns="91440" bIns="45720" rtlCol="0" anchor="ctr"/>
          <a:lstStyle>
            <a:lvl1pPr algn="l">
              <a:defRPr sz="750">
                <a:solidFill>
                  <a:srgbClr val="65CBF9"/>
                </a:solidFill>
                <a:latin typeface="Helvetica" pitchFamily="2" charset="0"/>
                <a:cs typeface="Arial" panose="020B0604020202020204" pitchFamily="34" charset="0"/>
              </a:defRPr>
            </a:lvl1pPr>
          </a:lstStyle>
          <a:p>
            <a:fld id="{FD1EBD71-4233-C14F-980D-3CAEF44976C6}" type="datetime1">
              <a:rPr lang="en-US" smtClean="0"/>
              <a:pPr/>
              <a:t>8/21/2019</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2"/>
            <a:ext cx="4114800" cy="365125"/>
          </a:xfrm>
          <a:prstGeom prst="rect">
            <a:avLst/>
          </a:prstGeom>
        </p:spPr>
        <p:txBody>
          <a:bodyPr vert="horz" lIns="91440" tIns="45720" rIns="91440" bIns="45720" rtlCol="0" anchor="ctr"/>
          <a:lstStyle>
            <a:lvl1pPr algn="ctr">
              <a:defRPr sz="750">
                <a:solidFill>
                  <a:srgbClr val="65CBF9"/>
                </a:solidFill>
                <a:latin typeface="Helvetica" pitchFamily="2"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356352"/>
            <a:ext cx="2743200" cy="365125"/>
          </a:xfrm>
          <a:prstGeom prst="rect">
            <a:avLst/>
          </a:prstGeom>
        </p:spPr>
        <p:txBody>
          <a:bodyPr vert="horz" lIns="91440" tIns="45720" rIns="91440" bIns="45720" rtlCol="0" anchor="ctr"/>
          <a:lstStyle>
            <a:lvl1pPr algn="r">
              <a:defRPr sz="900">
                <a:solidFill>
                  <a:srgbClr val="65CBF9"/>
                </a:solidFill>
                <a:latin typeface="Helvetica" pitchFamily="2"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1055019035"/>
      </p:ext>
    </p:extLst>
  </p:cSld>
  <p:clrMap bg1="lt1" tx1="dk1" bg2="lt2" tx2="dk2" accent1="accent1" accent2="accent2" accent3="accent3" accent4="accent4" accent5="accent5" accent6="accent6" hlink="hlink" folHlink="folHlink"/>
  <p:sldLayoutIdLst>
    <p:sldLayoutId id="2147483834" r:id="rId1"/>
    <p:sldLayoutId id="2147483836" r:id="rId2"/>
    <p:sldLayoutId id="2147483838" r:id="rId3"/>
    <p:sldLayoutId id="2147483841" r:id="rId4"/>
    <p:sldLayoutId id="2147483843" r:id="rId5"/>
    <p:sldLayoutId id="2147483852" r:id="rId6"/>
    <p:sldLayoutId id="2147483853" r:id="rId7"/>
    <p:sldLayoutId id="2147483854" r:id="rId8"/>
    <p:sldLayoutId id="2147483856" r:id="rId9"/>
    <p:sldLayoutId id="2147483857" r:id="rId10"/>
    <p:sldLayoutId id="21474838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r" defTabSz="685800" rtl="0" eaLnBrk="1" latinLnBrk="0" hangingPunct="1">
        <a:lnSpc>
          <a:spcPct val="90000"/>
        </a:lnSpc>
        <a:spcBef>
          <a:spcPct val="0"/>
        </a:spcBef>
        <a:buNone/>
        <a:defRPr sz="3000" b="0" kern="1200">
          <a:solidFill>
            <a:srgbClr val="65CBF9"/>
          </a:solidFill>
          <a:latin typeface="Helvetica" pitchFamily="2" charset="0"/>
          <a:ea typeface="+mj-ea"/>
          <a:cs typeface="Arial" panose="020B0604020202020204" pitchFamily="34" charset="0"/>
        </a:defRPr>
      </a:lvl1pPr>
    </p:titleStyle>
    <p:bodyStyle>
      <a:lvl1pPr marL="0" indent="0" algn="r" defTabSz="685800" rtl="0" eaLnBrk="1" latinLnBrk="0" hangingPunct="1">
        <a:lnSpc>
          <a:spcPct val="100000"/>
        </a:lnSpc>
        <a:spcBef>
          <a:spcPts val="750"/>
        </a:spcBef>
        <a:buFont typeface="Arial" panose="020B0604020202020204" pitchFamily="34" charset="0"/>
        <a:buNone/>
        <a:defRPr sz="1350" kern="1200">
          <a:solidFill>
            <a:schemeClr val="bg1"/>
          </a:solidFill>
          <a:latin typeface="Helvetica" pitchFamily="2"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6" userDrawn="1">
          <p15:clr>
            <a:srgbClr val="F26B43"/>
          </p15:clr>
        </p15:guide>
        <p15:guide id="2" pos="5120" userDrawn="1">
          <p15:clr>
            <a:srgbClr val="F26B43"/>
          </p15:clr>
        </p15:guide>
        <p15:guide id="3" orient="horz" pos="2160" userDrawn="1">
          <p15:clr>
            <a:srgbClr val="F26B43"/>
          </p15:clr>
        </p15:guide>
        <p15:guide id="4" orient="horz" pos="240" userDrawn="1">
          <p15:clr>
            <a:srgbClr val="F26B43"/>
          </p15:clr>
        </p15:guide>
        <p15:guide id="5" orient="horz" pos="4080" userDrawn="1">
          <p15:clr>
            <a:srgbClr val="F26B43"/>
          </p15:clr>
        </p15:guide>
        <p15:guide id="6" pos="320" userDrawn="1">
          <p15:clr>
            <a:srgbClr val="F26B43"/>
          </p15:clr>
        </p15:guide>
        <p15:guide id="7" pos="99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1479064" y="4913643"/>
            <a:ext cx="4592572" cy="585971"/>
          </a:xfrm>
        </p:spPr>
        <p:txBody>
          <a:bodyPr>
            <a:noAutofit/>
          </a:bodyPr>
          <a:lstStyle/>
          <a:p>
            <a:pPr eaLnBrk="1" hangingPunct="1"/>
            <a:r>
              <a:rPr lang="en-US" altLang="en-US" sz="1600" dirty="0" smtClean="0">
                <a:cs typeface="Arial Black" panose="020B0604020202020204" pitchFamily="34" charset="0"/>
              </a:rPr>
              <a:t>Marybeth Edeen</a:t>
            </a:r>
          </a:p>
          <a:p>
            <a:pPr eaLnBrk="1" hangingPunct="1"/>
            <a:r>
              <a:rPr lang="en-US" altLang="en-US" sz="1600" dirty="0" smtClean="0">
                <a:cs typeface="Arial Black" panose="020B0604020202020204" pitchFamily="34" charset="0"/>
              </a:rPr>
              <a:t>June </a:t>
            </a:r>
            <a:r>
              <a:rPr lang="en-US" altLang="en-US" sz="1600" dirty="0">
                <a:cs typeface="Arial Black" panose="020B0604020202020204" pitchFamily="34" charset="0"/>
              </a:rPr>
              <a:t>25th, 2019</a:t>
            </a:r>
          </a:p>
        </p:txBody>
      </p:sp>
      <p:sp>
        <p:nvSpPr>
          <p:cNvPr id="5122" name="Rectangle 2"/>
          <p:cNvSpPr>
            <a:spLocks noGrp="1" noChangeArrowheads="1"/>
          </p:cNvSpPr>
          <p:nvPr>
            <p:ph type="ctrTitle" idx="4294967295"/>
          </p:nvPr>
        </p:nvSpPr>
        <p:spPr>
          <a:xfrm>
            <a:off x="1479064" y="2883286"/>
            <a:ext cx="5283479" cy="1446962"/>
          </a:xfrm>
        </p:spPr>
        <p:txBody>
          <a:bodyPr>
            <a:normAutofit/>
          </a:bodyPr>
          <a:lstStyle/>
          <a:p>
            <a:pPr algn="l" eaLnBrk="1" hangingPunct="1"/>
            <a:r>
              <a:rPr lang="en-US" altLang="en-US" sz="4800" b="1" dirty="0">
                <a:cs typeface="Arial Black" panose="020B0604020202020204" pitchFamily="34" charset="0"/>
              </a:rPr>
              <a:t>LEO Economic Development</a:t>
            </a:r>
          </a:p>
        </p:txBody>
      </p:sp>
      <p:sp>
        <p:nvSpPr>
          <p:cNvPr id="2" name="Rectangle 1">
            <a:extLst>
              <a:ext uri="{FF2B5EF4-FFF2-40B4-BE49-F238E27FC236}">
                <a16:creationId xmlns:a16="http://schemas.microsoft.com/office/drawing/2014/main" id="{4CBD09BA-769A-6142-A6CE-A9708310098F}"/>
              </a:ext>
            </a:extLst>
          </p:cNvPr>
          <p:cNvSpPr/>
          <p:nvPr/>
        </p:nvSpPr>
        <p:spPr>
          <a:xfrm>
            <a:off x="1479064" y="4370440"/>
            <a:ext cx="4750339" cy="400110"/>
          </a:xfrm>
          <a:prstGeom prst="rect">
            <a:avLst/>
          </a:prstGeom>
        </p:spPr>
        <p:txBody>
          <a:bodyPr wrap="none">
            <a:spAutoFit/>
          </a:bodyPr>
          <a:lstStyle/>
          <a:p>
            <a:pPr eaLnBrk="1" hangingPunct="1"/>
            <a:r>
              <a:rPr lang="en-US" altLang="en-US" sz="2000" b="1" dirty="0">
                <a:solidFill>
                  <a:schemeClr val="bg1"/>
                </a:solidFill>
                <a:latin typeface="Helvetica" pitchFamily="2" charset="0"/>
                <a:cs typeface="Arial Black" panose="020B0604020202020204" pitchFamily="34" charset="0"/>
              </a:rPr>
              <a:t>Strategy Overview &amp; Near Term Plans</a:t>
            </a:r>
          </a:p>
        </p:txBody>
      </p:sp>
      <p:sp>
        <p:nvSpPr>
          <p:cNvPr id="5" name="Slide Number Placeholder 5">
            <a:extLst>
              <a:ext uri="{FF2B5EF4-FFF2-40B4-BE49-F238E27FC236}">
                <a16:creationId xmlns:a16="http://schemas.microsoft.com/office/drawing/2014/main" id="{36F5E370-0768-5E45-9865-0974376DE980}"/>
              </a:ext>
            </a:extLst>
          </p:cNvPr>
          <p:cNvSpPr>
            <a:spLocks noGrp="1"/>
          </p:cNvSpPr>
          <p:nvPr>
            <p:ph type="sldNum" sz="quarter" idx="12"/>
          </p:nvPr>
        </p:nvSpPr>
        <p:spPr>
          <a:xfrm>
            <a:off x="9355319" y="6356352"/>
            <a:ext cx="2743200" cy="365125"/>
          </a:xfrm>
        </p:spPr>
        <p:txBody>
          <a:bodyPr/>
          <a:lstStyle>
            <a:lvl1pPr>
              <a:defRPr>
                <a:latin typeface="Helvetica" pitchFamily="2" charset="0"/>
              </a:defRPr>
            </a:lvl1pPr>
          </a:lstStyle>
          <a:p>
            <a:fld id="{2E8C51FE-49D9-314D-9957-ABBF7DDE8782}" type="slidenum">
              <a:rPr lang="en-US" smtClean="0"/>
              <a:pPr/>
              <a:t>1</a:t>
            </a:fld>
            <a:endParaRPr lang="en-US" dirty="0"/>
          </a:p>
        </p:txBody>
      </p:sp>
    </p:spTree>
    <p:extLst>
      <p:ext uri="{BB962C8B-B14F-4D97-AF65-F5344CB8AC3E}">
        <p14:creationId xmlns:p14="http://schemas.microsoft.com/office/powerpoint/2010/main" val="41325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B77E31-54EE-5046-9B82-AF4B1D9945AF}"/>
              </a:ext>
            </a:extLst>
          </p:cNvPr>
          <p:cNvSpPr>
            <a:spLocks noGrp="1"/>
          </p:cNvSpPr>
          <p:nvPr>
            <p:ph type="title"/>
          </p:nvPr>
        </p:nvSpPr>
        <p:spPr>
          <a:xfrm>
            <a:off x="508000" y="758125"/>
            <a:ext cx="11112500" cy="590931"/>
          </a:xfrm>
        </p:spPr>
        <p:txBody>
          <a:bodyPr/>
          <a:lstStyle/>
          <a:p>
            <a:r>
              <a:rPr lang="en-US" sz="3600" dirty="0" smtClean="0"/>
              <a:t>Private </a:t>
            </a:r>
            <a:r>
              <a:rPr lang="en-US" sz="3600" dirty="0"/>
              <a:t>Astronaut Missions</a:t>
            </a:r>
          </a:p>
        </p:txBody>
      </p:sp>
      <p:sp>
        <p:nvSpPr>
          <p:cNvPr id="2" name="Content Placeholder 1">
            <a:extLst>
              <a:ext uri="{FF2B5EF4-FFF2-40B4-BE49-F238E27FC236}">
                <a16:creationId xmlns:a16="http://schemas.microsoft.com/office/drawing/2014/main" id="{CE81D8DD-9474-B148-B266-A36321EE2EB4}"/>
              </a:ext>
            </a:extLst>
          </p:cNvPr>
          <p:cNvSpPr>
            <a:spLocks noGrp="1"/>
          </p:cNvSpPr>
          <p:nvPr>
            <p:ph idx="1"/>
          </p:nvPr>
        </p:nvSpPr>
        <p:spPr>
          <a:xfrm>
            <a:off x="508000" y="1563745"/>
            <a:ext cx="11430000" cy="4363230"/>
          </a:xfrm>
        </p:spPr>
        <p:txBody>
          <a:bodyPr>
            <a:noAutofit/>
          </a:bodyPr>
          <a:lstStyle/>
          <a:p>
            <a:pPr marL="0" indent="0">
              <a:spcBef>
                <a:spcPts val="600"/>
              </a:spcBef>
              <a:buNone/>
            </a:pPr>
            <a:r>
              <a:rPr lang="en-US" sz="1800" b="1" dirty="0"/>
              <a:t>Historical Precedent</a:t>
            </a:r>
          </a:p>
          <a:p>
            <a:pPr marL="285750" indent="-285750">
              <a:spcBef>
                <a:spcPts val="600"/>
              </a:spcBef>
              <a:buFont typeface="Arial" panose="020B0604020202020204" pitchFamily="34" charset="0"/>
              <a:buChar char="•"/>
            </a:pPr>
            <a:r>
              <a:rPr lang="en-US" sz="1800" dirty="0"/>
              <a:t>Russia sold </a:t>
            </a:r>
            <a:r>
              <a:rPr lang="en-US" sz="1800" dirty="0" smtClean="0"/>
              <a:t>8 seats for private </a:t>
            </a:r>
            <a:r>
              <a:rPr lang="en-US" sz="1800" dirty="0"/>
              <a:t>astronaut missions of </a:t>
            </a:r>
            <a:r>
              <a:rPr lang="en-US" sz="1800" dirty="0" smtClean="0"/>
              <a:t>short </a:t>
            </a:r>
            <a:r>
              <a:rPr lang="en-US" sz="1800" dirty="0"/>
              <a:t>duration to the ISS between </a:t>
            </a:r>
            <a:r>
              <a:rPr lang="en-US" sz="1800" dirty="0" smtClean="0"/>
              <a:t>2001-2009, </a:t>
            </a:r>
            <a:r>
              <a:rPr lang="en-US" sz="1800" dirty="0"/>
              <a:t>and has sold 1 seat to </a:t>
            </a:r>
            <a:r>
              <a:rPr lang="en-US" sz="1800" dirty="0" smtClean="0"/>
              <a:t>UAE </a:t>
            </a:r>
            <a:r>
              <a:rPr lang="en-US" sz="1800" dirty="0"/>
              <a:t>for flight in September 2019</a:t>
            </a:r>
          </a:p>
          <a:p>
            <a:pPr marL="0" indent="0">
              <a:spcBef>
                <a:spcPts val="600"/>
              </a:spcBef>
              <a:buNone/>
            </a:pPr>
            <a:endParaRPr lang="en-US" sz="1800" b="1" dirty="0" smtClean="0"/>
          </a:p>
          <a:p>
            <a:pPr marL="0" indent="0">
              <a:spcBef>
                <a:spcPts val="600"/>
              </a:spcBef>
              <a:buNone/>
            </a:pPr>
            <a:r>
              <a:rPr lang="en-US" sz="1800" b="1" dirty="0" smtClean="0"/>
              <a:t>Current </a:t>
            </a:r>
            <a:r>
              <a:rPr lang="en-US" sz="1800" b="1" dirty="0"/>
              <a:t>NASA Plans</a:t>
            </a:r>
          </a:p>
          <a:p>
            <a:pPr marL="285750" indent="-285750">
              <a:spcBef>
                <a:spcPts val="600"/>
              </a:spcBef>
              <a:buFont typeface="Arial" panose="020B0604020202020204" pitchFamily="34" charset="0"/>
              <a:buChar char="•"/>
            </a:pPr>
            <a:r>
              <a:rPr lang="en-US" sz="1800" dirty="0"/>
              <a:t>NASA is planning to enable private astronaut missions to the ISS using vehicles developed by SpaceX and Boeing under NASA’s commercial crew program (CCP)</a:t>
            </a:r>
          </a:p>
          <a:p>
            <a:pPr marL="628650" lvl="1" indent="-285750">
              <a:spcBef>
                <a:spcPts val="600"/>
              </a:spcBef>
              <a:buFont typeface="System Font Regular"/>
              <a:buChar char="-"/>
            </a:pPr>
            <a:r>
              <a:rPr lang="en-US" sz="1800" dirty="0" smtClean="0"/>
              <a:t>All </a:t>
            </a:r>
            <a:r>
              <a:rPr lang="en-US" sz="1800" dirty="0"/>
              <a:t>c</a:t>
            </a:r>
            <a:r>
              <a:rPr lang="en-US" sz="1800" dirty="0" smtClean="0"/>
              <a:t>ommercial “charter</a:t>
            </a:r>
            <a:r>
              <a:rPr lang="en-US" sz="1800" dirty="0"/>
              <a:t>” </a:t>
            </a:r>
            <a:r>
              <a:rPr lang="en-US" sz="1800" dirty="0" smtClean="0"/>
              <a:t>flight </a:t>
            </a:r>
            <a:r>
              <a:rPr lang="en-US" sz="1800" dirty="0"/>
              <a:t>– Commercial </a:t>
            </a:r>
            <a:r>
              <a:rPr lang="en-US" sz="1800" dirty="0" smtClean="0"/>
              <a:t>Provider </a:t>
            </a:r>
            <a:r>
              <a:rPr lang="en-US" sz="1800" dirty="0"/>
              <a:t>sells an entire mission </a:t>
            </a:r>
            <a:r>
              <a:rPr lang="en-US" sz="1800" dirty="0" smtClean="0"/>
              <a:t>for </a:t>
            </a:r>
            <a:r>
              <a:rPr lang="en-US" sz="1800" dirty="0"/>
              <a:t>sortie </a:t>
            </a:r>
            <a:r>
              <a:rPr lang="en-US" sz="1800" dirty="0" smtClean="0"/>
              <a:t>to ISS</a:t>
            </a:r>
          </a:p>
          <a:p>
            <a:pPr marL="628650" lvl="1" indent="-285750">
              <a:spcBef>
                <a:spcPts val="600"/>
              </a:spcBef>
              <a:buFont typeface="System Font Regular"/>
              <a:buChar char="-"/>
            </a:pPr>
            <a:r>
              <a:rPr lang="en-US" sz="1800" dirty="0" smtClean="0"/>
              <a:t>Independent </a:t>
            </a:r>
            <a:r>
              <a:rPr lang="en-US" sz="1800" dirty="0"/>
              <a:t>of NASA’s </a:t>
            </a:r>
            <a:r>
              <a:rPr lang="en-US" sz="1800" dirty="0" smtClean="0"/>
              <a:t>missions under Commercial </a:t>
            </a:r>
            <a:r>
              <a:rPr lang="en-US" sz="1800" dirty="0"/>
              <a:t>C</a:t>
            </a:r>
            <a:r>
              <a:rPr lang="en-US" sz="1800" dirty="0" smtClean="0"/>
              <a:t>rew Program</a:t>
            </a:r>
            <a:endParaRPr lang="en-US" sz="1800" dirty="0"/>
          </a:p>
          <a:p>
            <a:pPr marL="285750" indent="-285750">
              <a:spcBef>
                <a:spcPts val="600"/>
              </a:spcBef>
              <a:buFont typeface="Arial" panose="020B0604020202020204" pitchFamily="34" charset="0"/>
              <a:buChar char="•"/>
            </a:pPr>
            <a:r>
              <a:rPr lang="en-US" sz="1800" dirty="0" smtClean="0"/>
              <a:t>Initial </a:t>
            </a:r>
            <a:r>
              <a:rPr lang="en-US" sz="1800" dirty="0"/>
              <a:t>mission could potentially be as early as </a:t>
            </a:r>
            <a:r>
              <a:rPr lang="en-US" sz="1800" dirty="0" smtClean="0"/>
              <a:t>late 2020</a:t>
            </a:r>
            <a:endParaRPr lang="en-US" sz="1800" dirty="0"/>
          </a:p>
          <a:p>
            <a:pPr marL="285750" indent="-285750">
              <a:spcBef>
                <a:spcPts val="600"/>
              </a:spcBef>
              <a:buFont typeface="Arial" panose="020B0604020202020204" pitchFamily="34" charset="0"/>
              <a:buChar char="•"/>
            </a:pPr>
            <a:r>
              <a:rPr lang="en-US" sz="1800" dirty="0"/>
              <a:t>NASA can accommodate up to 2 ‘sortie’ </a:t>
            </a:r>
            <a:r>
              <a:rPr lang="en-US" sz="1800" dirty="0" smtClean="0"/>
              <a:t>flights </a:t>
            </a:r>
            <a:r>
              <a:rPr lang="en-US" sz="1800" dirty="0"/>
              <a:t>to ISS per </a:t>
            </a:r>
            <a:r>
              <a:rPr lang="en-US" sz="1800" dirty="0" smtClean="0"/>
              <a:t>year, up to 4 crew per flight,  &lt;30 days duration</a:t>
            </a:r>
            <a:endParaRPr lang="en-US" sz="1800" dirty="0"/>
          </a:p>
          <a:p>
            <a:pPr marL="285750" indent="-285750">
              <a:spcBef>
                <a:spcPts val="600"/>
              </a:spcBef>
              <a:buFont typeface="Arial" panose="020B0604020202020204" pitchFamily="34" charset="0"/>
              <a:buChar char="•"/>
            </a:pPr>
            <a:r>
              <a:rPr lang="en-US" sz="1800" dirty="0"/>
              <a:t>NASA will encourage foreign governments to work through US companies</a:t>
            </a:r>
          </a:p>
        </p:txBody>
      </p:sp>
      <p:sp>
        <p:nvSpPr>
          <p:cNvPr id="4" name="Slide Number Placeholder 5">
            <a:extLst>
              <a:ext uri="{FF2B5EF4-FFF2-40B4-BE49-F238E27FC236}">
                <a16:creationId xmlns:a16="http://schemas.microsoft.com/office/drawing/2014/main" id="{B2E02ECF-B8B3-314F-8296-D8D377E08888}"/>
              </a:ext>
            </a:extLst>
          </p:cNvPr>
          <p:cNvSpPr>
            <a:spLocks noGrp="1"/>
          </p:cNvSpPr>
          <p:nvPr>
            <p:ph type="sldNum" sz="quarter" idx="12"/>
          </p:nvPr>
        </p:nvSpPr>
        <p:spPr>
          <a:xfrm>
            <a:off x="9355319" y="6356352"/>
            <a:ext cx="2743200" cy="365125"/>
          </a:xfrm>
        </p:spPr>
        <p:txBody>
          <a:bodyPr/>
          <a:lstStyle>
            <a:lvl1pPr>
              <a:defRPr>
                <a:latin typeface="Helvetica" pitchFamily="2" charset="0"/>
              </a:defRPr>
            </a:lvl1pPr>
          </a:lstStyle>
          <a:p>
            <a:fld id="{2E8C51FE-49D9-314D-9957-ABBF7DDE8782}" type="slidenum">
              <a:rPr lang="en-US" smtClean="0"/>
              <a:pPr/>
              <a:t>10</a:t>
            </a:fld>
            <a:endParaRPr lang="en-US" dirty="0"/>
          </a:p>
        </p:txBody>
      </p:sp>
    </p:spTree>
    <p:extLst>
      <p:ext uri="{BB962C8B-B14F-4D97-AF65-F5344CB8AC3E}">
        <p14:creationId xmlns:p14="http://schemas.microsoft.com/office/powerpoint/2010/main" val="344086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687206"/>
            <a:ext cx="11430000" cy="590931"/>
          </a:xfrm>
        </p:spPr>
        <p:txBody>
          <a:bodyPr/>
          <a:lstStyle/>
          <a:p>
            <a:r>
              <a:rPr lang="en-US" sz="3600" dirty="0" smtClean="0"/>
              <a:t>LEO Commercial Destinations</a:t>
            </a:r>
            <a:endParaRPr lang="en-US" sz="3600" dirty="0"/>
          </a:p>
        </p:txBody>
      </p:sp>
      <p:sp>
        <p:nvSpPr>
          <p:cNvPr id="3" name="Content Placeholder 2"/>
          <p:cNvSpPr>
            <a:spLocks noGrp="1"/>
          </p:cNvSpPr>
          <p:nvPr>
            <p:ph idx="1"/>
          </p:nvPr>
        </p:nvSpPr>
        <p:spPr>
          <a:xfrm>
            <a:off x="508000" y="1584343"/>
            <a:ext cx="11430000" cy="4407360"/>
          </a:xfrm>
        </p:spPr>
        <p:txBody>
          <a:bodyPr/>
          <a:lstStyle/>
          <a:p>
            <a:pPr>
              <a:spcBef>
                <a:spcPts val="600"/>
              </a:spcBef>
            </a:pPr>
            <a:r>
              <a:rPr lang="en-US" sz="1800" b="1" dirty="0"/>
              <a:t>NASA Objectives</a:t>
            </a:r>
          </a:p>
          <a:p>
            <a:pPr marL="514350" lvl="1" indent="-171450">
              <a:spcBef>
                <a:spcPts val="600"/>
              </a:spcBef>
              <a:buFont typeface="Arial" panose="020B0604020202020204" pitchFamily="34" charset="0"/>
              <a:buChar char="•"/>
            </a:pPr>
            <a:r>
              <a:rPr lang="en-US" sz="1800" dirty="0"/>
              <a:t>Partner with US industry to </a:t>
            </a:r>
            <a:r>
              <a:rPr lang="en-US" sz="1800" dirty="0" smtClean="0"/>
              <a:t>enable development </a:t>
            </a:r>
            <a:r>
              <a:rPr lang="en-US" sz="1800" dirty="0"/>
              <a:t>of LEO </a:t>
            </a:r>
            <a:r>
              <a:rPr lang="en-US" sz="1800" dirty="0" smtClean="0"/>
              <a:t>destinations </a:t>
            </a:r>
          </a:p>
          <a:p>
            <a:pPr marL="514350" lvl="1" indent="-171450">
              <a:spcBef>
                <a:spcPts val="600"/>
              </a:spcBef>
              <a:buFont typeface="Arial" panose="020B0604020202020204" pitchFamily="34" charset="0"/>
              <a:buChar char="•"/>
            </a:pPr>
            <a:r>
              <a:rPr lang="en-US" sz="1800" dirty="0" smtClean="0"/>
              <a:t>Enable purchase </a:t>
            </a:r>
            <a:r>
              <a:rPr lang="en-US" sz="1800" dirty="0"/>
              <a:t>of commercial services to meet NASA’s need for continued operations in LEO </a:t>
            </a:r>
            <a:endParaRPr lang="en-US" sz="1800" dirty="0" smtClean="0"/>
          </a:p>
          <a:p>
            <a:pPr lvl="1">
              <a:spcBef>
                <a:spcPts val="600"/>
              </a:spcBef>
            </a:pPr>
            <a:endParaRPr lang="en-US" sz="1800" dirty="0"/>
          </a:p>
          <a:p>
            <a:pPr>
              <a:spcBef>
                <a:spcPts val="600"/>
              </a:spcBef>
            </a:pPr>
            <a:r>
              <a:rPr lang="en-US" sz="1800" b="1" dirty="0"/>
              <a:t>Attributes</a:t>
            </a:r>
          </a:p>
          <a:p>
            <a:pPr marL="514350" lvl="1" indent="-171450">
              <a:spcBef>
                <a:spcPts val="600"/>
              </a:spcBef>
              <a:buFont typeface="Arial" panose="020B0604020202020204" pitchFamily="34" charset="0"/>
              <a:buChar char="•"/>
            </a:pPr>
            <a:r>
              <a:rPr lang="en-US" sz="1800" dirty="0" smtClean="0"/>
              <a:t>Destination will not be owned by NASA</a:t>
            </a:r>
            <a:endParaRPr lang="en-US" sz="1800" dirty="0"/>
          </a:p>
          <a:p>
            <a:pPr marL="857250" lvl="2" indent="-171450">
              <a:spcBef>
                <a:spcPts val="300"/>
              </a:spcBef>
              <a:buFont typeface="System Font Regular"/>
              <a:buChar char="-"/>
            </a:pPr>
            <a:r>
              <a:rPr lang="en-US" sz="1800" dirty="0"/>
              <a:t>Availability of initial services not anticipated for several years</a:t>
            </a:r>
          </a:p>
          <a:p>
            <a:pPr marL="514350" lvl="1" indent="-171450">
              <a:spcBef>
                <a:spcPts val="600"/>
              </a:spcBef>
              <a:buFont typeface="Arial" panose="020B0604020202020204" pitchFamily="34" charset="0"/>
              <a:buChar char="•"/>
            </a:pPr>
            <a:r>
              <a:rPr lang="en-US" sz="1800" dirty="0" smtClean="0"/>
              <a:t>Treat </a:t>
            </a:r>
            <a:r>
              <a:rPr lang="en-US" sz="1800" dirty="0"/>
              <a:t>the providers as partners and not suppliers</a:t>
            </a:r>
          </a:p>
          <a:p>
            <a:pPr marL="857250" lvl="2" indent="-171450">
              <a:spcBef>
                <a:spcPts val="300"/>
              </a:spcBef>
              <a:buFont typeface="System Font Regular"/>
              <a:buChar char="-"/>
            </a:pPr>
            <a:r>
              <a:rPr lang="en-US" sz="1800" dirty="0"/>
              <a:t>Minimal NASA oversight (insight only</a:t>
            </a:r>
            <a:r>
              <a:rPr lang="en-US" sz="1800" dirty="0" smtClean="0"/>
              <a:t>)</a:t>
            </a:r>
            <a:endParaRPr lang="en-US" sz="1800" dirty="0"/>
          </a:p>
          <a:p>
            <a:pPr marL="857250" lvl="2" indent="-171450">
              <a:spcBef>
                <a:spcPts val="300"/>
              </a:spcBef>
              <a:buFont typeface="System Font Regular"/>
              <a:buChar char="-"/>
            </a:pPr>
            <a:r>
              <a:rPr lang="en-US" sz="1800" dirty="0" smtClean="0"/>
              <a:t>Provide </a:t>
            </a:r>
            <a:r>
              <a:rPr lang="en-US" sz="1800" dirty="0"/>
              <a:t>maximum flexibility for industry to innovate</a:t>
            </a:r>
          </a:p>
          <a:p>
            <a:pPr marL="857250" lvl="2" indent="-171450">
              <a:spcBef>
                <a:spcPts val="300"/>
              </a:spcBef>
              <a:buFont typeface="System Font Regular"/>
              <a:buChar char="-"/>
            </a:pPr>
            <a:r>
              <a:rPr lang="en-US" sz="1800" dirty="0" smtClean="0"/>
              <a:t>Significant </a:t>
            </a:r>
            <a:r>
              <a:rPr lang="en-US" sz="1800" dirty="0"/>
              <a:t>non-NASA </a:t>
            </a:r>
            <a:r>
              <a:rPr lang="en-US" sz="1800" dirty="0" smtClean="0"/>
              <a:t>investment will be required</a:t>
            </a:r>
            <a:endParaRPr lang="en-US" sz="1800" dirty="0"/>
          </a:p>
          <a:p>
            <a:pPr marL="857250" lvl="2" indent="-171450">
              <a:spcBef>
                <a:spcPts val="300"/>
              </a:spcBef>
              <a:buFont typeface="System Font Regular"/>
              <a:buChar char="-"/>
            </a:pPr>
            <a:r>
              <a:rPr lang="en-US" sz="1800" dirty="0" smtClean="0"/>
              <a:t>Significant non-NASA customers required</a:t>
            </a:r>
            <a:endParaRPr lang="en-US" sz="1800" dirty="0"/>
          </a:p>
          <a:p>
            <a:pPr marL="514350" lvl="1" indent="-171450">
              <a:spcBef>
                <a:spcPts val="600"/>
              </a:spcBef>
              <a:buFont typeface="Arial" panose="020B0604020202020204" pitchFamily="34" charset="0"/>
              <a:buChar char="•"/>
            </a:pPr>
            <a:r>
              <a:rPr lang="en-US" sz="1800" dirty="0"/>
              <a:t>Minimize industry and investor </a:t>
            </a:r>
            <a:r>
              <a:rPr lang="en-US" sz="1800" dirty="0" smtClean="0"/>
              <a:t>uncertainty</a:t>
            </a:r>
            <a:endParaRPr lang="en-US" sz="1800" dirty="0"/>
          </a:p>
          <a:p>
            <a:pPr marL="857250" lvl="2" indent="-171450">
              <a:spcBef>
                <a:spcPts val="300"/>
              </a:spcBef>
              <a:buFont typeface="System Font Regular"/>
              <a:buChar char="-"/>
            </a:pPr>
            <a:r>
              <a:rPr lang="en-US" sz="1800" dirty="0"/>
              <a:t>Early government commitment to purchase </a:t>
            </a:r>
            <a:r>
              <a:rPr lang="en-US" sz="1800" dirty="0" smtClean="0"/>
              <a:t>commercial services </a:t>
            </a:r>
            <a:r>
              <a:rPr lang="en-US" sz="1800" dirty="0"/>
              <a:t>at the </a:t>
            </a:r>
            <a:r>
              <a:rPr lang="en-US" sz="1800" dirty="0" smtClean="0"/>
              <a:t>destination(s)</a:t>
            </a:r>
            <a:endParaRPr lang="en-US" sz="1800" dirty="0"/>
          </a:p>
        </p:txBody>
      </p:sp>
      <p:sp>
        <p:nvSpPr>
          <p:cNvPr id="5" name="Slide Number Placeholder 5">
            <a:extLst>
              <a:ext uri="{FF2B5EF4-FFF2-40B4-BE49-F238E27FC236}">
                <a16:creationId xmlns:a16="http://schemas.microsoft.com/office/drawing/2014/main" id="{662887C0-497C-9F4A-B1B1-54B467F43419}"/>
              </a:ext>
            </a:extLst>
          </p:cNvPr>
          <p:cNvSpPr>
            <a:spLocks noGrp="1"/>
          </p:cNvSpPr>
          <p:nvPr>
            <p:ph type="sldNum" sz="quarter" idx="12"/>
          </p:nvPr>
        </p:nvSpPr>
        <p:spPr>
          <a:xfrm>
            <a:off x="9355319" y="6356352"/>
            <a:ext cx="2743200" cy="365125"/>
          </a:xfrm>
        </p:spPr>
        <p:txBody>
          <a:bodyPr/>
          <a:lstStyle>
            <a:lvl1pPr>
              <a:defRPr>
                <a:latin typeface="Helvetica" pitchFamily="2" charset="0"/>
              </a:defRPr>
            </a:lvl1pPr>
          </a:lstStyle>
          <a:p>
            <a:fld id="{2E8C51FE-49D9-314D-9957-ABBF7DDE8782}" type="slidenum">
              <a:rPr lang="en-US" smtClean="0"/>
              <a:pPr/>
              <a:t>11</a:t>
            </a:fld>
            <a:endParaRPr lang="en-US" dirty="0"/>
          </a:p>
        </p:txBody>
      </p:sp>
    </p:spTree>
    <p:extLst>
      <p:ext uri="{BB962C8B-B14F-4D97-AF65-F5344CB8AC3E}">
        <p14:creationId xmlns:p14="http://schemas.microsoft.com/office/powerpoint/2010/main" val="29524050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0" y="618934"/>
            <a:ext cx="11112500" cy="590931"/>
          </a:xfrm>
        </p:spPr>
        <p:txBody>
          <a:bodyPr/>
          <a:lstStyle/>
          <a:p>
            <a:r>
              <a:rPr lang="en-US" sz="3600" dirty="0" smtClean="0"/>
              <a:t>Stimulate </a:t>
            </a:r>
            <a:r>
              <a:rPr lang="en-US" sz="3600" dirty="0"/>
              <a:t>Sustainable </a:t>
            </a:r>
            <a:r>
              <a:rPr lang="en-US" sz="3600" dirty="0" smtClean="0"/>
              <a:t>Demand</a:t>
            </a:r>
            <a:endParaRPr lang="en-US" sz="3600" dirty="0"/>
          </a:p>
        </p:txBody>
      </p:sp>
      <p:sp>
        <p:nvSpPr>
          <p:cNvPr id="5" name="Content Placeholder 1">
            <a:extLst>
              <a:ext uri="{FF2B5EF4-FFF2-40B4-BE49-F238E27FC236}">
                <a16:creationId xmlns:a16="http://schemas.microsoft.com/office/drawing/2014/main" id="{CE81D8DD-9474-B148-B266-A36321EE2EB4}"/>
              </a:ext>
            </a:extLst>
          </p:cNvPr>
          <p:cNvSpPr txBox="1">
            <a:spLocks/>
          </p:cNvSpPr>
          <p:nvPr/>
        </p:nvSpPr>
        <p:spPr bwMode="auto">
          <a:xfrm>
            <a:off x="508000" y="1239072"/>
            <a:ext cx="11112500" cy="454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spAutoFit/>
          </a:bodyPr>
          <a:lstStyle>
            <a:lvl1pPr marL="342900" indent="-342900" algn="l" rtl="0" eaLnBrk="0" fontAlgn="base" hangingPunct="0">
              <a:spcBef>
                <a:spcPct val="50000"/>
              </a:spcBef>
              <a:spcAft>
                <a:spcPct val="0"/>
              </a:spcAft>
              <a:buClrTx/>
              <a:buSzPct val="125000"/>
              <a:buChar char="•"/>
              <a:defRPr b="1" kern="1200">
                <a:solidFill>
                  <a:schemeClr val="tx1"/>
                </a:solidFill>
                <a:latin typeface="+mn-lt"/>
                <a:ea typeface="+mn-ea"/>
                <a:cs typeface="+mn-cs"/>
              </a:defRPr>
            </a:lvl1pPr>
            <a:lvl2pPr marL="669925" indent="-325438" algn="l" rtl="0" eaLnBrk="0" fontAlgn="base" hangingPunct="0">
              <a:spcBef>
                <a:spcPct val="50000"/>
              </a:spcBef>
              <a:spcAft>
                <a:spcPct val="0"/>
              </a:spcAft>
              <a:buClr>
                <a:srgbClr val="08048F"/>
              </a:buClr>
              <a:buSzPct val="100000"/>
              <a:buFont typeface="Arial" panose="020B0604020202020204" pitchFamily="34" charset="0"/>
              <a:buChar char="–"/>
              <a:defRPr sz="1600" b="0" kern="1200">
                <a:solidFill>
                  <a:schemeClr val="tx1"/>
                </a:solidFill>
                <a:latin typeface="+mn-lt"/>
                <a:ea typeface="+mn-ea"/>
                <a:cs typeface="+mn-cs"/>
              </a:defRPr>
            </a:lvl2pPr>
            <a:lvl3pPr marL="914400" indent="-242888" algn="l" rtl="0" eaLnBrk="0" fontAlgn="base" hangingPunct="0">
              <a:spcBef>
                <a:spcPct val="50000"/>
              </a:spcBef>
              <a:spcAft>
                <a:spcPct val="0"/>
              </a:spcAft>
              <a:buFont typeface="Wingdings" panose="05000000000000000000" pitchFamily="2" charset="2"/>
              <a:buChar char="§"/>
              <a:defRPr sz="1600" kern="1200">
                <a:solidFill>
                  <a:schemeClr val="tx1"/>
                </a:solidFill>
                <a:latin typeface="+mn-lt"/>
                <a:ea typeface="+mn-ea"/>
                <a:cs typeface="+mn-cs"/>
              </a:defRPr>
            </a:lvl3pPr>
            <a:lvl4pPr marL="1146175" indent="-230188" algn="l" rtl="0" eaLnBrk="0" fontAlgn="base" hangingPunct="0">
              <a:spcBef>
                <a:spcPct val="50000"/>
              </a:spcBef>
              <a:spcAft>
                <a:spcPct val="0"/>
              </a:spcAft>
              <a:buClr>
                <a:schemeClr val="hlink"/>
              </a:buClr>
              <a:buFont typeface="Symbol" panose="05050102010706020507" pitchFamily="18" charset="2"/>
              <a:buChar char="-"/>
              <a:defRPr sz="1400" kern="1200">
                <a:solidFill>
                  <a:schemeClr val="tx1"/>
                </a:solidFill>
                <a:latin typeface="+mn-lt"/>
                <a:ea typeface="+mn-ea"/>
                <a:cs typeface="+mn-cs"/>
              </a:defRPr>
            </a:lvl4pPr>
            <a:lvl5pPr marL="1365250" indent="-217488" algn="l" rtl="0" eaLnBrk="0" fontAlgn="base" hangingPunct="0">
              <a:spcBef>
                <a:spcPct val="50000"/>
              </a:spcBef>
              <a:spcAft>
                <a:spcPct val="0"/>
              </a:spcAft>
              <a:buClr>
                <a:schemeClr val="hlink"/>
              </a:buClr>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chemeClr val="bg1"/>
              </a:buClr>
              <a:buNone/>
            </a:pPr>
            <a:r>
              <a:rPr lang="en-US" sz="1800" dirty="0" smtClean="0">
                <a:solidFill>
                  <a:schemeClr val="bg1"/>
                </a:solidFill>
                <a:latin typeface="Helvetica" pitchFamily="2" charset="0"/>
              </a:rPr>
              <a:t>In-Space </a:t>
            </a:r>
            <a:r>
              <a:rPr lang="en-US" sz="1800" dirty="0">
                <a:solidFill>
                  <a:schemeClr val="bg1"/>
                </a:solidFill>
                <a:latin typeface="Helvetica" pitchFamily="2" charset="0"/>
              </a:rPr>
              <a:t>Manufacturing Projects underway (funded by ISS to date):</a:t>
            </a:r>
          </a:p>
          <a:p>
            <a:pPr lvl="1">
              <a:spcBef>
                <a:spcPts val="600"/>
              </a:spcBef>
              <a:buClr>
                <a:schemeClr val="bg1"/>
              </a:buClr>
              <a:buFont typeface="Arial" panose="020B0604020202020204" pitchFamily="34" charset="0"/>
              <a:buChar char="•"/>
              <a:tabLst>
                <a:tab pos="4568825" algn="l"/>
                <a:tab pos="4735513" algn="l"/>
              </a:tabLst>
            </a:pPr>
            <a:r>
              <a:rPr lang="en-US" sz="1800" dirty="0">
                <a:solidFill>
                  <a:schemeClr val="bg1"/>
                </a:solidFill>
                <a:latin typeface="Helvetica" pitchFamily="2" charset="0"/>
              </a:rPr>
              <a:t>Exotic Optical Fibers (3 projects) 	-	2 on NG-11 (April 2019</a:t>
            </a:r>
            <a:r>
              <a:rPr lang="en-US" sz="1800" dirty="0" smtClean="0">
                <a:solidFill>
                  <a:schemeClr val="bg1"/>
                </a:solidFill>
                <a:latin typeface="Helvetica" pitchFamily="2" charset="0"/>
              </a:rPr>
              <a:t>), 1 </a:t>
            </a:r>
            <a:r>
              <a:rPr lang="en-US" sz="1800" dirty="0">
                <a:solidFill>
                  <a:schemeClr val="bg1"/>
                </a:solidFill>
                <a:latin typeface="Helvetica" pitchFamily="2" charset="0"/>
              </a:rPr>
              <a:t>on SpX-16 (December 2018)</a:t>
            </a:r>
          </a:p>
          <a:p>
            <a:pPr lvl="1">
              <a:spcBef>
                <a:spcPts val="600"/>
              </a:spcBef>
              <a:buClr>
                <a:schemeClr val="bg1"/>
              </a:buClr>
              <a:buFont typeface="Arial" panose="020B0604020202020204" pitchFamily="34" charset="0"/>
              <a:buChar char="•"/>
              <a:tabLst>
                <a:tab pos="4568825" algn="l"/>
                <a:tab pos="4735513" algn="l"/>
              </a:tabLst>
            </a:pPr>
            <a:r>
              <a:rPr lang="en-US" sz="1800" dirty="0" smtClean="0">
                <a:solidFill>
                  <a:schemeClr val="bg1"/>
                </a:solidFill>
                <a:latin typeface="Helvetica" pitchFamily="2" charset="0"/>
              </a:rPr>
              <a:t>Bio-printer</a:t>
            </a:r>
            <a:r>
              <a:rPr lang="en-US" sz="1800" dirty="0">
                <a:solidFill>
                  <a:schemeClr val="bg1"/>
                </a:solidFill>
                <a:latin typeface="Helvetica" pitchFamily="2" charset="0"/>
              </a:rPr>
              <a:t>	-	</a:t>
            </a:r>
            <a:r>
              <a:rPr lang="en-US" sz="1800" dirty="0" smtClean="0">
                <a:solidFill>
                  <a:schemeClr val="bg1"/>
                </a:solidFill>
                <a:latin typeface="Helvetica" pitchFamily="2" charset="0"/>
              </a:rPr>
              <a:t>SpX-18 </a:t>
            </a:r>
            <a:r>
              <a:rPr lang="en-US" sz="1800" dirty="0">
                <a:solidFill>
                  <a:schemeClr val="bg1"/>
                </a:solidFill>
                <a:latin typeface="Helvetica" pitchFamily="2" charset="0"/>
              </a:rPr>
              <a:t>(July 2019)</a:t>
            </a:r>
          </a:p>
          <a:p>
            <a:pPr lvl="1">
              <a:spcBef>
                <a:spcPts val="600"/>
              </a:spcBef>
              <a:buClr>
                <a:schemeClr val="bg1"/>
              </a:buClr>
              <a:buFont typeface="Arial" panose="020B0604020202020204" pitchFamily="34" charset="0"/>
              <a:buChar char="•"/>
              <a:tabLst>
                <a:tab pos="4568825" algn="l"/>
                <a:tab pos="4735513" algn="l"/>
              </a:tabLst>
            </a:pPr>
            <a:r>
              <a:rPr lang="en-US" sz="1800" dirty="0">
                <a:solidFill>
                  <a:schemeClr val="bg1"/>
                </a:solidFill>
                <a:latin typeface="Helvetica" pitchFamily="2" charset="0"/>
              </a:rPr>
              <a:t>Industrial Crystallization	-	NET SpX-20 (March 2020)</a:t>
            </a:r>
          </a:p>
          <a:p>
            <a:pPr lvl="1">
              <a:spcBef>
                <a:spcPts val="600"/>
              </a:spcBef>
              <a:buClr>
                <a:schemeClr val="bg1"/>
              </a:buClr>
              <a:buFont typeface="Arial" panose="020B0604020202020204" pitchFamily="34" charset="0"/>
              <a:buChar char="•"/>
              <a:tabLst>
                <a:tab pos="4568825" algn="l"/>
                <a:tab pos="4735513" algn="l"/>
              </a:tabLst>
            </a:pPr>
            <a:r>
              <a:rPr lang="en-US" sz="1800" dirty="0">
                <a:solidFill>
                  <a:schemeClr val="bg1"/>
                </a:solidFill>
                <a:latin typeface="Helvetica" pitchFamily="2" charset="0"/>
              </a:rPr>
              <a:t>Super Alloy Casting	-	NET NG-12 (October 2019)</a:t>
            </a:r>
          </a:p>
          <a:p>
            <a:pPr lvl="1">
              <a:spcBef>
                <a:spcPts val="600"/>
              </a:spcBef>
              <a:buClr>
                <a:schemeClr val="bg1"/>
              </a:buClr>
              <a:buFont typeface="Arial" panose="020B0604020202020204" pitchFamily="34" charset="0"/>
              <a:buChar char="•"/>
              <a:tabLst>
                <a:tab pos="4568825" algn="l"/>
                <a:tab pos="4735513" algn="l"/>
              </a:tabLst>
            </a:pPr>
            <a:r>
              <a:rPr lang="en-US" sz="1800" dirty="0">
                <a:solidFill>
                  <a:schemeClr val="bg1"/>
                </a:solidFill>
                <a:latin typeface="Helvetica" pitchFamily="2" charset="0"/>
              </a:rPr>
              <a:t>Ceramic Stereolithography	-	NET SpX-19 (December 2019)</a:t>
            </a:r>
          </a:p>
          <a:p>
            <a:pPr>
              <a:spcBef>
                <a:spcPts val="600"/>
              </a:spcBef>
              <a:buClr>
                <a:schemeClr val="bg1"/>
              </a:buClr>
            </a:pPr>
            <a:endParaRPr lang="en-US" sz="1800" dirty="0" smtClean="0">
              <a:solidFill>
                <a:schemeClr val="bg1"/>
              </a:solidFill>
              <a:latin typeface="Helvetica" pitchFamily="2" charset="0"/>
            </a:endParaRPr>
          </a:p>
          <a:p>
            <a:pPr marL="0" indent="0">
              <a:spcBef>
                <a:spcPts val="600"/>
              </a:spcBef>
              <a:buClr>
                <a:schemeClr val="bg1"/>
              </a:buClr>
              <a:buNone/>
            </a:pPr>
            <a:r>
              <a:rPr lang="en-US" sz="1800" dirty="0" smtClean="0">
                <a:solidFill>
                  <a:schemeClr val="bg1"/>
                </a:solidFill>
                <a:latin typeface="Helvetica" pitchFamily="2" charset="0"/>
              </a:rPr>
              <a:t>New </a:t>
            </a:r>
            <a:r>
              <a:rPr lang="en-US" sz="1800" dirty="0">
                <a:solidFill>
                  <a:schemeClr val="bg1"/>
                </a:solidFill>
                <a:latin typeface="Helvetica" pitchFamily="2" charset="0"/>
              </a:rPr>
              <a:t>ISS Utilization NRA </a:t>
            </a:r>
            <a:r>
              <a:rPr lang="en-US" sz="1800" dirty="0" smtClean="0">
                <a:solidFill>
                  <a:schemeClr val="bg1"/>
                </a:solidFill>
                <a:latin typeface="Helvetica" pitchFamily="2" charset="0"/>
              </a:rPr>
              <a:t>Focus </a:t>
            </a:r>
            <a:r>
              <a:rPr lang="en-US" sz="1800" dirty="0">
                <a:solidFill>
                  <a:schemeClr val="bg1"/>
                </a:solidFill>
                <a:latin typeface="Helvetica" pitchFamily="2" charset="0"/>
              </a:rPr>
              <a:t>Areas </a:t>
            </a:r>
            <a:r>
              <a:rPr lang="en-US" sz="1800" dirty="0" smtClean="0">
                <a:solidFill>
                  <a:schemeClr val="bg1"/>
                </a:solidFill>
                <a:latin typeface="Helvetica" pitchFamily="2" charset="0"/>
              </a:rPr>
              <a:t>for </a:t>
            </a:r>
            <a:r>
              <a:rPr lang="en-US" sz="1800" dirty="0">
                <a:solidFill>
                  <a:schemeClr val="bg1"/>
                </a:solidFill>
                <a:latin typeface="Helvetica" pitchFamily="2" charset="0"/>
              </a:rPr>
              <a:t>new projects leading to scalable, sustainable demand</a:t>
            </a:r>
          </a:p>
          <a:p>
            <a:pPr lvl="1">
              <a:spcBef>
                <a:spcPts val="600"/>
              </a:spcBef>
              <a:buClr>
                <a:schemeClr val="bg1"/>
              </a:buClr>
              <a:buFont typeface="Arial" panose="020B0604020202020204" pitchFamily="34" charset="0"/>
              <a:buChar char="•"/>
            </a:pPr>
            <a:r>
              <a:rPr lang="en-US" sz="1800" dirty="0">
                <a:solidFill>
                  <a:schemeClr val="bg1"/>
                </a:solidFill>
                <a:latin typeface="Helvetica" pitchFamily="2" charset="0"/>
              </a:rPr>
              <a:t>In-space manufacturing, regenerative medicine/bioengineering, other concepts</a:t>
            </a:r>
          </a:p>
          <a:p>
            <a:pPr lvl="1">
              <a:spcBef>
                <a:spcPts val="600"/>
              </a:spcBef>
              <a:buClr>
                <a:schemeClr val="bg1"/>
              </a:buClr>
              <a:buFont typeface="Arial" panose="020B0604020202020204" pitchFamily="34" charset="0"/>
              <a:buChar char="•"/>
            </a:pPr>
            <a:r>
              <a:rPr lang="en-US" sz="1800" dirty="0">
                <a:solidFill>
                  <a:schemeClr val="bg1"/>
                </a:solidFill>
                <a:latin typeface="Helvetica" pitchFamily="2" charset="0"/>
              </a:rPr>
              <a:t>Commercial concepts to create “space lab” research capabilities that mirror ground lab capabilities</a:t>
            </a:r>
          </a:p>
          <a:p>
            <a:pPr>
              <a:spcBef>
                <a:spcPts val="600"/>
              </a:spcBef>
              <a:buClr>
                <a:schemeClr val="bg1"/>
              </a:buClr>
            </a:pPr>
            <a:endParaRPr lang="en-US" sz="1800" dirty="0" smtClean="0">
              <a:solidFill>
                <a:schemeClr val="bg1"/>
              </a:solidFill>
              <a:latin typeface="Helvetica" pitchFamily="2" charset="0"/>
            </a:endParaRPr>
          </a:p>
          <a:p>
            <a:pPr marL="0" indent="0">
              <a:spcBef>
                <a:spcPts val="600"/>
              </a:spcBef>
              <a:buClr>
                <a:schemeClr val="bg1"/>
              </a:buClr>
              <a:buNone/>
            </a:pPr>
            <a:r>
              <a:rPr lang="en-US" sz="1800" dirty="0" smtClean="0">
                <a:solidFill>
                  <a:schemeClr val="bg1"/>
                </a:solidFill>
                <a:latin typeface="Helvetica" pitchFamily="2" charset="0"/>
              </a:rPr>
              <a:t>Intent </a:t>
            </a:r>
            <a:r>
              <a:rPr lang="en-US" sz="1800" dirty="0">
                <a:solidFill>
                  <a:schemeClr val="bg1"/>
                </a:solidFill>
                <a:latin typeface="Helvetica" pitchFamily="2" charset="0"/>
              </a:rPr>
              <a:t>is to continue building a pipeline of </a:t>
            </a:r>
            <a:r>
              <a:rPr lang="en-US" sz="1800" dirty="0" smtClean="0">
                <a:solidFill>
                  <a:schemeClr val="bg1"/>
                </a:solidFill>
                <a:latin typeface="Helvetica" pitchFamily="2" charset="0"/>
              </a:rPr>
              <a:t>projects, migrating </a:t>
            </a:r>
            <a:r>
              <a:rPr lang="en-US" sz="1800" dirty="0">
                <a:solidFill>
                  <a:schemeClr val="bg1"/>
                </a:solidFill>
                <a:latin typeface="Helvetica" pitchFamily="2" charset="0"/>
              </a:rPr>
              <a:t>successful projects to commercial </a:t>
            </a:r>
            <a:r>
              <a:rPr lang="en-US" sz="1800" dirty="0" smtClean="0">
                <a:solidFill>
                  <a:schemeClr val="bg1"/>
                </a:solidFill>
                <a:latin typeface="Helvetica" pitchFamily="2" charset="0"/>
              </a:rPr>
              <a:t>destinations(s</a:t>
            </a:r>
            <a:r>
              <a:rPr lang="en-US" sz="1800" dirty="0">
                <a:solidFill>
                  <a:schemeClr val="bg1"/>
                </a:solidFill>
                <a:latin typeface="Helvetica" pitchFamily="2" charset="0"/>
              </a:rPr>
              <a:t>) in LEO</a:t>
            </a:r>
          </a:p>
        </p:txBody>
      </p:sp>
      <p:sp>
        <p:nvSpPr>
          <p:cNvPr id="6" name="Slide Number Placeholder 5">
            <a:extLst>
              <a:ext uri="{FF2B5EF4-FFF2-40B4-BE49-F238E27FC236}">
                <a16:creationId xmlns:a16="http://schemas.microsoft.com/office/drawing/2014/main" id="{EB69EAE2-96C6-DA4C-8ACF-153F925ACC80}"/>
              </a:ext>
            </a:extLst>
          </p:cNvPr>
          <p:cNvSpPr>
            <a:spLocks noGrp="1"/>
          </p:cNvSpPr>
          <p:nvPr>
            <p:ph type="sldNum" sz="quarter" idx="12"/>
          </p:nvPr>
        </p:nvSpPr>
        <p:spPr>
          <a:xfrm>
            <a:off x="9355319" y="6356352"/>
            <a:ext cx="2743200" cy="365125"/>
          </a:xfrm>
        </p:spPr>
        <p:txBody>
          <a:bodyPr/>
          <a:lstStyle>
            <a:lvl1pPr>
              <a:defRPr>
                <a:latin typeface="Helvetica" pitchFamily="2" charset="0"/>
              </a:defRPr>
            </a:lvl1pPr>
          </a:lstStyle>
          <a:p>
            <a:fld id="{2E8C51FE-49D9-314D-9957-ABBF7DDE8782}" type="slidenum">
              <a:rPr lang="en-US" smtClean="0"/>
              <a:pPr/>
              <a:t>12</a:t>
            </a:fld>
            <a:endParaRPr lang="en-US" dirty="0"/>
          </a:p>
        </p:txBody>
      </p:sp>
    </p:spTree>
    <p:extLst>
      <p:ext uri="{BB962C8B-B14F-4D97-AF65-F5344CB8AC3E}">
        <p14:creationId xmlns:p14="http://schemas.microsoft.com/office/powerpoint/2010/main" val="74887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0" y="618934"/>
            <a:ext cx="11430000" cy="590931"/>
          </a:xfrm>
        </p:spPr>
        <p:txBody>
          <a:bodyPr/>
          <a:lstStyle/>
          <a:p>
            <a:r>
              <a:rPr lang="en-US" sz="3600" dirty="0" smtClean="0"/>
              <a:t>Stimulate </a:t>
            </a:r>
            <a:r>
              <a:rPr lang="en-US" sz="3600" dirty="0"/>
              <a:t>Sustainable </a:t>
            </a:r>
            <a:r>
              <a:rPr lang="en-US" sz="3600" dirty="0" smtClean="0"/>
              <a:t>Demand</a:t>
            </a:r>
            <a:endParaRPr lang="en-US" sz="3600" dirty="0"/>
          </a:p>
        </p:txBody>
      </p:sp>
      <p:sp>
        <p:nvSpPr>
          <p:cNvPr id="5" name="Content Placeholder 1">
            <a:extLst>
              <a:ext uri="{FF2B5EF4-FFF2-40B4-BE49-F238E27FC236}">
                <a16:creationId xmlns:a16="http://schemas.microsoft.com/office/drawing/2014/main" id="{CE81D8DD-9474-B148-B266-A36321EE2EB4}"/>
              </a:ext>
            </a:extLst>
          </p:cNvPr>
          <p:cNvSpPr txBox="1">
            <a:spLocks/>
          </p:cNvSpPr>
          <p:nvPr/>
        </p:nvSpPr>
        <p:spPr bwMode="auto">
          <a:xfrm>
            <a:off x="508000" y="1882829"/>
            <a:ext cx="11112500" cy="277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spAutoFit/>
          </a:bodyPr>
          <a:lstStyle>
            <a:lvl1pPr marL="342900" indent="-342900" algn="l" rtl="0" eaLnBrk="0" fontAlgn="base" hangingPunct="0">
              <a:spcBef>
                <a:spcPct val="50000"/>
              </a:spcBef>
              <a:spcAft>
                <a:spcPct val="0"/>
              </a:spcAft>
              <a:buClrTx/>
              <a:buSzPct val="125000"/>
              <a:buChar char="•"/>
              <a:defRPr b="1" kern="1200">
                <a:solidFill>
                  <a:schemeClr val="tx1"/>
                </a:solidFill>
                <a:latin typeface="+mn-lt"/>
                <a:ea typeface="+mn-ea"/>
                <a:cs typeface="+mn-cs"/>
              </a:defRPr>
            </a:lvl1pPr>
            <a:lvl2pPr marL="669925" indent="-325438" algn="l" rtl="0" eaLnBrk="0" fontAlgn="base" hangingPunct="0">
              <a:spcBef>
                <a:spcPct val="50000"/>
              </a:spcBef>
              <a:spcAft>
                <a:spcPct val="0"/>
              </a:spcAft>
              <a:buClr>
                <a:srgbClr val="08048F"/>
              </a:buClr>
              <a:buSzPct val="100000"/>
              <a:buFont typeface="Arial" panose="020B0604020202020204" pitchFamily="34" charset="0"/>
              <a:buChar char="–"/>
              <a:defRPr sz="1600" b="0" kern="1200">
                <a:solidFill>
                  <a:schemeClr val="tx1"/>
                </a:solidFill>
                <a:latin typeface="+mn-lt"/>
                <a:ea typeface="+mn-ea"/>
                <a:cs typeface="+mn-cs"/>
              </a:defRPr>
            </a:lvl2pPr>
            <a:lvl3pPr marL="914400" indent="-242888" algn="l" rtl="0" eaLnBrk="0" fontAlgn="base" hangingPunct="0">
              <a:spcBef>
                <a:spcPct val="50000"/>
              </a:spcBef>
              <a:spcAft>
                <a:spcPct val="0"/>
              </a:spcAft>
              <a:buFont typeface="Wingdings" panose="05000000000000000000" pitchFamily="2" charset="2"/>
              <a:buChar char="§"/>
              <a:defRPr sz="1600" kern="1200">
                <a:solidFill>
                  <a:schemeClr val="tx1"/>
                </a:solidFill>
                <a:latin typeface="+mn-lt"/>
                <a:ea typeface="+mn-ea"/>
                <a:cs typeface="+mn-cs"/>
              </a:defRPr>
            </a:lvl3pPr>
            <a:lvl4pPr marL="1146175" indent="-230188" algn="l" rtl="0" eaLnBrk="0" fontAlgn="base" hangingPunct="0">
              <a:spcBef>
                <a:spcPct val="50000"/>
              </a:spcBef>
              <a:spcAft>
                <a:spcPct val="0"/>
              </a:spcAft>
              <a:buClr>
                <a:schemeClr val="hlink"/>
              </a:buClr>
              <a:buFont typeface="Symbol" panose="05050102010706020507" pitchFamily="18" charset="2"/>
              <a:buChar char="-"/>
              <a:defRPr sz="1400" kern="1200">
                <a:solidFill>
                  <a:schemeClr val="tx1"/>
                </a:solidFill>
                <a:latin typeface="+mn-lt"/>
                <a:ea typeface="+mn-ea"/>
                <a:cs typeface="+mn-cs"/>
              </a:defRPr>
            </a:lvl4pPr>
            <a:lvl5pPr marL="1365250" indent="-217488" algn="l" rtl="0" eaLnBrk="0" fontAlgn="base" hangingPunct="0">
              <a:spcBef>
                <a:spcPct val="50000"/>
              </a:spcBef>
              <a:spcAft>
                <a:spcPct val="0"/>
              </a:spcAft>
              <a:buClr>
                <a:schemeClr val="hlink"/>
              </a:buClr>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chemeClr val="bg1"/>
              </a:buClr>
              <a:buNone/>
            </a:pPr>
            <a:r>
              <a:rPr lang="en-US" sz="1800" dirty="0" smtClean="0">
                <a:solidFill>
                  <a:schemeClr val="bg1"/>
                </a:solidFill>
                <a:latin typeface="Helvetica" pitchFamily="2" charset="0"/>
              </a:rPr>
              <a:t>Seeking to understand </a:t>
            </a:r>
            <a:r>
              <a:rPr lang="en-US" sz="1800" dirty="0">
                <a:solidFill>
                  <a:schemeClr val="bg1"/>
                </a:solidFill>
                <a:latin typeface="Helvetica" pitchFamily="2" charset="0"/>
              </a:rPr>
              <a:t>real and perceived barriers a</a:t>
            </a:r>
            <a:r>
              <a:rPr lang="en-US" sz="1800" dirty="0" smtClean="0">
                <a:solidFill>
                  <a:schemeClr val="bg1"/>
                </a:solidFill>
                <a:latin typeface="Helvetica" pitchFamily="2" charset="0"/>
              </a:rPr>
              <a:t>nd </a:t>
            </a:r>
            <a:r>
              <a:rPr lang="en-US" sz="1800" dirty="0">
                <a:solidFill>
                  <a:schemeClr val="bg1"/>
                </a:solidFill>
                <a:latin typeface="Helvetica" pitchFamily="2" charset="0"/>
              </a:rPr>
              <a:t>to address </a:t>
            </a:r>
            <a:r>
              <a:rPr lang="en-US" sz="1800" dirty="0" smtClean="0">
                <a:solidFill>
                  <a:schemeClr val="bg1"/>
                </a:solidFill>
                <a:latin typeface="Helvetica" pitchFamily="2" charset="0"/>
              </a:rPr>
              <a:t>ideas </a:t>
            </a:r>
            <a:r>
              <a:rPr lang="en-US" sz="1800" dirty="0">
                <a:solidFill>
                  <a:schemeClr val="bg1"/>
                </a:solidFill>
                <a:latin typeface="Helvetica" pitchFamily="2" charset="0"/>
              </a:rPr>
              <a:t>which could </a:t>
            </a:r>
            <a:r>
              <a:rPr lang="en-US" sz="1800" dirty="0" smtClean="0">
                <a:solidFill>
                  <a:schemeClr val="bg1"/>
                </a:solidFill>
                <a:latin typeface="Helvetica" pitchFamily="2" charset="0"/>
              </a:rPr>
              <a:t>stimulate </a:t>
            </a:r>
            <a:r>
              <a:rPr lang="en-US" sz="1800" dirty="0">
                <a:solidFill>
                  <a:schemeClr val="bg1"/>
                </a:solidFill>
                <a:latin typeface="Helvetica" pitchFamily="2" charset="0"/>
              </a:rPr>
              <a:t>demand (e.g. reducing launch cost, etc.)</a:t>
            </a:r>
          </a:p>
          <a:p>
            <a:pPr lvl="1">
              <a:spcBef>
                <a:spcPts val="600"/>
              </a:spcBef>
              <a:buClr>
                <a:schemeClr val="bg1"/>
              </a:buClr>
              <a:buFont typeface="Arial" panose="020B0604020202020204" pitchFamily="34" charset="0"/>
              <a:buChar char="•"/>
            </a:pPr>
            <a:r>
              <a:rPr lang="en-US" sz="1800" dirty="0" smtClean="0">
                <a:solidFill>
                  <a:schemeClr val="bg1"/>
                </a:solidFill>
                <a:latin typeface="Helvetica" pitchFamily="2" charset="0"/>
              </a:rPr>
              <a:t>Appendix </a:t>
            </a:r>
            <a:r>
              <a:rPr lang="en-US" sz="1800" dirty="0">
                <a:solidFill>
                  <a:schemeClr val="bg1"/>
                </a:solidFill>
                <a:latin typeface="Helvetica" pitchFamily="2" charset="0"/>
              </a:rPr>
              <a:t>J of the </a:t>
            </a:r>
            <a:r>
              <a:rPr lang="en-US" sz="1800" dirty="0" smtClean="0">
                <a:solidFill>
                  <a:schemeClr val="bg1"/>
                </a:solidFill>
                <a:latin typeface="Helvetica" pitchFamily="2" charset="0"/>
              </a:rPr>
              <a:t>NextSTEP-2 BAA (June 26, 2019)</a:t>
            </a:r>
            <a:endParaRPr lang="en-US" sz="1800" dirty="0">
              <a:solidFill>
                <a:schemeClr val="bg1"/>
              </a:solidFill>
              <a:latin typeface="Helvetica" pitchFamily="2" charset="0"/>
            </a:endParaRPr>
          </a:p>
          <a:p>
            <a:pPr>
              <a:spcBef>
                <a:spcPts val="600"/>
              </a:spcBef>
              <a:buClr>
                <a:schemeClr val="bg1"/>
              </a:buClr>
            </a:pPr>
            <a:endParaRPr lang="en-US" sz="1800" dirty="0" smtClean="0">
              <a:solidFill>
                <a:schemeClr val="bg1"/>
              </a:solidFill>
              <a:latin typeface="Helvetica" pitchFamily="2" charset="0"/>
            </a:endParaRPr>
          </a:p>
          <a:p>
            <a:pPr marL="0" indent="0">
              <a:spcBef>
                <a:spcPts val="600"/>
              </a:spcBef>
              <a:buClr>
                <a:schemeClr val="bg1"/>
              </a:buClr>
              <a:buNone/>
            </a:pPr>
            <a:r>
              <a:rPr lang="en-US" sz="1800" dirty="0" smtClean="0">
                <a:solidFill>
                  <a:schemeClr val="bg1"/>
                </a:solidFill>
                <a:latin typeface="Helvetica" pitchFamily="2" charset="0"/>
              </a:rPr>
              <a:t>Seeking </a:t>
            </a:r>
            <a:r>
              <a:rPr lang="en-US" sz="1800" dirty="0">
                <a:solidFill>
                  <a:schemeClr val="bg1"/>
                </a:solidFill>
                <a:latin typeface="Helvetica" pitchFamily="2" charset="0"/>
              </a:rPr>
              <a:t>to expand </a:t>
            </a:r>
            <a:r>
              <a:rPr lang="en-US" sz="1800" dirty="0" smtClean="0">
                <a:solidFill>
                  <a:schemeClr val="bg1"/>
                </a:solidFill>
                <a:latin typeface="Helvetica" pitchFamily="2" charset="0"/>
              </a:rPr>
              <a:t>pipeline </a:t>
            </a:r>
            <a:r>
              <a:rPr lang="en-US" sz="1800" dirty="0">
                <a:solidFill>
                  <a:schemeClr val="bg1"/>
                </a:solidFill>
                <a:latin typeface="Helvetica" pitchFamily="2" charset="0"/>
              </a:rPr>
              <a:t>of </a:t>
            </a:r>
            <a:r>
              <a:rPr lang="en-US" sz="1800" dirty="0" smtClean="0">
                <a:solidFill>
                  <a:schemeClr val="bg1"/>
                </a:solidFill>
                <a:latin typeface="Helvetica" pitchFamily="2" charset="0"/>
              </a:rPr>
              <a:t>new </a:t>
            </a:r>
            <a:r>
              <a:rPr lang="en-US" sz="1800" dirty="0">
                <a:solidFill>
                  <a:schemeClr val="bg1"/>
                </a:solidFill>
                <a:latin typeface="Helvetica" pitchFamily="2" charset="0"/>
              </a:rPr>
              <a:t>entrants into use of LEO </a:t>
            </a:r>
            <a:r>
              <a:rPr lang="en-US" sz="1800" dirty="0" smtClean="0">
                <a:solidFill>
                  <a:schemeClr val="bg1"/>
                </a:solidFill>
                <a:latin typeface="Helvetica" pitchFamily="2" charset="0"/>
              </a:rPr>
              <a:t>destination(s)</a:t>
            </a:r>
            <a:endParaRPr lang="en-US" sz="1800" dirty="0">
              <a:solidFill>
                <a:schemeClr val="bg1"/>
              </a:solidFill>
              <a:latin typeface="Helvetica" pitchFamily="2" charset="0"/>
            </a:endParaRPr>
          </a:p>
          <a:p>
            <a:pPr lvl="1">
              <a:spcBef>
                <a:spcPts val="600"/>
              </a:spcBef>
              <a:buClr>
                <a:schemeClr val="bg1"/>
              </a:buClr>
              <a:buFont typeface="Arial" panose="020B0604020202020204" pitchFamily="34" charset="0"/>
              <a:buChar char="•"/>
            </a:pPr>
            <a:r>
              <a:rPr lang="en-US" sz="1800" dirty="0">
                <a:solidFill>
                  <a:schemeClr val="bg1"/>
                </a:solidFill>
                <a:latin typeface="Helvetica" pitchFamily="2" charset="0"/>
              </a:rPr>
              <a:t>Planning to coordinate across microgravity </a:t>
            </a:r>
            <a:r>
              <a:rPr lang="en-US" sz="1800" dirty="0" smtClean="0">
                <a:solidFill>
                  <a:schemeClr val="bg1"/>
                </a:solidFill>
                <a:latin typeface="Helvetica" pitchFamily="2" charset="0"/>
              </a:rPr>
              <a:t>community </a:t>
            </a:r>
            <a:r>
              <a:rPr lang="en-US" sz="1800" dirty="0">
                <a:solidFill>
                  <a:schemeClr val="bg1"/>
                </a:solidFill>
                <a:latin typeface="Helvetica" pitchFamily="2" charset="0"/>
              </a:rPr>
              <a:t>to </a:t>
            </a:r>
            <a:r>
              <a:rPr lang="en-US" sz="1800" dirty="0" smtClean="0">
                <a:solidFill>
                  <a:schemeClr val="bg1"/>
                </a:solidFill>
                <a:latin typeface="Helvetica" pitchFamily="2" charset="0"/>
              </a:rPr>
              <a:t>simplify </a:t>
            </a:r>
            <a:r>
              <a:rPr lang="en-US" sz="1800" dirty="0">
                <a:solidFill>
                  <a:schemeClr val="bg1"/>
                </a:solidFill>
                <a:latin typeface="Helvetica" pitchFamily="2" charset="0"/>
              </a:rPr>
              <a:t>user </a:t>
            </a:r>
            <a:r>
              <a:rPr lang="en-US" sz="1800" dirty="0" smtClean="0">
                <a:solidFill>
                  <a:schemeClr val="bg1"/>
                </a:solidFill>
                <a:latin typeface="Helvetica" pitchFamily="2" charset="0"/>
              </a:rPr>
              <a:t>access </a:t>
            </a:r>
            <a:r>
              <a:rPr lang="en-US" sz="1800" dirty="0">
                <a:solidFill>
                  <a:schemeClr val="bg1"/>
                </a:solidFill>
                <a:latin typeface="Helvetica" pitchFamily="2" charset="0"/>
              </a:rPr>
              <a:t>and reduce </a:t>
            </a:r>
            <a:r>
              <a:rPr lang="en-US" sz="1800" dirty="0" smtClean="0">
                <a:solidFill>
                  <a:schemeClr val="bg1"/>
                </a:solidFill>
                <a:latin typeface="Helvetica" pitchFamily="2" charset="0"/>
              </a:rPr>
              <a:t>barriers</a:t>
            </a:r>
            <a:endParaRPr lang="en-US" sz="1800" dirty="0">
              <a:solidFill>
                <a:schemeClr val="bg1"/>
              </a:solidFill>
              <a:latin typeface="Helvetica" pitchFamily="2" charset="0"/>
            </a:endParaRPr>
          </a:p>
          <a:p>
            <a:pPr lvl="2">
              <a:spcBef>
                <a:spcPts val="600"/>
              </a:spcBef>
              <a:buClr>
                <a:schemeClr val="bg1"/>
              </a:buClr>
              <a:buFont typeface="Arial" panose="020B0604020202020204" pitchFamily="34" charset="0"/>
              <a:buChar char="•"/>
            </a:pPr>
            <a:r>
              <a:rPr lang="en-US" sz="1800" dirty="0">
                <a:solidFill>
                  <a:schemeClr val="bg1"/>
                </a:solidFill>
                <a:latin typeface="Helvetica" pitchFamily="2" charset="0"/>
              </a:rPr>
              <a:t>Drop Towers</a:t>
            </a:r>
          </a:p>
          <a:p>
            <a:pPr lvl="2">
              <a:spcBef>
                <a:spcPts val="600"/>
              </a:spcBef>
              <a:buClr>
                <a:schemeClr val="bg1"/>
              </a:buClr>
              <a:buFont typeface="Arial" panose="020B0604020202020204" pitchFamily="34" charset="0"/>
              <a:buChar char="•"/>
            </a:pPr>
            <a:r>
              <a:rPr lang="en-US" sz="1800" dirty="0">
                <a:solidFill>
                  <a:schemeClr val="bg1"/>
                </a:solidFill>
                <a:latin typeface="Helvetica" pitchFamily="2" charset="0"/>
              </a:rPr>
              <a:t>Parabolic and Suborbital Flights (e.g. Flight Opportunities Program</a:t>
            </a:r>
            <a:r>
              <a:rPr lang="en-US" sz="1800" dirty="0" smtClean="0">
                <a:solidFill>
                  <a:schemeClr val="bg1"/>
                </a:solidFill>
                <a:latin typeface="Helvetica" pitchFamily="2" charset="0"/>
              </a:rPr>
              <a:t>)</a:t>
            </a:r>
            <a:endParaRPr lang="en-US" sz="1800" dirty="0">
              <a:solidFill>
                <a:schemeClr val="bg1"/>
              </a:solidFill>
              <a:latin typeface="Helvetica" pitchFamily="2" charset="0"/>
            </a:endParaRPr>
          </a:p>
        </p:txBody>
      </p:sp>
      <p:sp>
        <p:nvSpPr>
          <p:cNvPr id="6" name="Slide Number Placeholder 5">
            <a:extLst>
              <a:ext uri="{FF2B5EF4-FFF2-40B4-BE49-F238E27FC236}">
                <a16:creationId xmlns:a16="http://schemas.microsoft.com/office/drawing/2014/main" id="{EE9923CE-D277-D445-B80A-BF7F6BAFFC48}"/>
              </a:ext>
            </a:extLst>
          </p:cNvPr>
          <p:cNvSpPr>
            <a:spLocks noGrp="1"/>
          </p:cNvSpPr>
          <p:nvPr>
            <p:ph type="sldNum" sz="quarter" idx="12"/>
          </p:nvPr>
        </p:nvSpPr>
        <p:spPr>
          <a:xfrm>
            <a:off x="9355319" y="6356352"/>
            <a:ext cx="2743200" cy="365125"/>
          </a:xfrm>
        </p:spPr>
        <p:txBody>
          <a:bodyPr/>
          <a:lstStyle>
            <a:lvl1pPr>
              <a:defRPr>
                <a:latin typeface="Helvetica" pitchFamily="2" charset="0"/>
              </a:defRPr>
            </a:lvl1pPr>
          </a:lstStyle>
          <a:p>
            <a:fld id="{2E8C51FE-49D9-314D-9957-ABBF7DDE8782}" type="slidenum">
              <a:rPr lang="en-US" smtClean="0"/>
              <a:pPr/>
              <a:t>13</a:t>
            </a:fld>
            <a:endParaRPr lang="en-US" dirty="0"/>
          </a:p>
        </p:txBody>
      </p:sp>
    </p:spTree>
    <p:extLst>
      <p:ext uri="{BB962C8B-B14F-4D97-AF65-F5344CB8AC3E}">
        <p14:creationId xmlns:p14="http://schemas.microsoft.com/office/powerpoint/2010/main" val="24616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FE1F21-707B-3740-B263-8663E93A8BBB}"/>
              </a:ext>
            </a:extLst>
          </p:cNvPr>
          <p:cNvSpPr>
            <a:spLocks noGrp="1"/>
          </p:cNvSpPr>
          <p:nvPr>
            <p:ph type="sldNum" sz="quarter" idx="12"/>
          </p:nvPr>
        </p:nvSpPr>
        <p:spPr/>
        <p:txBody>
          <a:bodyPr/>
          <a:lstStyle/>
          <a:p>
            <a:fld id="{2E8C51FE-49D9-314D-9957-ABBF7DDE8782}" type="slidenum">
              <a:rPr lang="en-US" smtClean="0"/>
              <a:pPr/>
              <a:t>14</a:t>
            </a:fld>
            <a:endParaRPr lang="en-US" dirty="0"/>
          </a:p>
        </p:txBody>
      </p:sp>
      <p:sp>
        <p:nvSpPr>
          <p:cNvPr id="31" name="Title 2">
            <a:extLst>
              <a:ext uri="{FF2B5EF4-FFF2-40B4-BE49-F238E27FC236}">
                <a16:creationId xmlns:a16="http://schemas.microsoft.com/office/drawing/2014/main" id="{075A37E3-AE88-434D-9009-7578DA91CD20}"/>
              </a:ext>
            </a:extLst>
          </p:cNvPr>
          <p:cNvSpPr>
            <a:spLocks noGrp="1"/>
          </p:cNvSpPr>
          <p:nvPr>
            <p:ph type="title"/>
          </p:nvPr>
        </p:nvSpPr>
        <p:spPr>
          <a:xfrm>
            <a:off x="508000" y="3104327"/>
            <a:ext cx="11430000" cy="649345"/>
          </a:xfrm>
        </p:spPr>
        <p:txBody>
          <a:bodyPr/>
          <a:lstStyle/>
          <a:p>
            <a:r>
              <a:rPr lang="en-US" sz="4000" dirty="0"/>
              <a:t>Learn more at </a:t>
            </a:r>
            <a:r>
              <a:rPr lang="en-US" sz="4000" dirty="0" err="1"/>
              <a:t>www.nasa.gov</a:t>
            </a:r>
            <a:r>
              <a:rPr lang="en-US" sz="4000" dirty="0"/>
              <a:t>/</a:t>
            </a:r>
            <a:r>
              <a:rPr lang="en-US" sz="4000" dirty="0" err="1"/>
              <a:t>leo</a:t>
            </a:r>
            <a:r>
              <a:rPr lang="en-US" sz="4000" dirty="0"/>
              <a:t>-economy</a:t>
            </a:r>
          </a:p>
        </p:txBody>
      </p:sp>
    </p:spTree>
    <p:extLst>
      <p:ext uri="{BB962C8B-B14F-4D97-AF65-F5344CB8AC3E}">
        <p14:creationId xmlns:p14="http://schemas.microsoft.com/office/powerpoint/2010/main" val="302886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2DED-255C-D545-B455-95DD08698085}"/>
              </a:ext>
            </a:extLst>
          </p:cNvPr>
          <p:cNvSpPr>
            <a:spLocks noGrp="1"/>
          </p:cNvSpPr>
          <p:nvPr>
            <p:ph type="title"/>
          </p:nvPr>
        </p:nvSpPr>
        <p:spPr>
          <a:xfrm>
            <a:off x="508000" y="404260"/>
            <a:ext cx="11430000" cy="510140"/>
          </a:xfrm>
        </p:spPr>
        <p:txBody>
          <a:bodyPr>
            <a:noAutofit/>
          </a:bodyPr>
          <a:lstStyle/>
          <a:p>
            <a:r>
              <a:rPr lang="en-US" sz="4000" dirty="0"/>
              <a:t>Goals for Human Spaceflight in LEO</a:t>
            </a:r>
          </a:p>
        </p:txBody>
      </p:sp>
      <p:sp>
        <p:nvSpPr>
          <p:cNvPr id="3" name="Content Placeholder 2">
            <a:extLst>
              <a:ext uri="{FF2B5EF4-FFF2-40B4-BE49-F238E27FC236}">
                <a16:creationId xmlns:a16="http://schemas.microsoft.com/office/drawing/2014/main" id="{DA88D763-FA5A-454C-BDBC-3E38CA379130}"/>
              </a:ext>
            </a:extLst>
          </p:cNvPr>
          <p:cNvSpPr>
            <a:spLocks noGrp="1"/>
          </p:cNvSpPr>
          <p:nvPr>
            <p:ph idx="1"/>
          </p:nvPr>
        </p:nvSpPr>
        <p:spPr>
          <a:xfrm>
            <a:off x="381000" y="1150760"/>
            <a:ext cx="11355593" cy="5443678"/>
          </a:xfrm>
        </p:spPr>
        <p:txBody>
          <a:bodyPr>
            <a:noAutofit/>
          </a:bodyPr>
          <a:lstStyle/>
          <a:p>
            <a:pPr marL="465138" indent="-452438">
              <a:buFont typeface="Arial" panose="020B0604020202020204" pitchFamily="34" charset="0"/>
              <a:buChar char="•"/>
            </a:pPr>
            <a:r>
              <a:rPr lang="en-US" sz="1800" dirty="0"/>
              <a:t>It is the sense of Congress that “an orderly transition for United States human space flight activities in low-Earth orbit from the current regime, that relies heavily on NASA sponsorship, to a regime where NASA is one of many customers of a low-Earth orbit commercial human space flight enterprise may be necessary.”       </a:t>
            </a:r>
            <a:r>
              <a:rPr lang="en-US" sz="1400" i="1" dirty="0"/>
              <a:t>P.L. 115-10, NASA Transition Authorization Act of 2017</a:t>
            </a:r>
            <a:endParaRPr lang="en-US" sz="1800" i="1" dirty="0"/>
          </a:p>
          <a:p>
            <a:pPr marL="465138" indent="-452438">
              <a:spcBef>
                <a:spcPts val="1500"/>
              </a:spcBef>
              <a:buFont typeface="Arial" panose="020B0604020202020204" pitchFamily="34" charset="0"/>
              <a:buChar char="•"/>
            </a:pPr>
            <a:r>
              <a:rPr lang="en-US" sz="1800" dirty="0"/>
              <a:t>The President’s 2020 Budget: Drives toward a Vibrant, U.S.-Led Economy in Earth Orbit. The Budget provides funding for the International Space Station as well as for new commercial space capabilities that will facilitate a transition to a more robust and cost-effective approach to human space activities near the Earth. By 2025, the Budget envisions commercial capabilities on the International Space Station as well as new commercial facilities and platforms to continue the American presence in Earth orbit.</a:t>
            </a:r>
          </a:p>
          <a:p>
            <a:pPr marL="465138" indent="-465138">
              <a:spcBef>
                <a:spcPts val="1500"/>
              </a:spcBef>
              <a:buFont typeface="Arial" panose="020B0604020202020204" pitchFamily="34" charset="0"/>
              <a:buChar char="•"/>
            </a:pPr>
            <a:r>
              <a:rPr lang="en-US" sz="1800" dirty="0"/>
              <a:t>Four goals from Oct 2018 NASA/Commerce/State report to the National Space Council: </a:t>
            </a:r>
            <a:r>
              <a:rPr lang="en-US" sz="1800" i="1" dirty="0"/>
              <a:t>Strategy for Human Spaceflight in LEO and Economic Growth in Space</a:t>
            </a:r>
            <a:endParaRPr lang="en-US" sz="1800" dirty="0"/>
          </a:p>
          <a:p>
            <a:pPr marL="914400" lvl="1" indent="-457200">
              <a:buFont typeface="+mj-lt"/>
              <a:buAutoNum type="arabicPeriod"/>
            </a:pPr>
            <a:r>
              <a:rPr lang="en-US" sz="1600" dirty="0"/>
              <a:t>To achieve a continuous U.S. presence in LEO – both with government astronauts and with private citizens – in order to support the utilization of space by U.S. citizens, companies, academia, and international partners and to maintain a permanent American foothold on the nearest part of the space frontier. </a:t>
            </a:r>
          </a:p>
          <a:p>
            <a:pPr marL="914400" lvl="1" indent="-457200">
              <a:buFont typeface="+mj-lt"/>
              <a:buAutoNum type="arabicPeriod"/>
            </a:pPr>
            <a:r>
              <a:rPr lang="en-US" sz="1600" dirty="0"/>
              <a:t>To create a regulatory environment in LEO that enables American commercial activities to thrive. 	</a:t>
            </a:r>
          </a:p>
          <a:p>
            <a:pPr marL="914400" lvl="1" indent="-457200">
              <a:buFont typeface="+mj-lt"/>
              <a:buAutoNum type="arabicPeriod"/>
            </a:pPr>
            <a:r>
              <a:rPr lang="en-US" sz="1600" dirty="0"/>
              <a:t>To conduct human spaceflight research in LEO that will advance the technology and systems required for long-duration spaceflight systems, including systems for interplanetary travel and permanent space habitation.</a:t>
            </a:r>
          </a:p>
          <a:p>
            <a:pPr marL="914400" lvl="1" indent="-457200">
              <a:buFont typeface="+mj-lt"/>
              <a:buAutoNum type="arabicPeriod"/>
            </a:pPr>
            <a:r>
              <a:rPr lang="en-US" sz="1600" dirty="0"/>
              <a:t>To expand </a:t>
            </a:r>
            <a:r>
              <a:rPr lang="en-US" sz="1800" dirty="0"/>
              <a:t>and extend commercial opportunity through international partnerships and engagement.</a:t>
            </a:r>
          </a:p>
        </p:txBody>
      </p:sp>
      <p:sp>
        <p:nvSpPr>
          <p:cNvPr id="4" name="Slide Number Placeholder 5">
            <a:extLst>
              <a:ext uri="{FF2B5EF4-FFF2-40B4-BE49-F238E27FC236}">
                <a16:creationId xmlns:a16="http://schemas.microsoft.com/office/drawing/2014/main" id="{73A9B0AB-0969-D34A-8B8C-A58666F6C1C7}"/>
              </a:ext>
            </a:extLst>
          </p:cNvPr>
          <p:cNvSpPr>
            <a:spLocks noGrp="1"/>
          </p:cNvSpPr>
          <p:nvPr>
            <p:ph type="sldNum" sz="quarter" idx="12"/>
          </p:nvPr>
        </p:nvSpPr>
        <p:spPr>
          <a:xfrm>
            <a:off x="9355319" y="6356352"/>
            <a:ext cx="2743200" cy="365125"/>
          </a:xfrm>
        </p:spPr>
        <p:txBody>
          <a:bodyPr/>
          <a:lstStyle>
            <a:lvl1pPr>
              <a:defRPr>
                <a:latin typeface="Helvetica" pitchFamily="2" charset="0"/>
              </a:defRPr>
            </a:lvl1pPr>
          </a:lstStyle>
          <a:p>
            <a:fld id="{2E8C51FE-49D9-314D-9957-ABBF7DDE8782}" type="slidenum">
              <a:rPr lang="en-US" smtClean="0"/>
              <a:pPr/>
              <a:t>2</a:t>
            </a:fld>
            <a:endParaRPr lang="en-US" dirty="0"/>
          </a:p>
        </p:txBody>
      </p:sp>
    </p:spTree>
    <p:extLst>
      <p:ext uri="{BB962C8B-B14F-4D97-AF65-F5344CB8AC3E}">
        <p14:creationId xmlns:p14="http://schemas.microsoft.com/office/powerpoint/2010/main" val="108266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781899-6F50-DC4F-82A5-9C6ADE1A7839}"/>
              </a:ext>
            </a:extLst>
          </p:cNvPr>
          <p:cNvSpPr>
            <a:spLocks noGrp="1"/>
          </p:cNvSpPr>
          <p:nvPr>
            <p:ph type="title" idx="4294967295"/>
          </p:nvPr>
        </p:nvSpPr>
        <p:spPr>
          <a:xfrm>
            <a:off x="0" y="131763"/>
            <a:ext cx="10293350" cy="685800"/>
          </a:xfrm>
        </p:spPr>
        <p:txBody>
          <a:bodyPr/>
          <a:lstStyle/>
          <a:p>
            <a:r>
              <a:rPr lang="en-US" sz="3800"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NASA’s Vision for Economic Development in LEO</a:t>
            </a:r>
          </a:p>
        </p:txBody>
      </p:sp>
      <p:cxnSp>
        <p:nvCxnSpPr>
          <p:cNvPr id="9" name="Straight Connector 8">
            <a:extLst>
              <a:ext uri="{FF2B5EF4-FFF2-40B4-BE49-F238E27FC236}">
                <a16:creationId xmlns:a16="http://schemas.microsoft.com/office/drawing/2014/main" id="{35A59F06-B696-DE4B-B009-81E8A922C6A8}"/>
              </a:ext>
            </a:extLst>
          </p:cNvPr>
          <p:cNvCxnSpPr>
            <a:cxnSpLocks/>
          </p:cNvCxnSpPr>
          <p:nvPr/>
        </p:nvCxnSpPr>
        <p:spPr>
          <a:xfrm>
            <a:off x="227013" y="4144558"/>
            <a:ext cx="8955087"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265A509-0007-8B49-A624-757DECFDDD15}"/>
              </a:ext>
            </a:extLst>
          </p:cNvPr>
          <p:cNvCxnSpPr>
            <a:cxnSpLocks/>
          </p:cNvCxnSpPr>
          <p:nvPr/>
        </p:nvCxnSpPr>
        <p:spPr>
          <a:xfrm flipV="1">
            <a:off x="227013" y="2520877"/>
            <a:ext cx="8955087" cy="1"/>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7DDFF1A-ACE7-9D40-9241-17EB0884F3B7}"/>
              </a:ext>
            </a:extLst>
          </p:cNvPr>
          <p:cNvCxnSpPr>
            <a:cxnSpLocks/>
          </p:cNvCxnSpPr>
          <p:nvPr/>
        </p:nvCxnSpPr>
        <p:spPr>
          <a:xfrm>
            <a:off x="227013" y="1237822"/>
            <a:ext cx="8955087"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44FE6C0-6360-D642-B3BA-865EDFCDE524}"/>
              </a:ext>
            </a:extLst>
          </p:cNvPr>
          <p:cNvSpPr txBox="1"/>
          <p:nvPr/>
        </p:nvSpPr>
        <p:spPr>
          <a:xfrm>
            <a:off x="397656" y="832872"/>
            <a:ext cx="2478424" cy="307777"/>
          </a:xfrm>
          <a:prstGeom prst="rect">
            <a:avLst/>
          </a:prstGeom>
          <a:noFill/>
        </p:spPr>
        <p:txBody>
          <a:bodyPr wrap="square" rtlCol="0">
            <a:spAutoFit/>
          </a:bodyPr>
          <a:lstStyle/>
          <a:p>
            <a:r>
              <a:rPr lang="en-US" sz="1400" b="1" dirty="0">
                <a:solidFill>
                  <a:schemeClr val="bg1"/>
                </a:solidFill>
                <a:latin typeface="Helvetica" pitchFamily="2" charset="0"/>
                <a:cs typeface="Arial"/>
              </a:rPr>
              <a:t>OBJECTIVES</a:t>
            </a:r>
          </a:p>
        </p:txBody>
      </p:sp>
      <p:sp>
        <p:nvSpPr>
          <p:cNvPr id="21" name="TextBox 20">
            <a:extLst>
              <a:ext uri="{FF2B5EF4-FFF2-40B4-BE49-F238E27FC236}">
                <a16:creationId xmlns:a16="http://schemas.microsoft.com/office/drawing/2014/main" id="{AAE9A06A-5C6B-B64E-9123-0E15F827C251}"/>
              </a:ext>
            </a:extLst>
          </p:cNvPr>
          <p:cNvSpPr txBox="1"/>
          <p:nvPr/>
        </p:nvSpPr>
        <p:spPr>
          <a:xfrm>
            <a:off x="5009586" y="832872"/>
            <a:ext cx="2813618" cy="307777"/>
          </a:xfrm>
          <a:prstGeom prst="rect">
            <a:avLst/>
          </a:prstGeom>
          <a:noFill/>
        </p:spPr>
        <p:txBody>
          <a:bodyPr wrap="square" rtlCol="0">
            <a:spAutoFit/>
          </a:bodyPr>
          <a:lstStyle/>
          <a:p>
            <a:r>
              <a:rPr lang="en-US" sz="1400" b="1" dirty="0">
                <a:solidFill>
                  <a:schemeClr val="bg1"/>
                </a:solidFill>
                <a:latin typeface="Helvetica" pitchFamily="2" charset="0"/>
                <a:cs typeface="Arial"/>
              </a:rPr>
              <a:t>ACTIVITIES</a:t>
            </a:r>
          </a:p>
        </p:txBody>
      </p:sp>
      <p:sp>
        <p:nvSpPr>
          <p:cNvPr id="22" name="Rectangle 21">
            <a:extLst>
              <a:ext uri="{FF2B5EF4-FFF2-40B4-BE49-F238E27FC236}">
                <a16:creationId xmlns:a16="http://schemas.microsoft.com/office/drawing/2014/main" id="{AE78A825-352C-B24F-B7E2-AA5F0E4F27F5}"/>
              </a:ext>
            </a:extLst>
          </p:cNvPr>
          <p:cNvSpPr/>
          <p:nvPr/>
        </p:nvSpPr>
        <p:spPr>
          <a:xfrm>
            <a:off x="250500" y="4251281"/>
            <a:ext cx="3566911" cy="1284967"/>
          </a:xfrm>
          <a:prstGeom prst="rect">
            <a:avLst/>
          </a:prstGeom>
        </p:spPr>
        <p:txBody>
          <a:bodyPr wrap="square">
            <a:spAutoFit/>
          </a:bodyPr>
          <a:lstStyle/>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Support NASA’s R&amp;D needs and ISS National Laboratory needs</a:t>
            </a:r>
          </a:p>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Leverage ISS capabilities to stimulate demand and catalyze new markets</a:t>
            </a:r>
          </a:p>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Meet International Partner (IP) </a:t>
            </a:r>
            <a:br>
              <a:rPr lang="en-US" sz="1000" dirty="0">
                <a:solidFill>
                  <a:schemeClr val="bg1"/>
                </a:solidFill>
                <a:latin typeface="Helvetica" pitchFamily="2" charset="0"/>
              </a:rPr>
            </a:br>
            <a:r>
              <a:rPr lang="en-US" sz="1000" dirty="0">
                <a:solidFill>
                  <a:schemeClr val="bg1"/>
                </a:solidFill>
                <a:latin typeface="Helvetica" pitchFamily="2" charset="0"/>
              </a:rPr>
              <a:t>Intergovernmental Commitments</a:t>
            </a:r>
          </a:p>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Collaborate with IPs on new market development</a:t>
            </a:r>
          </a:p>
        </p:txBody>
      </p:sp>
      <p:sp>
        <p:nvSpPr>
          <p:cNvPr id="23" name="Rectangle 22">
            <a:extLst>
              <a:ext uri="{FF2B5EF4-FFF2-40B4-BE49-F238E27FC236}">
                <a16:creationId xmlns:a16="http://schemas.microsoft.com/office/drawing/2014/main" id="{4187871F-8AEF-E54A-97D4-FE5889BB5A43}"/>
              </a:ext>
            </a:extLst>
          </p:cNvPr>
          <p:cNvSpPr/>
          <p:nvPr/>
        </p:nvSpPr>
        <p:spPr>
          <a:xfrm>
            <a:off x="250501" y="2646050"/>
            <a:ext cx="3436008" cy="1323439"/>
          </a:xfrm>
          <a:prstGeom prst="rect">
            <a:avLst/>
          </a:prstGeom>
        </p:spPr>
        <p:txBody>
          <a:bodyPr wrap="square">
            <a:spAutoFit/>
          </a:bodyPr>
          <a:lstStyle/>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Support NASA’s R&amp;D needs and ISS National Laboratory needs</a:t>
            </a:r>
          </a:p>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Incorporate IP commercial needs</a:t>
            </a:r>
          </a:p>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Initiate phased transition from ISS to Commercial with attached and/or free flyers</a:t>
            </a:r>
          </a:p>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Stimulate global demand and catalyze new markets</a:t>
            </a:r>
          </a:p>
          <a:p>
            <a:pPr marL="171450" indent="-171450">
              <a:spcAft>
                <a:spcPts val="300"/>
              </a:spcAft>
              <a:buFont typeface="Wingdings" pitchFamily="2" charset="2"/>
              <a:buChar char="§"/>
            </a:pPr>
            <a:r>
              <a:rPr lang="en-US" sz="1000" dirty="0">
                <a:solidFill>
                  <a:schemeClr val="bg1"/>
                </a:solidFill>
                <a:latin typeface="Helvetica" pitchFamily="2" charset="0"/>
              </a:rPr>
              <a:t>Avoid competition from ISS </a:t>
            </a:r>
          </a:p>
        </p:txBody>
      </p:sp>
      <p:sp>
        <p:nvSpPr>
          <p:cNvPr id="24" name="Rectangle 23">
            <a:extLst>
              <a:ext uri="{FF2B5EF4-FFF2-40B4-BE49-F238E27FC236}">
                <a16:creationId xmlns:a16="http://schemas.microsoft.com/office/drawing/2014/main" id="{A7BF5DB2-6B3D-DB49-92D4-FBFC1BB8E0A8}"/>
              </a:ext>
            </a:extLst>
          </p:cNvPr>
          <p:cNvSpPr/>
          <p:nvPr/>
        </p:nvSpPr>
        <p:spPr>
          <a:xfrm>
            <a:off x="250501" y="1344432"/>
            <a:ext cx="3566910" cy="784830"/>
          </a:xfrm>
          <a:prstGeom prst="rect">
            <a:avLst/>
          </a:prstGeom>
        </p:spPr>
        <p:txBody>
          <a:bodyPr wrap="square" numCol="1">
            <a:spAutoFit/>
          </a:bodyPr>
          <a:lstStyle/>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Private sector takes over LEO operations</a:t>
            </a:r>
          </a:p>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Purchase </a:t>
            </a:r>
            <a:r>
              <a:rPr lang="en-US" sz="1000">
                <a:solidFill>
                  <a:schemeClr val="bg1"/>
                </a:solidFill>
                <a:latin typeface="Helvetica" pitchFamily="2" charset="0"/>
              </a:rPr>
              <a:t>NASA’s continued </a:t>
            </a:r>
            <a:r>
              <a:rPr lang="en-US" sz="1000" dirty="0">
                <a:solidFill>
                  <a:schemeClr val="bg1"/>
                </a:solidFill>
                <a:latin typeface="Helvetica" pitchFamily="2" charset="0"/>
              </a:rPr>
              <a:t>R&amp;D Services from commercial provider at lower cost than ISS</a:t>
            </a:r>
          </a:p>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Shift NASA/IP focus and resources towards exploration </a:t>
            </a:r>
          </a:p>
        </p:txBody>
      </p:sp>
      <p:sp>
        <p:nvSpPr>
          <p:cNvPr id="25" name="Rectangle 24">
            <a:extLst>
              <a:ext uri="{FF2B5EF4-FFF2-40B4-BE49-F238E27FC236}">
                <a16:creationId xmlns:a16="http://schemas.microsoft.com/office/drawing/2014/main" id="{A770FD60-4BEE-6C45-AC09-A922DFAA498B}"/>
              </a:ext>
            </a:extLst>
          </p:cNvPr>
          <p:cNvSpPr/>
          <p:nvPr/>
        </p:nvSpPr>
        <p:spPr>
          <a:xfrm>
            <a:off x="4788353" y="4251281"/>
            <a:ext cx="4143902" cy="1938992"/>
          </a:xfrm>
          <a:prstGeom prst="rect">
            <a:avLst/>
          </a:prstGeom>
        </p:spPr>
        <p:txBody>
          <a:bodyPr wrap="square">
            <a:spAutoFit/>
          </a:bodyPr>
          <a:lstStyle/>
          <a:p>
            <a:pPr marL="171450" indent="-171450">
              <a:spcBef>
                <a:spcPts val="1200"/>
              </a:spcBef>
              <a:buFont typeface="Wingdings" pitchFamily="2" charset="2"/>
              <a:buChar char="§"/>
            </a:pPr>
            <a:r>
              <a:rPr lang="en-US" sz="1000" dirty="0">
                <a:solidFill>
                  <a:schemeClr val="bg1"/>
                </a:solidFill>
                <a:latin typeface="Helvetica" pitchFamily="2" charset="0"/>
              </a:rPr>
              <a:t>Document and share with industry NASA’s comprehensive</a:t>
            </a:r>
            <a:br>
              <a:rPr lang="en-US" sz="1000" dirty="0">
                <a:solidFill>
                  <a:schemeClr val="bg1"/>
                </a:solidFill>
                <a:latin typeface="Helvetica" pitchFamily="2" charset="0"/>
              </a:rPr>
            </a:br>
            <a:r>
              <a:rPr lang="en-US" sz="1000" dirty="0">
                <a:solidFill>
                  <a:schemeClr val="bg1"/>
                </a:solidFill>
                <a:latin typeface="Helvetica" pitchFamily="2" charset="0"/>
              </a:rPr>
              <a:t>approach for global Commercial LEO Development: </a:t>
            </a:r>
          </a:p>
          <a:p>
            <a:pPr indent="-228600">
              <a:spcBef>
                <a:spcPts val="1200"/>
              </a:spcBef>
              <a:buFont typeface="+mj-lt"/>
              <a:buAutoNum type="arabicPeriod"/>
            </a:pPr>
            <a:r>
              <a:rPr lang="en-US" sz="1000" dirty="0">
                <a:solidFill>
                  <a:schemeClr val="bg1"/>
                </a:solidFill>
                <a:latin typeface="Helvetica" pitchFamily="2" charset="0"/>
              </a:rPr>
              <a:t>Establish ISS commercial use and pricing policy</a:t>
            </a:r>
          </a:p>
          <a:p>
            <a:pPr indent="-228600">
              <a:spcBef>
                <a:spcPts val="1200"/>
              </a:spcBef>
              <a:buFont typeface="+mj-lt"/>
              <a:buAutoNum type="arabicPeriod"/>
            </a:pPr>
            <a:r>
              <a:rPr lang="en-US" sz="1000" dirty="0">
                <a:solidFill>
                  <a:schemeClr val="bg1"/>
                </a:solidFill>
                <a:latin typeface="Helvetica" pitchFamily="2" charset="0"/>
              </a:rPr>
              <a:t>Enable private astronaut missions to ISS</a:t>
            </a:r>
          </a:p>
          <a:p>
            <a:pPr indent="-228600">
              <a:spcBef>
                <a:spcPts val="1200"/>
              </a:spcBef>
              <a:buFont typeface="+mj-lt"/>
              <a:buAutoNum type="arabicPeriod"/>
            </a:pPr>
            <a:r>
              <a:rPr lang="en-US" sz="1000" dirty="0">
                <a:solidFill>
                  <a:schemeClr val="bg1"/>
                </a:solidFill>
                <a:latin typeface="Helvetica" pitchFamily="2" charset="0"/>
              </a:rPr>
              <a:t>Initiate process for commercial development of LEO destinations</a:t>
            </a:r>
          </a:p>
          <a:p>
            <a:pPr indent="-228600">
              <a:spcBef>
                <a:spcPts val="1200"/>
              </a:spcBef>
              <a:buFont typeface="+mj-lt"/>
              <a:buAutoNum type="arabicPeriod"/>
            </a:pPr>
            <a:r>
              <a:rPr lang="en-US" sz="1000" dirty="0">
                <a:solidFill>
                  <a:schemeClr val="bg1"/>
                </a:solidFill>
                <a:latin typeface="Helvetica" pitchFamily="2" charset="0"/>
              </a:rPr>
              <a:t>Seek out and pursue opportunities to stimulate demand</a:t>
            </a:r>
          </a:p>
          <a:p>
            <a:pPr indent="-228600">
              <a:spcBef>
                <a:spcPts val="1200"/>
              </a:spcBef>
              <a:buFont typeface="+mj-lt"/>
              <a:buAutoNum type="arabicPeriod"/>
            </a:pPr>
            <a:r>
              <a:rPr lang="en-US" sz="1000" dirty="0">
                <a:solidFill>
                  <a:schemeClr val="bg1"/>
                </a:solidFill>
                <a:latin typeface="Helvetica" pitchFamily="2" charset="0"/>
              </a:rPr>
              <a:t>Quantify NASA’s long-term needs for activities in LEO</a:t>
            </a:r>
          </a:p>
        </p:txBody>
      </p:sp>
      <p:sp>
        <p:nvSpPr>
          <p:cNvPr id="26" name="Rectangle 25">
            <a:extLst>
              <a:ext uri="{FF2B5EF4-FFF2-40B4-BE49-F238E27FC236}">
                <a16:creationId xmlns:a16="http://schemas.microsoft.com/office/drawing/2014/main" id="{803D38F3-11A3-F64E-9752-2D90926D6365}"/>
              </a:ext>
            </a:extLst>
          </p:cNvPr>
          <p:cNvSpPr/>
          <p:nvPr/>
        </p:nvSpPr>
        <p:spPr>
          <a:xfrm>
            <a:off x="4788352" y="2646050"/>
            <a:ext cx="4446739" cy="1131079"/>
          </a:xfrm>
          <a:prstGeom prst="rect">
            <a:avLst/>
          </a:prstGeom>
        </p:spPr>
        <p:txBody>
          <a:bodyPr wrap="square">
            <a:spAutoFit/>
          </a:bodyPr>
          <a:lstStyle/>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Partner with industry to develop and demonstrate new LEO destinations</a:t>
            </a:r>
          </a:p>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Initiate phased transition to acquire needed services from commercial destinations rather than ISS</a:t>
            </a:r>
          </a:p>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Seek out and pursue opportunities to stimulate demand both </a:t>
            </a:r>
            <a:br>
              <a:rPr lang="en-US" sz="1000" dirty="0">
                <a:solidFill>
                  <a:schemeClr val="bg1"/>
                </a:solidFill>
                <a:latin typeface="Helvetica" pitchFamily="2" charset="0"/>
              </a:rPr>
            </a:br>
            <a:r>
              <a:rPr lang="en-US" sz="1000" dirty="0">
                <a:solidFill>
                  <a:schemeClr val="bg1"/>
                </a:solidFill>
                <a:latin typeface="Helvetica" pitchFamily="2" charset="0"/>
              </a:rPr>
              <a:t>domestic and international</a:t>
            </a:r>
          </a:p>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Initiate transition of ISS assets while still satisfying IP agreements</a:t>
            </a:r>
          </a:p>
        </p:txBody>
      </p:sp>
      <p:sp>
        <p:nvSpPr>
          <p:cNvPr id="27" name="TextBox 26">
            <a:extLst>
              <a:ext uri="{FF2B5EF4-FFF2-40B4-BE49-F238E27FC236}">
                <a16:creationId xmlns:a16="http://schemas.microsoft.com/office/drawing/2014/main" id="{0BA0C05F-824F-424F-81EB-302E92E88331}"/>
              </a:ext>
            </a:extLst>
          </p:cNvPr>
          <p:cNvSpPr txBox="1"/>
          <p:nvPr/>
        </p:nvSpPr>
        <p:spPr>
          <a:xfrm>
            <a:off x="4788353" y="1344432"/>
            <a:ext cx="4246292" cy="630942"/>
          </a:xfrm>
          <a:prstGeom prst="rect">
            <a:avLst/>
          </a:prstGeom>
          <a:noFill/>
        </p:spPr>
        <p:txBody>
          <a:bodyPr wrap="square" rtlCol="0">
            <a:spAutoFit/>
          </a:bodyPr>
          <a:lstStyle/>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Complete transition of ISS assets at end of life</a:t>
            </a:r>
          </a:p>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Conduct NASA’s continued R&amp;D on commercial destinations in LEO</a:t>
            </a:r>
          </a:p>
          <a:p>
            <a:pPr marL="171450" indent="-171450">
              <a:spcBef>
                <a:spcPts val="0"/>
              </a:spcBef>
              <a:spcAft>
                <a:spcPts val="300"/>
              </a:spcAft>
              <a:buFont typeface="Wingdings" pitchFamily="2" charset="2"/>
              <a:buChar char="§"/>
            </a:pPr>
            <a:r>
              <a:rPr lang="en-US" sz="1000" dirty="0">
                <a:solidFill>
                  <a:schemeClr val="bg1"/>
                </a:solidFill>
                <a:latin typeface="Helvetica" pitchFamily="2" charset="0"/>
              </a:rPr>
              <a:t>Purchase ‘LEO National Lab’ services from commercial provider</a:t>
            </a:r>
          </a:p>
        </p:txBody>
      </p:sp>
      <p:sp>
        <p:nvSpPr>
          <p:cNvPr id="28" name="TextBox 27">
            <a:extLst>
              <a:ext uri="{FF2B5EF4-FFF2-40B4-BE49-F238E27FC236}">
                <a16:creationId xmlns:a16="http://schemas.microsoft.com/office/drawing/2014/main" id="{01CA6041-C302-BA4B-A2DE-A80AAE4C3CFF}"/>
              </a:ext>
            </a:extLst>
          </p:cNvPr>
          <p:cNvSpPr txBox="1"/>
          <p:nvPr/>
        </p:nvSpPr>
        <p:spPr>
          <a:xfrm>
            <a:off x="9202814" y="1920078"/>
            <a:ext cx="2578473" cy="461665"/>
          </a:xfrm>
          <a:prstGeom prst="rect">
            <a:avLst/>
          </a:prstGeom>
          <a:noFill/>
        </p:spPr>
        <p:txBody>
          <a:bodyPr wrap="square" rtlCol="0">
            <a:spAutoFit/>
          </a:bodyPr>
          <a:lstStyle/>
          <a:p>
            <a:pPr algn="ctr"/>
            <a:r>
              <a:rPr lang="en-US" sz="1200" b="1" kern="1100" spc="230"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FUTURE COMMERCIAL PLATFORMS</a:t>
            </a:r>
          </a:p>
        </p:txBody>
      </p:sp>
      <p:sp>
        <p:nvSpPr>
          <p:cNvPr id="29" name="TextBox 28">
            <a:extLst>
              <a:ext uri="{FF2B5EF4-FFF2-40B4-BE49-F238E27FC236}">
                <a16:creationId xmlns:a16="http://schemas.microsoft.com/office/drawing/2014/main" id="{2E6F267B-994C-104D-A7CF-0A24607C04E4}"/>
              </a:ext>
            </a:extLst>
          </p:cNvPr>
          <p:cNvSpPr txBox="1"/>
          <p:nvPr/>
        </p:nvSpPr>
        <p:spPr>
          <a:xfrm>
            <a:off x="9029700" y="3338792"/>
            <a:ext cx="2935288" cy="276999"/>
          </a:xfrm>
          <a:prstGeom prst="rect">
            <a:avLst/>
          </a:prstGeom>
          <a:noFill/>
        </p:spPr>
        <p:txBody>
          <a:bodyPr wrap="square" rtlCol="0">
            <a:spAutoFit/>
          </a:bodyPr>
          <a:lstStyle/>
          <a:p>
            <a:pPr algn="ctr"/>
            <a:r>
              <a:rPr lang="en-US" sz="1200" b="1" kern="1100" spc="230"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ARTEMIS MISSIONS</a:t>
            </a:r>
          </a:p>
        </p:txBody>
      </p:sp>
      <p:sp>
        <p:nvSpPr>
          <p:cNvPr id="30" name="TextBox 29">
            <a:extLst>
              <a:ext uri="{FF2B5EF4-FFF2-40B4-BE49-F238E27FC236}">
                <a16:creationId xmlns:a16="http://schemas.microsoft.com/office/drawing/2014/main" id="{C277FE74-1DBA-8D46-9FA3-8704E253A6CF}"/>
              </a:ext>
            </a:extLst>
          </p:cNvPr>
          <p:cNvSpPr txBox="1"/>
          <p:nvPr/>
        </p:nvSpPr>
        <p:spPr>
          <a:xfrm>
            <a:off x="9232982" y="4620520"/>
            <a:ext cx="2548305" cy="461665"/>
          </a:xfrm>
          <a:prstGeom prst="rect">
            <a:avLst/>
          </a:prstGeom>
          <a:noFill/>
        </p:spPr>
        <p:txBody>
          <a:bodyPr wrap="square" rtlCol="0">
            <a:spAutoFit/>
          </a:bodyPr>
          <a:lstStyle/>
          <a:p>
            <a:pPr algn="ctr"/>
            <a:r>
              <a:rPr lang="en-US" sz="1200" b="1" kern="1100" spc="230"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COMMERCIAL PARTNER CRAFTS</a:t>
            </a:r>
          </a:p>
        </p:txBody>
      </p:sp>
      <p:sp>
        <p:nvSpPr>
          <p:cNvPr id="31" name="TextBox 30">
            <a:extLst>
              <a:ext uri="{FF2B5EF4-FFF2-40B4-BE49-F238E27FC236}">
                <a16:creationId xmlns:a16="http://schemas.microsoft.com/office/drawing/2014/main" id="{197A375D-7F8B-FF43-815E-493C85AF0E48}"/>
              </a:ext>
            </a:extLst>
          </p:cNvPr>
          <p:cNvSpPr txBox="1"/>
          <p:nvPr/>
        </p:nvSpPr>
        <p:spPr>
          <a:xfrm>
            <a:off x="8951818" y="6435858"/>
            <a:ext cx="3080467" cy="276999"/>
          </a:xfrm>
          <a:prstGeom prst="rect">
            <a:avLst/>
          </a:prstGeom>
          <a:noFill/>
        </p:spPr>
        <p:txBody>
          <a:bodyPr wrap="square" rtlCol="0">
            <a:spAutoFit/>
          </a:bodyPr>
          <a:lstStyle/>
          <a:p>
            <a:pPr algn="ctr"/>
            <a:r>
              <a:rPr lang="en-US" sz="1200" b="1" kern="1100" spc="230"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INTERNATIONAL SPACE STATION</a:t>
            </a:r>
          </a:p>
        </p:txBody>
      </p:sp>
      <p:sp>
        <p:nvSpPr>
          <p:cNvPr id="32" name="TextBox 31">
            <a:extLst>
              <a:ext uri="{FF2B5EF4-FFF2-40B4-BE49-F238E27FC236}">
                <a16:creationId xmlns:a16="http://schemas.microsoft.com/office/drawing/2014/main" id="{6D07698A-E2AD-C541-80E7-600AD0D53701}"/>
              </a:ext>
            </a:extLst>
          </p:cNvPr>
          <p:cNvSpPr txBox="1"/>
          <p:nvPr/>
        </p:nvSpPr>
        <p:spPr>
          <a:xfrm>
            <a:off x="133626" y="6405080"/>
            <a:ext cx="5457160" cy="307777"/>
          </a:xfrm>
          <a:prstGeom prst="rect">
            <a:avLst/>
          </a:prstGeom>
          <a:noFill/>
        </p:spPr>
        <p:txBody>
          <a:bodyPr wrap="square" rtlCol="0">
            <a:spAutoFit/>
          </a:bodyPr>
          <a:lstStyle/>
          <a:p>
            <a:r>
              <a:rPr lang="en-US" sz="1400" b="1" kern="1100" spc="200" dirty="0">
                <a:solidFill>
                  <a:srgbClr val="00B0F0"/>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rPr>
              <a:t>EXPLORE THE PLAN AT WWW.NASA.GOV/LEO-ECONOMY</a:t>
            </a:r>
          </a:p>
        </p:txBody>
      </p:sp>
      <p:sp>
        <p:nvSpPr>
          <p:cNvPr id="34" name="Up Arrow 33">
            <a:extLst>
              <a:ext uri="{FF2B5EF4-FFF2-40B4-BE49-F238E27FC236}">
                <a16:creationId xmlns:a16="http://schemas.microsoft.com/office/drawing/2014/main" id="{92EBC7B5-B87B-9046-803E-1AC22CEF7100}"/>
              </a:ext>
            </a:extLst>
          </p:cNvPr>
          <p:cNvSpPr/>
          <p:nvPr/>
        </p:nvSpPr>
        <p:spPr>
          <a:xfrm>
            <a:off x="3397906" y="759474"/>
            <a:ext cx="1338986" cy="5520386"/>
          </a:xfrm>
          <a:custGeom>
            <a:avLst/>
            <a:gdLst>
              <a:gd name="connsiteX0" fmla="*/ 0 w 1338986"/>
              <a:gd name="connsiteY0" fmla="*/ 669493 h 5520386"/>
              <a:gd name="connsiteX1" fmla="*/ 669493 w 1338986"/>
              <a:gd name="connsiteY1" fmla="*/ 0 h 5520386"/>
              <a:gd name="connsiteX2" fmla="*/ 1338986 w 1338986"/>
              <a:gd name="connsiteY2" fmla="*/ 669493 h 5520386"/>
              <a:gd name="connsiteX3" fmla="*/ 891095 w 1338986"/>
              <a:gd name="connsiteY3" fmla="*/ 669493 h 5520386"/>
              <a:gd name="connsiteX4" fmla="*/ 891095 w 1338986"/>
              <a:gd name="connsiteY4" fmla="*/ 5520386 h 5520386"/>
              <a:gd name="connsiteX5" fmla="*/ 447891 w 1338986"/>
              <a:gd name="connsiteY5" fmla="*/ 5520386 h 5520386"/>
              <a:gd name="connsiteX6" fmla="*/ 447891 w 1338986"/>
              <a:gd name="connsiteY6" fmla="*/ 669493 h 5520386"/>
              <a:gd name="connsiteX7" fmla="*/ 0 w 1338986"/>
              <a:gd name="connsiteY7" fmla="*/ 669493 h 5520386"/>
              <a:gd name="connsiteX0" fmla="*/ 0 w 1338986"/>
              <a:gd name="connsiteY0" fmla="*/ 669493 h 5520386"/>
              <a:gd name="connsiteX1" fmla="*/ 669493 w 1338986"/>
              <a:gd name="connsiteY1" fmla="*/ 0 h 5520386"/>
              <a:gd name="connsiteX2" fmla="*/ 1338986 w 1338986"/>
              <a:gd name="connsiteY2" fmla="*/ 669493 h 5520386"/>
              <a:gd name="connsiteX3" fmla="*/ 891095 w 1338986"/>
              <a:gd name="connsiteY3" fmla="*/ 669493 h 5520386"/>
              <a:gd name="connsiteX4" fmla="*/ 891095 w 1338986"/>
              <a:gd name="connsiteY4" fmla="*/ 5520386 h 5520386"/>
              <a:gd name="connsiteX5" fmla="*/ 442575 w 1338986"/>
              <a:gd name="connsiteY5" fmla="*/ 5329000 h 5520386"/>
              <a:gd name="connsiteX6" fmla="*/ 447891 w 1338986"/>
              <a:gd name="connsiteY6" fmla="*/ 669493 h 5520386"/>
              <a:gd name="connsiteX7" fmla="*/ 0 w 1338986"/>
              <a:gd name="connsiteY7" fmla="*/ 669493 h 5520386"/>
              <a:gd name="connsiteX0" fmla="*/ 0 w 1338986"/>
              <a:gd name="connsiteY0" fmla="*/ 669493 h 5520386"/>
              <a:gd name="connsiteX1" fmla="*/ 669493 w 1338986"/>
              <a:gd name="connsiteY1" fmla="*/ 0 h 5520386"/>
              <a:gd name="connsiteX2" fmla="*/ 1338986 w 1338986"/>
              <a:gd name="connsiteY2" fmla="*/ 669493 h 5520386"/>
              <a:gd name="connsiteX3" fmla="*/ 891095 w 1338986"/>
              <a:gd name="connsiteY3" fmla="*/ 669493 h 5520386"/>
              <a:gd name="connsiteX4" fmla="*/ 891095 w 1338986"/>
              <a:gd name="connsiteY4" fmla="*/ 5520386 h 5520386"/>
              <a:gd name="connsiteX5" fmla="*/ 442575 w 1338986"/>
              <a:gd name="connsiteY5" fmla="*/ 5313052 h 5520386"/>
              <a:gd name="connsiteX6" fmla="*/ 447891 w 1338986"/>
              <a:gd name="connsiteY6" fmla="*/ 669493 h 5520386"/>
              <a:gd name="connsiteX7" fmla="*/ 0 w 1338986"/>
              <a:gd name="connsiteY7" fmla="*/ 669493 h 5520386"/>
              <a:gd name="connsiteX0" fmla="*/ 0 w 1338986"/>
              <a:gd name="connsiteY0" fmla="*/ 669493 h 5520386"/>
              <a:gd name="connsiteX1" fmla="*/ 669493 w 1338986"/>
              <a:gd name="connsiteY1" fmla="*/ 0 h 5520386"/>
              <a:gd name="connsiteX2" fmla="*/ 1338986 w 1338986"/>
              <a:gd name="connsiteY2" fmla="*/ 669493 h 5520386"/>
              <a:gd name="connsiteX3" fmla="*/ 891095 w 1338986"/>
              <a:gd name="connsiteY3" fmla="*/ 669493 h 5520386"/>
              <a:gd name="connsiteX4" fmla="*/ 891095 w 1338986"/>
              <a:gd name="connsiteY4" fmla="*/ 5520386 h 5520386"/>
              <a:gd name="connsiteX5" fmla="*/ 442575 w 1338986"/>
              <a:gd name="connsiteY5" fmla="*/ 5313052 h 5520386"/>
              <a:gd name="connsiteX6" fmla="*/ 447891 w 1338986"/>
              <a:gd name="connsiteY6" fmla="*/ 669493 h 5520386"/>
              <a:gd name="connsiteX7" fmla="*/ 0 w 1338986"/>
              <a:gd name="connsiteY7" fmla="*/ 669493 h 5520386"/>
              <a:gd name="connsiteX0" fmla="*/ 0 w 1338986"/>
              <a:gd name="connsiteY0" fmla="*/ 669493 h 5520386"/>
              <a:gd name="connsiteX1" fmla="*/ 669493 w 1338986"/>
              <a:gd name="connsiteY1" fmla="*/ 0 h 5520386"/>
              <a:gd name="connsiteX2" fmla="*/ 1338986 w 1338986"/>
              <a:gd name="connsiteY2" fmla="*/ 669493 h 5520386"/>
              <a:gd name="connsiteX3" fmla="*/ 891095 w 1338986"/>
              <a:gd name="connsiteY3" fmla="*/ 669493 h 5520386"/>
              <a:gd name="connsiteX4" fmla="*/ 891095 w 1338986"/>
              <a:gd name="connsiteY4" fmla="*/ 5520386 h 5520386"/>
              <a:gd name="connsiteX5" fmla="*/ 442575 w 1338986"/>
              <a:gd name="connsiteY5" fmla="*/ 5307736 h 5520386"/>
              <a:gd name="connsiteX6" fmla="*/ 447891 w 1338986"/>
              <a:gd name="connsiteY6" fmla="*/ 669493 h 5520386"/>
              <a:gd name="connsiteX7" fmla="*/ 0 w 1338986"/>
              <a:gd name="connsiteY7" fmla="*/ 669493 h 5520386"/>
              <a:gd name="connsiteX0" fmla="*/ 0 w 1338986"/>
              <a:gd name="connsiteY0" fmla="*/ 669493 h 5520386"/>
              <a:gd name="connsiteX1" fmla="*/ 669493 w 1338986"/>
              <a:gd name="connsiteY1" fmla="*/ 0 h 5520386"/>
              <a:gd name="connsiteX2" fmla="*/ 1338986 w 1338986"/>
              <a:gd name="connsiteY2" fmla="*/ 669493 h 5520386"/>
              <a:gd name="connsiteX3" fmla="*/ 891095 w 1338986"/>
              <a:gd name="connsiteY3" fmla="*/ 669493 h 5520386"/>
              <a:gd name="connsiteX4" fmla="*/ 891095 w 1338986"/>
              <a:gd name="connsiteY4" fmla="*/ 5520386 h 5520386"/>
              <a:gd name="connsiteX5" fmla="*/ 442575 w 1338986"/>
              <a:gd name="connsiteY5" fmla="*/ 5302420 h 5520386"/>
              <a:gd name="connsiteX6" fmla="*/ 447891 w 1338986"/>
              <a:gd name="connsiteY6" fmla="*/ 669493 h 5520386"/>
              <a:gd name="connsiteX7" fmla="*/ 0 w 1338986"/>
              <a:gd name="connsiteY7" fmla="*/ 669493 h 5520386"/>
              <a:gd name="connsiteX0" fmla="*/ 0 w 1338986"/>
              <a:gd name="connsiteY0" fmla="*/ 669493 h 5520386"/>
              <a:gd name="connsiteX1" fmla="*/ 669493 w 1338986"/>
              <a:gd name="connsiteY1" fmla="*/ 0 h 5520386"/>
              <a:gd name="connsiteX2" fmla="*/ 1338986 w 1338986"/>
              <a:gd name="connsiteY2" fmla="*/ 669493 h 5520386"/>
              <a:gd name="connsiteX3" fmla="*/ 891095 w 1338986"/>
              <a:gd name="connsiteY3" fmla="*/ 669493 h 5520386"/>
              <a:gd name="connsiteX4" fmla="*/ 891095 w 1338986"/>
              <a:gd name="connsiteY4" fmla="*/ 5520386 h 5520386"/>
              <a:gd name="connsiteX5" fmla="*/ 448925 w 1338986"/>
              <a:gd name="connsiteY5" fmla="*/ 5308770 h 5520386"/>
              <a:gd name="connsiteX6" fmla="*/ 447891 w 1338986"/>
              <a:gd name="connsiteY6" fmla="*/ 669493 h 5520386"/>
              <a:gd name="connsiteX7" fmla="*/ 0 w 1338986"/>
              <a:gd name="connsiteY7" fmla="*/ 669493 h 5520386"/>
              <a:gd name="connsiteX0" fmla="*/ 0 w 1338986"/>
              <a:gd name="connsiteY0" fmla="*/ 669493 h 5520386"/>
              <a:gd name="connsiteX1" fmla="*/ 669493 w 1338986"/>
              <a:gd name="connsiteY1" fmla="*/ 0 h 5520386"/>
              <a:gd name="connsiteX2" fmla="*/ 1338986 w 1338986"/>
              <a:gd name="connsiteY2" fmla="*/ 669493 h 5520386"/>
              <a:gd name="connsiteX3" fmla="*/ 891095 w 1338986"/>
              <a:gd name="connsiteY3" fmla="*/ 669493 h 5520386"/>
              <a:gd name="connsiteX4" fmla="*/ 891095 w 1338986"/>
              <a:gd name="connsiteY4" fmla="*/ 5520386 h 5520386"/>
              <a:gd name="connsiteX5" fmla="*/ 448925 w 1338986"/>
              <a:gd name="connsiteY5" fmla="*/ 5308770 h 5520386"/>
              <a:gd name="connsiteX6" fmla="*/ 447891 w 1338986"/>
              <a:gd name="connsiteY6" fmla="*/ 669493 h 5520386"/>
              <a:gd name="connsiteX7" fmla="*/ 0 w 1338986"/>
              <a:gd name="connsiteY7" fmla="*/ 669493 h 5520386"/>
              <a:gd name="connsiteX0" fmla="*/ 0 w 1338986"/>
              <a:gd name="connsiteY0" fmla="*/ 669493 h 5520386"/>
              <a:gd name="connsiteX1" fmla="*/ 669493 w 1338986"/>
              <a:gd name="connsiteY1" fmla="*/ 0 h 5520386"/>
              <a:gd name="connsiteX2" fmla="*/ 1338986 w 1338986"/>
              <a:gd name="connsiteY2" fmla="*/ 669493 h 5520386"/>
              <a:gd name="connsiteX3" fmla="*/ 891095 w 1338986"/>
              <a:gd name="connsiteY3" fmla="*/ 669493 h 5520386"/>
              <a:gd name="connsiteX4" fmla="*/ 891095 w 1338986"/>
              <a:gd name="connsiteY4" fmla="*/ 5520386 h 5520386"/>
              <a:gd name="connsiteX5" fmla="*/ 448925 w 1338986"/>
              <a:gd name="connsiteY5" fmla="*/ 5308770 h 5520386"/>
              <a:gd name="connsiteX6" fmla="*/ 447891 w 1338986"/>
              <a:gd name="connsiteY6" fmla="*/ 669493 h 5520386"/>
              <a:gd name="connsiteX7" fmla="*/ 0 w 1338986"/>
              <a:gd name="connsiteY7" fmla="*/ 669493 h 5520386"/>
              <a:gd name="connsiteX0" fmla="*/ 0 w 1338986"/>
              <a:gd name="connsiteY0" fmla="*/ 669493 h 5520386"/>
              <a:gd name="connsiteX1" fmla="*/ 669493 w 1338986"/>
              <a:gd name="connsiteY1" fmla="*/ 0 h 5520386"/>
              <a:gd name="connsiteX2" fmla="*/ 1338986 w 1338986"/>
              <a:gd name="connsiteY2" fmla="*/ 669493 h 5520386"/>
              <a:gd name="connsiteX3" fmla="*/ 891095 w 1338986"/>
              <a:gd name="connsiteY3" fmla="*/ 669493 h 5520386"/>
              <a:gd name="connsiteX4" fmla="*/ 891095 w 1338986"/>
              <a:gd name="connsiteY4" fmla="*/ 5520386 h 5520386"/>
              <a:gd name="connsiteX5" fmla="*/ 445750 w 1338986"/>
              <a:gd name="connsiteY5" fmla="*/ 5311945 h 5520386"/>
              <a:gd name="connsiteX6" fmla="*/ 447891 w 1338986"/>
              <a:gd name="connsiteY6" fmla="*/ 669493 h 5520386"/>
              <a:gd name="connsiteX7" fmla="*/ 0 w 1338986"/>
              <a:gd name="connsiteY7" fmla="*/ 669493 h 5520386"/>
              <a:gd name="connsiteX0" fmla="*/ 0 w 1338986"/>
              <a:gd name="connsiteY0" fmla="*/ 669493 h 5520386"/>
              <a:gd name="connsiteX1" fmla="*/ 669493 w 1338986"/>
              <a:gd name="connsiteY1" fmla="*/ 0 h 5520386"/>
              <a:gd name="connsiteX2" fmla="*/ 1338986 w 1338986"/>
              <a:gd name="connsiteY2" fmla="*/ 669493 h 5520386"/>
              <a:gd name="connsiteX3" fmla="*/ 891095 w 1338986"/>
              <a:gd name="connsiteY3" fmla="*/ 669493 h 5520386"/>
              <a:gd name="connsiteX4" fmla="*/ 891095 w 1338986"/>
              <a:gd name="connsiteY4" fmla="*/ 5520386 h 5520386"/>
              <a:gd name="connsiteX5" fmla="*/ 455275 w 1338986"/>
              <a:gd name="connsiteY5" fmla="*/ 5315120 h 5520386"/>
              <a:gd name="connsiteX6" fmla="*/ 447891 w 1338986"/>
              <a:gd name="connsiteY6" fmla="*/ 669493 h 5520386"/>
              <a:gd name="connsiteX7" fmla="*/ 0 w 1338986"/>
              <a:gd name="connsiteY7" fmla="*/ 669493 h 552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8986" h="5520386">
                <a:moveTo>
                  <a:pt x="0" y="669493"/>
                </a:moveTo>
                <a:lnTo>
                  <a:pt x="669493" y="0"/>
                </a:lnTo>
                <a:lnTo>
                  <a:pt x="1338986" y="669493"/>
                </a:lnTo>
                <a:lnTo>
                  <a:pt x="891095" y="669493"/>
                </a:lnTo>
                <a:lnTo>
                  <a:pt x="891095" y="5520386"/>
                </a:lnTo>
                <a:cubicBezTo>
                  <a:pt x="744763" y="5435400"/>
                  <a:pt x="631807" y="5383271"/>
                  <a:pt x="455275" y="5315120"/>
                </a:cubicBezTo>
                <a:cubicBezTo>
                  <a:pt x="454930" y="3768694"/>
                  <a:pt x="448236" y="2215919"/>
                  <a:pt x="447891" y="669493"/>
                </a:cubicBezTo>
                <a:lnTo>
                  <a:pt x="0" y="669493"/>
                </a:ln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D69825-9104-D34C-9BA1-75A26CBA1C00}"/>
              </a:ext>
            </a:extLst>
          </p:cNvPr>
          <p:cNvSpPr txBox="1"/>
          <p:nvPr/>
        </p:nvSpPr>
        <p:spPr>
          <a:xfrm rot="16200000">
            <a:off x="3264703" y="3224997"/>
            <a:ext cx="1623680" cy="215444"/>
          </a:xfrm>
          <a:prstGeom prst="rect">
            <a:avLst/>
          </a:prstGeom>
          <a:noFill/>
        </p:spPr>
        <p:txBody>
          <a:bodyPr wrap="square" lIns="0" tIns="0" rIns="0" bIns="0" rtlCol="0">
            <a:spAutoFit/>
          </a:bodyPr>
          <a:lstStyle/>
          <a:p>
            <a:pPr algn="ctr"/>
            <a:r>
              <a:rPr lang="en-US" sz="1400" b="1" dirty="0">
                <a:solidFill>
                  <a:schemeClr val="bg1"/>
                </a:solidFill>
                <a:latin typeface="Helvetica" pitchFamily="2" charset="0"/>
                <a:cs typeface="Arial"/>
              </a:rPr>
              <a:t>MID-TERM</a:t>
            </a:r>
          </a:p>
        </p:txBody>
      </p:sp>
      <p:sp>
        <p:nvSpPr>
          <p:cNvPr id="7" name="TextBox 6">
            <a:extLst>
              <a:ext uri="{FF2B5EF4-FFF2-40B4-BE49-F238E27FC236}">
                <a16:creationId xmlns:a16="http://schemas.microsoft.com/office/drawing/2014/main" id="{7CB19215-749C-054C-8101-E752EECB0816}"/>
              </a:ext>
            </a:extLst>
          </p:cNvPr>
          <p:cNvSpPr txBox="1"/>
          <p:nvPr/>
        </p:nvSpPr>
        <p:spPr>
          <a:xfrm rot="16200000">
            <a:off x="3336932" y="4774668"/>
            <a:ext cx="1479222" cy="219001"/>
          </a:xfrm>
          <a:prstGeom prst="rect">
            <a:avLst/>
          </a:prstGeom>
          <a:noFill/>
        </p:spPr>
        <p:txBody>
          <a:bodyPr wrap="square" lIns="0" tIns="0" rIns="0" bIns="0" rtlCol="0">
            <a:spAutoFit/>
          </a:bodyPr>
          <a:lstStyle/>
          <a:p>
            <a:pPr algn="ctr"/>
            <a:r>
              <a:rPr lang="en-US" sz="1400" b="1" dirty="0">
                <a:solidFill>
                  <a:schemeClr val="bg1"/>
                </a:solidFill>
                <a:latin typeface="Helvetica" pitchFamily="2" charset="0"/>
                <a:cs typeface="Arial"/>
              </a:rPr>
              <a:t>NEAR-TERM</a:t>
            </a:r>
          </a:p>
        </p:txBody>
      </p:sp>
      <p:sp>
        <p:nvSpPr>
          <p:cNvPr id="8" name="TextBox 7">
            <a:extLst>
              <a:ext uri="{FF2B5EF4-FFF2-40B4-BE49-F238E27FC236}">
                <a16:creationId xmlns:a16="http://schemas.microsoft.com/office/drawing/2014/main" id="{81A63558-98C9-FC43-9F94-9633DE5438A4}"/>
              </a:ext>
            </a:extLst>
          </p:cNvPr>
          <p:cNvSpPr txBox="1"/>
          <p:nvPr/>
        </p:nvSpPr>
        <p:spPr>
          <a:xfrm rot="16200000">
            <a:off x="3435017" y="1770738"/>
            <a:ext cx="1283053" cy="217223"/>
          </a:xfrm>
          <a:prstGeom prst="rect">
            <a:avLst/>
          </a:prstGeom>
          <a:noFill/>
        </p:spPr>
        <p:txBody>
          <a:bodyPr wrap="square" lIns="0" tIns="0" rIns="0" bIns="0" rtlCol="0">
            <a:spAutoFit/>
          </a:bodyPr>
          <a:lstStyle/>
          <a:p>
            <a:pPr algn="ctr"/>
            <a:r>
              <a:rPr lang="en-US" sz="1400" b="1" dirty="0">
                <a:solidFill>
                  <a:schemeClr val="bg1"/>
                </a:solidFill>
                <a:latin typeface="Helvetica" pitchFamily="2" charset="0"/>
                <a:cs typeface="Arial"/>
              </a:rPr>
              <a:t>LONG-TERM</a:t>
            </a:r>
          </a:p>
        </p:txBody>
      </p:sp>
    </p:spTree>
    <p:extLst>
      <p:ext uri="{BB962C8B-B14F-4D97-AF65-F5344CB8AC3E}">
        <p14:creationId xmlns:p14="http://schemas.microsoft.com/office/powerpoint/2010/main" val="313394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170">
            <a:extLst>
              <a:ext uri="{FF2B5EF4-FFF2-40B4-BE49-F238E27FC236}">
                <a16:creationId xmlns:a16="http://schemas.microsoft.com/office/drawing/2014/main" id="{C81176FE-E2AE-1948-BEA6-D88E2A4E1A39}"/>
              </a:ext>
            </a:extLst>
          </p:cNvPr>
          <p:cNvSpPr/>
          <p:nvPr/>
        </p:nvSpPr>
        <p:spPr>
          <a:xfrm>
            <a:off x="508000" y="3386737"/>
            <a:ext cx="11298813" cy="1343876"/>
          </a:xfrm>
          <a:prstGeom prst="rect">
            <a:avLst/>
          </a:prstGeom>
          <a:solidFill>
            <a:srgbClr val="053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9422085-E7AC-4B42-9999-5010D53FB09F}"/>
              </a:ext>
            </a:extLst>
          </p:cNvPr>
          <p:cNvSpPr/>
          <p:nvPr/>
        </p:nvSpPr>
        <p:spPr>
          <a:xfrm>
            <a:off x="456765" y="1425311"/>
            <a:ext cx="11298813" cy="1178315"/>
          </a:xfrm>
          <a:prstGeom prst="rect">
            <a:avLst/>
          </a:prstGeom>
          <a:solidFill>
            <a:srgbClr val="053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399BED1A-5D4A-E94D-8A92-E4A7C8C7C1F5}"/>
              </a:ext>
            </a:extLst>
          </p:cNvPr>
          <p:cNvSpPr txBox="1"/>
          <p:nvPr/>
        </p:nvSpPr>
        <p:spPr>
          <a:xfrm>
            <a:off x="1924329" y="1498087"/>
            <a:ext cx="2303496" cy="954107"/>
          </a:xfrm>
          <a:prstGeom prst="rect">
            <a:avLst/>
          </a:prstGeom>
          <a:noFill/>
        </p:spPr>
        <p:txBody>
          <a:bodyPr wrap="square" rtlCol="0">
            <a:spAutoFit/>
          </a:bodyPr>
          <a:lstStyle/>
          <a:p>
            <a:r>
              <a:rPr lang="en-US" sz="1400" b="1" dirty="0">
                <a:solidFill>
                  <a:schemeClr val="bg1"/>
                </a:solidFill>
              </a:rPr>
              <a:t>COTS Competitions</a:t>
            </a:r>
          </a:p>
          <a:p>
            <a:r>
              <a:rPr lang="en-US" sz="1400" b="1" dirty="0">
                <a:solidFill>
                  <a:schemeClr val="bg1"/>
                </a:solidFill>
              </a:rPr>
              <a:t>COTS Funded SAAs</a:t>
            </a:r>
          </a:p>
          <a:p>
            <a:r>
              <a:rPr lang="en-US" sz="1400" b="1" dirty="0">
                <a:solidFill>
                  <a:schemeClr val="bg1"/>
                </a:solidFill>
              </a:rPr>
              <a:t>CRS Competitions</a:t>
            </a:r>
          </a:p>
          <a:p>
            <a:r>
              <a:rPr lang="en-US" sz="1400" b="1" dirty="0">
                <a:solidFill>
                  <a:schemeClr val="bg1"/>
                </a:solidFill>
              </a:rPr>
              <a:t>CRS Contracts</a:t>
            </a:r>
          </a:p>
        </p:txBody>
      </p:sp>
      <p:sp>
        <p:nvSpPr>
          <p:cNvPr id="2" name="Title 1">
            <a:extLst>
              <a:ext uri="{FF2B5EF4-FFF2-40B4-BE49-F238E27FC236}">
                <a16:creationId xmlns:a16="http://schemas.microsoft.com/office/drawing/2014/main" id="{7C785F08-1CCE-9A4F-9B5C-944C46C35BB6}"/>
              </a:ext>
            </a:extLst>
          </p:cNvPr>
          <p:cNvSpPr>
            <a:spLocks noGrp="1"/>
          </p:cNvSpPr>
          <p:nvPr>
            <p:ph type="title" idx="4294967295"/>
          </p:nvPr>
        </p:nvSpPr>
        <p:spPr>
          <a:xfrm>
            <a:off x="513766" y="400742"/>
            <a:ext cx="11430000" cy="509588"/>
          </a:xfrm>
        </p:spPr>
        <p:txBody>
          <a:bodyPr>
            <a:noAutofit/>
          </a:bodyPr>
          <a:lstStyle/>
          <a:p>
            <a:pPr algn="l"/>
            <a:r>
              <a:rPr lang="en-US" sz="4000" dirty="0">
                <a:cs typeface="Arial Black" panose="020B0604020202020204" pitchFamily="34" charset="0"/>
              </a:rPr>
              <a:t>Commercial LEO Development</a:t>
            </a:r>
          </a:p>
        </p:txBody>
      </p:sp>
      <p:grpSp>
        <p:nvGrpSpPr>
          <p:cNvPr id="36" name="Group 35">
            <a:extLst>
              <a:ext uri="{FF2B5EF4-FFF2-40B4-BE49-F238E27FC236}">
                <a16:creationId xmlns:a16="http://schemas.microsoft.com/office/drawing/2014/main" id="{187840A5-A55D-DC4E-81F1-0563885EDD5A}"/>
              </a:ext>
            </a:extLst>
          </p:cNvPr>
          <p:cNvGrpSpPr/>
          <p:nvPr/>
        </p:nvGrpSpPr>
        <p:grpSpPr>
          <a:xfrm>
            <a:off x="4380131" y="1437080"/>
            <a:ext cx="4898094" cy="1076120"/>
            <a:chOff x="3770535" y="1461376"/>
            <a:chExt cx="4898094" cy="1076120"/>
          </a:xfrm>
        </p:grpSpPr>
        <p:sp>
          <p:nvSpPr>
            <p:cNvPr id="104" name="TextBox 103">
              <a:extLst>
                <a:ext uri="{FF2B5EF4-FFF2-40B4-BE49-F238E27FC236}">
                  <a16:creationId xmlns:a16="http://schemas.microsoft.com/office/drawing/2014/main" id="{4F0D2D39-12A4-A04D-A0B6-876E1D5C65DB}"/>
                </a:ext>
              </a:extLst>
            </p:cNvPr>
            <p:cNvSpPr txBox="1"/>
            <p:nvPr/>
          </p:nvSpPr>
          <p:spPr>
            <a:xfrm>
              <a:off x="4452785" y="1835259"/>
              <a:ext cx="990831" cy="169277"/>
            </a:xfrm>
            <a:prstGeom prst="rect">
              <a:avLst/>
            </a:prstGeom>
            <a:noFill/>
          </p:spPr>
          <p:txBody>
            <a:bodyPr wrap="square" rtlCol="0">
              <a:spAutoFit/>
            </a:bodyPr>
            <a:lstStyle/>
            <a:p>
              <a:r>
                <a:rPr lang="en-US" sz="500" b="1" dirty="0">
                  <a:solidFill>
                    <a:schemeClr val="bg1"/>
                  </a:solidFill>
                </a:rPr>
                <a:t>Orbital Sciences</a:t>
              </a:r>
            </a:p>
          </p:txBody>
        </p:sp>
        <p:sp>
          <p:nvSpPr>
            <p:cNvPr id="116" name="TextBox 115">
              <a:extLst>
                <a:ext uri="{FF2B5EF4-FFF2-40B4-BE49-F238E27FC236}">
                  <a16:creationId xmlns:a16="http://schemas.microsoft.com/office/drawing/2014/main" id="{FB3193DF-E29D-814F-A151-1A6640CA5455}"/>
                </a:ext>
              </a:extLst>
            </p:cNvPr>
            <p:cNvSpPr txBox="1"/>
            <p:nvPr/>
          </p:nvSpPr>
          <p:spPr>
            <a:xfrm>
              <a:off x="4039072" y="1835259"/>
              <a:ext cx="616224" cy="169277"/>
            </a:xfrm>
            <a:prstGeom prst="rect">
              <a:avLst/>
            </a:prstGeom>
            <a:noFill/>
          </p:spPr>
          <p:txBody>
            <a:bodyPr wrap="square" rtlCol="0">
              <a:spAutoFit/>
            </a:bodyPr>
            <a:lstStyle/>
            <a:p>
              <a:r>
                <a:rPr lang="en-US" sz="500" b="1" dirty="0" err="1">
                  <a:solidFill>
                    <a:schemeClr val="bg1"/>
                  </a:solidFill>
                </a:rPr>
                <a:t>RpK</a:t>
              </a:r>
              <a:endParaRPr lang="en-US" sz="500" b="1" dirty="0">
                <a:solidFill>
                  <a:schemeClr val="bg1"/>
                </a:solidFill>
              </a:endParaRPr>
            </a:p>
          </p:txBody>
        </p:sp>
        <p:sp>
          <p:nvSpPr>
            <p:cNvPr id="117" name="TextBox 116">
              <a:extLst>
                <a:ext uri="{FF2B5EF4-FFF2-40B4-BE49-F238E27FC236}">
                  <a16:creationId xmlns:a16="http://schemas.microsoft.com/office/drawing/2014/main" id="{FCFD838C-62C2-FC48-82C5-D5BD6CA49E5F}"/>
                </a:ext>
              </a:extLst>
            </p:cNvPr>
            <p:cNvSpPr txBox="1"/>
            <p:nvPr/>
          </p:nvSpPr>
          <p:spPr>
            <a:xfrm>
              <a:off x="4039072" y="1665578"/>
              <a:ext cx="616224" cy="169277"/>
            </a:xfrm>
            <a:prstGeom prst="rect">
              <a:avLst/>
            </a:prstGeom>
            <a:noFill/>
          </p:spPr>
          <p:txBody>
            <a:bodyPr wrap="square" rtlCol="0">
              <a:spAutoFit/>
            </a:bodyPr>
            <a:lstStyle/>
            <a:p>
              <a:r>
                <a:rPr lang="en-US" sz="500" b="1" dirty="0">
                  <a:solidFill>
                    <a:schemeClr val="bg1"/>
                  </a:solidFill>
                </a:rPr>
                <a:t>SpaceX</a:t>
              </a:r>
            </a:p>
          </p:txBody>
        </p:sp>
        <p:sp>
          <p:nvSpPr>
            <p:cNvPr id="118" name="TextBox 117">
              <a:extLst>
                <a:ext uri="{FF2B5EF4-FFF2-40B4-BE49-F238E27FC236}">
                  <a16:creationId xmlns:a16="http://schemas.microsoft.com/office/drawing/2014/main" id="{2CF0973C-880A-4948-8B12-973422509C3C}"/>
                </a:ext>
              </a:extLst>
            </p:cNvPr>
            <p:cNvSpPr txBox="1"/>
            <p:nvPr/>
          </p:nvSpPr>
          <p:spPr>
            <a:xfrm>
              <a:off x="3770535" y="1461376"/>
              <a:ext cx="616224" cy="169277"/>
            </a:xfrm>
            <a:prstGeom prst="rect">
              <a:avLst/>
            </a:prstGeom>
            <a:noFill/>
          </p:spPr>
          <p:txBody>
            <a:bodyPr wrap="square" rtlCol="0">
              <a:spAutoFit/>
            </a:bodyPr>
            <a:lstStyle/>
            <a:p>
              <a:r>
                <a:rPr lang="en-US" sz="500" b="1" dirty="0">
                  <a:solidFill>
                    <a:schemeClr val="bg1"/>
                  </a:solidFill>
                </a:rPr>
                <a:t>COTS 1</a:t>
              </a:r>
            </a:p>
          </p:txBody>
        </p:sp>
        <p:sp>
          <p:nvSpPr>
            <p:cNvPr id="119" name="TextBox 118">
              <a:extLst>
                <a:ext uri="{FF2B5EF4-FFF2-40B4-BE49-F238E27FC236}">
                  <a16:creationId xmlns:a16="http://schemas.microsoft.com/office/drawing/2014/main" id="{447DB3B5-ADB8-4B4F-9DCA-7D040CF195F0}"/>
                </a:ext>
              </a:extLst>
            </p:cNvPr>
            <p:cNvSpPr txBox="1"/>
            <p:nvPr/>
          </p:nvSpPr>
          <p:spPr>
            <a:xfrm>
              <a:off x="4251010" y="1461376"/>
              <a:ext cx="616224" cy="169277"/>
            </a:xfrm>
            <a:prstGeom prst="rect">
              <a:avLst/>
            </a:prstGeom>
            <a:noFill/>
          </p:spPr>
          <p:txBody>
            <a:bodyPr wrap="square" rtlCol="0">
              <a:spAutoFit/>
            </a:bodyPr>
            <a:lstStyle/>
            <a:p>
              <a:r>
                <a:rPr lang="en-US" sz="500" b="1" dirty="0">
                  <a:solidFill>
                    <a:schemeClr val="bg1"/>
                  </a:solidFill>
                </a:rPr>
                <a:t>COTS 2</a:t>
              </a:r>
            </a:p>
          </p:txBody>
        </p:sp>
        <p:sp>
          <p:nvSpPr>
            <p:cNvPr id="121" name="Rectangle 120">
              <a:extLst>
                <a:ext uri="{FF2B5EF4-FFF2-40B4-BE49-F238E27FC236}">
                  <a16:creationId xmlns:a16="http://schemas.microsoft.com/office/drawing/2014/main" id="{10C10B40-B310-B044-8DFC-6C95E998F3EF}"/>
                </a:ext>
              </a:extLst>
            </p:cNvPr>
            <p:cNvSpPr/>
            <p:nvPr/>
          </p:nvSpPr>
          <p:spPr>
            <a:xfrm>
              <a:off x="3858621" y="1595382"/>
              <a:ext cx="242192" cy="74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22" name="Rectangle 121">
              <a:extLst>
                <a:ext uri="{FF2B5EF4-FFF2-40B4-BE49-F238E27FC236}">
                  <a16:creationId xmlns:a16="http://schemas.microsoft.com/office/drawing/2014/main" id="{D36AF295-7150-0C45-ADF1-BB40C7E95BD9}"/>
                </a:ext>
              </a:extLst>
            </p:cNvPr>
            <p:cNvSpPr/>
            <p:nvPr/>
          </p:nvSpPr>
          <p:spPr>
            <a:xfrm>
              <a:off x="4335998" y="1595382"/>
              <a:ext cx="242192" cy="74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23" name="Rectangle 122">
              <a:extLst>
                <a:ext uri="{FF2B5EF4-FFF2-40B4-BE49-F238E27FC236}">
                  <a16:creationId xmlns:a16="http://schemas.microsoft.com/office/drawing/2014/main" id="{826E394A-5A82-FC41-A8A9-808BF1D15D45}"/>
                </a:ext>
              </a:extLst>
            </p:cNvPr>
            <p:cNvSpPr/>
            <p:nvPr/>
          </p:nvSpPr>
          <p:spPr>
            <a:xfrm>
              <a:off x="4130892" y="1803588"/>
              <a:ext cx="1479279" cy="63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24" name="Rectangle 123">
              <a:extLst>
                <a:ext uri="{FF2B5EF4-FFF2-40B4-BE49-F238E27FC236}">
                  <a16:creationId xmlns:a16="http://schemas.microsoft.com/office/drawing/2014/main" id="{669C10B8-6802-364E-B1FF-633D7DB4A4E5}"/>
                </a:ext>
              </a:extLst>
            </p:cNvPr>
            <p:cNvSpPr/>
            <p:nvPr/>
          </p:nvSpPr>
          <p:spPr>
            <a:xfrm>
              <a:off x="4127792" y="1964047"/>
              <a:ext cx="242192" cy="74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25" name="Rectangle 124">
              <a:extLst>
                <a:ext uri="{FF2B5EF4-FFF2-40B4-BE49-F238E27FC236}">
                  <a16:creationId xmlns:a16="http://schemas.microsoft.com/office/drawing/2014/main" id="{56527609-1C23-8E49-8E3F-D33631B34333}"/>
                </a:ext>
              </a:extLst>
            </p:cNvPr>
            <p:cNvSpPr/>
            <p:nvPr/>
          </p:nvSpPr>
          <p:spPr>
            <a:xfrm>
              <a:off x="4578192" y="1974482"/>
              <a:ext cx="1349809" cy="63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26" name="Diamond 125">
              <a:extLst>
                <a:ext uri="{FF2B5EF4-FFF2-40B4-BE49-F238E27FC236}">
                  <a16:creationId xmlns:a16="http://schemas.microsoft.com/office/drawing/2014/main" id="{2D84313F-03B3-0A4B-AA2B-DDE54248B4ED}"/>
                </a:ext>
              </a:extLst>
            </p:cNvPr>
            <p:cNvSpPr/>
            <p:nvPr/>
          </p:nvSpPr>
          <p:spPr>
            <a:xfrm>
              <a:off x="5579802" y="1804005"/>
              <a:ext cx="57656" cy="57656"/>
            </a:xfrm>
            <a:prstGeom prst="diamond">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7" name="Diamond 126">
              <a:extLst>
                <a:ext uri="{FF2B5EF4-FFF2-40B4-BE49-F238E27FC236}">
                  <a16:creationId xmlns:a16="http://schemas.microsoft.com/office/drawing/2014/main" id="{4FEBE25B-E246-024B-BA5E-5E9A8A077A0F}"/>
                </a:ext>
              </a:extLst>
            </p:cNvPr>
            <p:cNvSpPr/>
            <p:nvPr/>
          </p:nvSpPr>
          <p:spPr>
            <a:xfrm>
              <a:off x="5179405" y="1804005"/>
              <a:ext cx="57656" cy="57656"/>
            </a:xfrm>
            <a:prstGeom prst="diamond">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8" name="Diamond 127">
              <a:extLst>
                <a:ext uri="{FF2B5EF4-FFF2-40B4-BE49-F238E27FC236}">
                  <a16:creationId xmlns:a16="http://schemas.microsoft.com/office/drawing/2014/main" id="{47524602-5C5B-154E-803D-7D9C2C925218}"/>
                </a:ext>
              </a:extLst>
            </p:cNvPr>
            <p:cNvSpPr/>
            <p:nvPr/>
          </p:nvSpPr>
          <p:spPr>
            <a:xfrm>
              <a:off x="5900118" y="1976949"/>
              <a:ext cx="57656" cy="57656"/>
            </a:xfrm>
            <a:prstGeom prst="diamond">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9" name="Diamond 128">
              <a:extLst>
                <a:ext uri="{FF2B5EF4-FFF2-40B4-BE49-F238E27FC236}">
                  <a16:creationId xmlns:a16="http://schemas.microsoft.com/office/drawing/2014/main" id="{5C5963DC-4E38-0E4D-B5A5-8A40EF3F7848}"/>
                </a:ext>
              </a:extLst>
            </p:cNvPr>
            <p:cNvSpPr/>
            <p:nvPr/>
          </p:nvSpPr>
          <p:spPr>
            <a:xfrm>
              <a:off x="5723944" y="1976949"/>
              <a:ext cx="57656" cy="57656"/>
            </a:xfrm>
            <a:prstGeom prst="diamond">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0" name="TextBox 129">
              <a:extLst>
                <a:ext uri="{FF2B5EF4-FFF2-40B4-BE49-F238E27FC236}">
                  <a16:creationId xmlns:a16="http://schemas.microsoft.com/office/drawing/2014/main" id="{B37C16EE-4567-424E-9F6E-FE26382BF8A4}"/>
                </a:ext>
              </a:extLst>
            </p:cNvPr>
            <p:cNvSpPr txBox="1"/>
            <p:nvPr/>
          </p:nvSpPr>
          <p:spPr>
            <a:xfrm>
              <a:off x="4492964" y="2046133"/>
              <a:ext cx="616224" cy="169277"/>
            </a:xfrm>
            <a:prstGeom prst="rect">
              <a:avLst/>
            </a:prstGeom>
            <a:noFill/>
          </p:spPr>
          <p:txBody>
            <a:bodyPr wrap="square" rtlCol="0">
              <a:spAutoFit/>
            </a:bodyPr>
            <a:lstStyle/>
            <a:p>
              <a:r>
                <a:rPr lang="en-US" sz="500" b="1" dirty="0">
                  <a:solidFill>
                    <a:schemeClr val="bg1"/>
                  </a:solidFill>
                </a:rPr>
                <a:t>CRS 1</a:t>
              </a:r>
            </a:p>
          </p:txBody>
        </p:sp>
        <p:sp>
          <p:nvSpPr>
            <p:cNvPr id="131" name="Rectangle 130">
              <a:extLst>
                <a:ext uri="{FF2B5EF4-FFF2-40B4-BE49-F238E27FC236}">
                  <a16:creationId xmlns:a16="http://schemas.microsoft.com/office/drawing/2014/main" id="{6176E055-CBED-4047-94DD-D52F3AF0DA94}"/>
                </a:ext>
              </a:extLst>
            </p:cNvPr>
            <p:cNvSpPr/>
            <p:nvPr/>
          </p:nvSpPr>
          <p:spPr>
            <a:xfrm>
              <a:off x="4552212" y="2169357"/>
              <a:ext cx="242192" cy="74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32" name="TextBox 131">
              <a:extLst>
                <a:ext uri="{FF2B5EF4-FFF2-40B4-BE49-F238E27FC236}">
                  <a16:creationId xmlns:a16="http://schemas.microsoft.com/office/drawing/2014/main" id="{6C240E5F-2820-A649-9D7C-BD1BAE9EEE88}"/>
                </a:ext>
              </a:extLst>
            </p:cNvPr>
            <p:cNvSpPr txBox="1"/>
            <p:nvPr/>
          </p:nvSpPr>
          <p:spPr>
            <a:xfrm>
              <a:off x="6014470" y="2046133"/>
              <a:ext cx="616224" cy="169277"/>
            </a:xfrm>
            <a:prstGeom prst="rect">
              <a:avLst/>
            </a:prstGeom>
            <a:noFill/>
          </p:spPr>
          <p:txBody>
            <a:bodyPr wrap="square" rtlCol="0">
              <a:spAutoFit/>
            </a:bodyPr>
            <a:lstStyle/>
            <a:p>
              <a:r>
                <a:rPr lang="en-US" sz="500" b="1" dirty="0">
                  <a:solidFill>
                    <a:schemeClr val="bg1"/>
                  </a:solidFill>
                </a:rPr>
                <a:t>CRS 2</a:t>
              </a:r>
            </a:p>
          </p:txBody>
        </p:sp>
        <p:sp>
          <p:nvSpPr>
            <p:cNvPr id="133" name="Rectangle 132">
              <a:extLst>
                <a:ext uri="{FF2B5EF4-FFF2-40B4-BE49-F238E27FC236}">
                  <a16:creationId xmlns:a16="http://schemas.microsoft.com/office/drawing/2014/main" id="{A9617E72-7D9D-484F-9C8E-AB1CDC9D8CE8}"/>
                </a:ext>
              </a:extLst>
            </p:cNvPr>
            <p:cNvSpPr/>
            <p:nvPr/>
          </p:nvSpPr>
          <p:spPr>
            <a:xfrm>
              <a:off x="6073717" y="2169356"/>
              <a:ext cx="378707" cy="72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34" name="TextBox 133">
              <a:extLst>
                <a:ext uri="{FF2B5EF4-FFF2-40B4-BE49-F238E27FC236}">
                  <a16:creationId xmlns:a16="http://schemas.microsoft.com/office/drawing/2014/main" id="{866A18CF-92BF-1D4D-AA30-E0943C76ADA8}"/>
                </a:ext>
              </a:extLst>
            </p:cNvPr>
            <p:cNvSpPr txBox="1"/>
            <p:nvPr/>
          </p:nvSpPr>
          <p:spPr>
            <a:xfrm>
              <a:off x="4838307" y="2201103"/>
              <a:ext cx="616224" cy="169277"/>
            </a:xfrm>
            <a:prstGeom prst="rect">
              <a:avLst/>
            </a:prstGeom>
            <a:noFill/>
          </p:spPr>
          <p:txBody>
            <a:bodyPr wrap="square" rtlCol="0">
              <a:spAutoFit/>
            </a:bodyPr>
            <a:lstStyle/>
            <a:p>
              <a:r>
                <a:rPr lang="en-US" sz="500" b="1" dirty="0">
                  <a:solidFill>
                    <a:schemeClr val="bg1"/>
                  </a:solidFill>
                </a:rPr>
                <a:t>CRS 1</a:t>
              </a:r>
            </a:p>
          </p:txBody>
        </p:sp>
        <p:sp>
          <p:nvSpPr>
            <p:cNvPr id="135" name="Rectangle 134">
              <a:extLst>
                <a:ext uri="{FF2B5EF4-FFF2-40B4-BE49-F238E27FC236}">
                  <a16:creationId xmlns:a16="http://schemas.microsoft.com/office/drawing/2014/main" id="{4B273846-9606-EA4A-B721-69548A37533C}"/>
                </a:ext>
              </a:extLst>
            </p:cNvPr>
            <p:cNvSpPr/>
            <p:nvPr/>
          </p:nvSpPr>
          <p:spPr>
            <a:xfrm>
              <a:off x="4795547" y="2332334"/>
              <a:ext cx="2509970" cy="64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36" name="TextBox 135">
              <a:extLst>
                <a:ext uri="{FF2B5EF4-FFF2-40B4-BE49-F238E27FC236}">
                  <a16:creationId xmlns:a16="http://schemas.microsoft.com/office/drawing/2014/main" id="{C535B60E-DDB5-DE48-BD04-D8C01C464AF1}"/>
                </a:ext>
              </a:extLst>
            </p:cNvPr>
            <p:cNvSpPr txBox="1"/>
            <p:nvPr/>
          </p:nvSpPr>
          <p:spPr>
            <a:xfrm>
              <a:off x="7352293" y="2348611"/>
              <a:ext cx="573327" cy="169277"/>
            </a:xfrm>
            <a:prstGeom prst="rect">
              <a:avLst/>
            </a:prstGeom>
            <a:noFill/>
          </p:spPr>
          <p:txBody>
            <a:bodyPr wrap="square" rtlCol="0">
              <a:spAutoFit/>
            </a:bodyPr>
            <a:lstStyle/>
            <a:p>
              <a:r>
                <a:rPr lang="en-US" sz="500" b="1" dirty="0">
                  <a:solidFill>
                    <a:schemeClr val="bg1"/>
                  </a:solidFill>
                </a:rPr>
                <a:t>CRS 2</a:t>
              </a:r>
            </a:p>
          </p:txBody>
        </p:sp>
        <p:sp>
          <p:nvSpPr>
            <p:cNvPr id="137" name="Rectangle 136">
              <a:extLst>
                <a:ext uri="{FF2B5EF4-FFF2-40B4-BE49-F238E27FC236}">
                  <a16:creationId xmlns:a16="http://schemas.microsoft.com/office/drawing/2014/main" id="{50AEFFDF-4E46-564E-881A-C743CF11BFE2}"/>
                </a:ext>
              </a:extLst>
            </p:cNvPr>
            <p:cNvSpPr/>
            <p:nvPr/>
          </p:nvSpPr>
          <p:spPr>
            <a:xfrm>
              <a:off x="7278003" y="2479840"/>
              <a:ext cx="1390626" cy="5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grpSp>
      <p:grpSp>
        <p:nvGrpSpPr>
          <p:cNvPr id="37" name="Group 36">
            <a:extLst>
              <a:ext uri="{FF2B5EF4-FFF2-40B4-BE49-F238E27FC236}">
                <a16:creationId xmlns:a16="http://schemas.microsoft.com/office/drawing/2014/main" id="{6C5D1497-D298-444B-967B-7B59EDA8DBDA}"/>
              </a:ext>
            </a:extLst>
          </p:cNvPr>
          <p:cNvGrpSpPr/>
          <p:nvPr/>
        </p:nvGrpSpPr>
        <p:grpSpPr>
          <a:xfrm>
            <a:off x="5622484" y="2697415"/>
            <a:ext cx="3665266" cy="548075"/>
            <a:chOff x="5012888" y="2681043"/>
            <a:chExt cx="3665266" cy="548075"/>
          </a:xfrm>
        </p:grpSpPr>
        <p:sp>
          <p:nvSpPr>
            <p:cNvPr id="138" name="TextBox 137">
              <a:extLst>
                <a:ext uri="{FF2B5EF4-FFF2-40B4-BE49-F238E27FC236}">
                  <a16:creationId xmlns:a16="http://schemas.microsoft.com/office/drawing/2014/main" id="{B3AE2E8B-B1E4-CB45-99DA-0BFB096410C0}"/>
                </a:ext>
              </a:extLst>
            </p:cNvPr>
            <p:cNvSpPr txBox="1"/>
            <p:nvPr/>
          </p:nvSpPr>
          <p:spPr>
            <a:xfrm>
              <a:off x="5682690" y="2864364"/>
              <a:ext cx="616224" cy="169277"/>
            </a:xfrm>
            <a:prstGeom prst="rect">
              <a:avLst/>
            </a:prstGeom>
            <a:noFill/>
          </p:spPr>
          <p:txBody>
            <a:bodyPr wrap="square" rtlCol="0">
              <a:spAutoFit/>
            </a:bodyPr>
            <a:lstStyle/>
            <a:p>
              <a:r>
                <a:rPr lang="en-US" sz="500" b="1" dirty="0" err="1">
                  <a:solidFill>
                    <a:schemeClr val="bg1"/>
                  </a:solidFill>
                </a:rPr>
                <a:t>CCiCap</a:t>
              </a:r>
              <a:endParaRPr lang="en-US" sz="500" b="1" dirty="0">
                <a:solidFill>
                  <a:schemeClr val="bg1"/>
                </a:solidFill>
              </a:endParaRPr>
            </a:p>
          </p:txBody>
        </p:sp>
        <p:sp>
          <p:nvSpPr>
            <p:cNvPr id="139" name="Rectangle 138">
              <a:extLst>
                <a:ext uri="{FF2B5EF4-FFF2-40B4-BE49-F238E27FC236}">
                  <a16:creationId xmlns:a16="http://schemas.microsoft.com/office/drawing/2014/main" id="{D04B97A1-979D-1943-9AE4-D72076A94D78}"/>
                </a:ext>
              </a:extLst>
            </p:cNvPr>
            <p:cNvSpPr/>
            <p:nvPr/>
          </p:nvSpPr>
          <p:spPr>
            <a:xfrm>
              <a:off x="5747249" y="2999669"/>
              <a:ext cx="1469941" cy="5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40" name="TextBox 139">
              <a:extLst>
                <a:ext uri="{FF2B5EF4-FFF2-40B4-BE49-F238E27FC236}">
                  <a16:creationId xmlns:a16="http://schemas.microsoft.com/office/drawing/2014/main" id="{1B5FE66B-EEE0-2A43-B4C8-749A32DF21B6}"/>
                </a:ext>
              </a:extLst>
            </p:cNvPr>
            <p:cNvSpPr txBox="1"/>
            <p:nvPr/>
          </p:nvSpPr>
          <p:spPr>
            <a:xfrm>
              <a:off x="6116599" y="3045509"/>
              <a:ext cx="573327" cy="169277"/>
            </a:xfrm>
            <a:prstGeom prst="rect">
              <a:avLst/>
            </a:prstGeom>
            <a:noFill/>
          </p:spPr>
          <p:txBody>
            <a:bodyPr wrap="square" rtlCol="0">
              <a:spAutoFit/>
            </a:bodyPr>
            <a:lstStyle/>
            <a:p>
              <a:r>
                <a:rPr lang="en-US" sz="500" b="1" dirty="0" err="1">
                  <a:solidFill>
                    <a:schemeClr val="bg1"/>
                  </a:solidFill>
                </a:rPr>
                <a:t>CCtCap</a:t>
              </a:r>
              <a:endParaRPr lang="en-US" sz="500" b="1" dirty="0">
                <a:solidFill>
                  <a:schemeClr val="bg1"/>
                </a:solidFill>
              </a:endParaRPr>
            </a:p>
          </p:txBody>
        </p:sp>
        <p:sp>
          <p:nvSpPr>
            <p:cNvPr id="141" name="Rectangle 140">
              <a:extLst>
                <a:ext uri="{FF2B5EF4-FFF2-40B4-BE49-F238E27FC236}">
                  <a16:creationId xmlns:a16="http://schemas.microsoft.com/office/drawing/2014/main" id="{079F40F4-6BF8-4E4A-B447-6F0C5E9F1F0A}"/>
                </a:ext>
              </a:extLst>
            </p:cNvPr>
            <p:cNvSpPr/>
            <p:nvPr/>
          </p:nvSpPr>
          <p:spPr>
            <a:xfrm>
              <a:off x="6084154" y="3171462"/>
              <a:ext cx="2594000" cy="5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52" name="Diamond 151">
              <a:extLst>
                <a:ext uri="{FF2B5EF4-FFF2-40B4-BE49-F238E27FC236}">
                  <a16:creationId xmlns:a16="http://schemas.microsoft.com/office/drawing/2014/main" id="{820D2DD2-5BCC-7E45-97E7-94983E75BF03}"/>
                </a:ext>
              </a:extLst>
            </p:cNvPr>
            <p:cNvSpPr/>
            <p:nvPr/>
          </p:nvSpPr>
          <p:spPr>
            <a:xfrm>
              <a:off x="7196453" y="2996828"/>
              <a:ext cx="57656" cy="57656"/>
            </a:xfrm>
            <a:prstGeom prst="diamond">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1" name="Rectangle 160">
              <a:extLst>
                <a:ext uri="{FF2B5EF4-FFF2-40B4-BE49-F238E27FC236}">
                  <a16:creationId xmlns:a16="http://schemas.microsoft.com/office/drawing/2014/main" id="{6176E055-CBED-4047-94DD-D52F3AF0DA94}"/>
                </a:ext>
              </a:extLst>
            </p:cNvPr>
            <p:cNvSpPr/>
            <p:nvPr/>
          </p:nvSpPr>
          <p:spPr>
            <a:xfrm>
              <a:off x="5109748" y="2810744"/>
              <a:ext cx="242192" cy="74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62" name="Rectangle 161">
              <a:extLst>
                <a:ext uri="{FF2B5EF4-FFF2-40B4-BE49-F238E27FC236}">
                  <a16:creationId xmlns:a16="http://schemas.microsoft.com/office/drawing/2014/main" id="{6176E055-CBED-4047-94DD-D52F3AF0DA94}"/>
                </a:ext>
              </a:extLst>
            </p:cNvPr>
            <p:cNvSpPr/>
            <p:nvPr/>
          </p:nvSpPr>
          <p:spPr>
            <a:xfrm>
              <a:off x="5434229" y="2810744"/>
              <a:ext cx="242192" cy="74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63" name="TextBox 162">
              <a:extLst>
                <a:ext uri="{FF2B5EF4-FFF2-40B4-BE49-F238E27FC236}">
                  <a16:creationId xmlns:a16="http://schemas.microsoft.com/office/drawing/2014/main" id="{B3AE2E8B-B1E4-CB45-99DA-0BFB096410C0}"/>
                </a:ext>
              </a:extLst>
            </p:cNvPr>
            <p:cNvSpPr txBox="1"/>
            <p:nvPr/>
          </p:nvSpPr>
          <p:spPr>
            <a:xfrm>
              <a:off x="5012888" y="2681043"/>
              <a:ext cx="616224" cy="169277"/>
            </a:xfrm>
            <a:prstGeom prst="rect">
              <a:avLst/>
            </a:prstGeom>
            <a:noFill/>
          </p:spPr>
          <p:txBody>
            <a:bodyPr wrap="square" rtlCol="0">
              <a:spAutoFit/>
            </a:bodyPr>
            <a:lstStyle/>
            <a:p>
              <a:r>
                <a:rPr lang="en-US" sz="500" b="1" dirty="0">
                  <a:solidFill>
                    <a:schemeClr val="bg1"/>
                  </a:solidFill>
                </a:rPr>
                <a:t>CCDev1</a:t>
              </a:r>
            </a:p>
          </p:txBody>
        </p:sp>
        <p:sp>
          <p:nvSpPr>
            <p:cNvPr id="164" name="TextBox 163">
              <a:extLst>
                <a:ext uri="{FF2B5EF4-FFF2-40B4-BE49-F238E27FC236}">
                  <a16:creationId xmlns:a16="http://schemas.microsoft.com/office/drawing/2014/main" id="{B3AE2E8B-B1E4-CB45-99DA-0BFB096410C0}"/>
                </a:ext>
              </a:extLst>
            </p:cNvPr>
            <p:cNvSpPr txBox="1"/>
            <p:nvPr/>
          </p:nvSpPr>
          <p:spPr>
            <a:xfrm>
              <a:off x="5350300" y="2681043"/>
              <a:ext cx="616224" cy="169277"/>
            </a:xfrm>
            <a:prstGeom prst="rect">
              <a:avLst/>
            </a:prstGeom>
            <a:noFill/>
          </p:spPr>
          <p:txBody>
            <a:bodyPr wrap="square" rtlCol="0">
              <a:spAutoFit/>
            </a:bodyPr>
            <a:lstStyle/>
            <a:p>
              <a:r>
                <a:rPr lang="en-US" sz="500" b="1" dirty="0">
                  <a:solidFill>
                    <a:schemeClr val="bg1"/>
                  </a:solidFill>
                </a:rPr>
                <a:t>CCDev2</a:t>
              </a:r>
            </a:p>
          </p:txBody>
        </p:sp>
      </p:grpSp>
      <p:sp>
        <p:nvSpPr>
          <p:cNvPr id="3" name="TextBox 2">
            <a:extLst>
              <a:ext uri="{FF2B5EF4-FFF2-40B4-BE49-F238E27FC236}">
                <a16:creationId xmlns:a16="http://schemas.microsoft.com/office/drawing/2014/main" id="{5D0218B0-0E06-CB42-8FB7-78979E8BD030}"/>
              </a:ext>
            </a:extLst>
          </p:cNvPr>
          <p:cNvSpPr txBox="1"/>
          <p:nvPr/>
        </p:nvSpPr>
        <p:spPr>
          <a:xfrm rot="16200000">
            <a:off x="1036960" y="1821252"/>
            <a:ext cx="804454" cy="307777"/>
          </a:xfrm>
          <a:prstGeom prst="rect">
            <a:avLst/>
          </a:prstGeom>
          <a:noFill/>
        </p:spPr>
        <p:txBody>
          <a:bodyPr wrap="square" rtlCol="0">
            <a:spAutoFit/>
          </a:bodyPr>
          <a:lstStyle/>
          <a:p>
            <a:pPr algn="ctr"/>
            <a:r>
              <a:rPr lang="en-US" sz="1400" b="1" dirty="0">
                <a:solidFill>
                  <a:srgbClr val="00BFEF"/>
                </a:solidFill>
                <a:latin typeface="Helvetica" pitchFamily="2" charset="0"/>
                <a:cs typeface="Arial Black" panose="020B0604020202020204" pitchFamily="34" charset="0"/>
              </a:rPr>
              <a:t>Cargo</a:t>
            </a:r>
          </a:p>
        </p:txBody>
      </p:sp>
      <p:sp>
        <p:nvSpPr>
          <p:cNvPr id="103" name="TextBox 102">
            <a:extLst>
              <a:ext uri="{FF2B5EF4-FFF2-40B4-BE49-F238E27FC236}">
                <a16:creationId xmlns:a16="http://schemas.microsoft.com/office/drawing/2014/main" id="{EF9E17FE-AA8F-7A4B-9C2F-2D4958D4BC42}"/>
              </a:ext>
            </a:extLst>
          </p:cNvPr>
          <p:cNvSpPr txBox="1"/>
          <p:nvPr/>
        </p:nvSpPr>
        <p:spPr>
          <a:xfrm rot="16200000">
            <a:off x="1036960" y="2817564"/>
            <a:ext cx="804454" cy="307777"/>
          </a:xfrm>
          <a:prstGeom prst="rect">
            <a:avLst/>
          </a:prstGeom>
          <a:noFill/>
        </p:spPr>
        <p:txBody>
          <a:bodyPr wrap="square" rtlCol="0">
            <a:spAutoFit/>
          </a:bodyPr>
          <a:lstStyle/>
          <a:p>
            <a:pPr algn="ctr"/>
            <a:r>
              <a:rPr lang="en-US" sz="1400" b="1" dirty="0">
                <a:solidFill>
                  <a:srgbClr val="00BFEF"/>
                </a:solidFill>
                <a:latin typeface="Helvetica" pitchFamily="2" charset="0"/>
                <a:cs typeface="Arial Black" panose="020B0604020202020204" pitchFamily="34" charset="0"/>
              </a:rPr>
              <a:t>Crew</a:t>
            </a:r>
          </a:p>
        </p:txBody>
      </p:sp>
      <p:sp>
        <p:nvSpPr>
          <p:cNvPr id="108" name="TextBox 107">
            <a:extLst>
              <a:ext uri="{FF2B5EF4-FFF2-40B4-BE49-F238E27FC236}">
                <a16:creationId xmlns:a16="http://schemas.microsoft.com/office/drawing/2014/main" id="{F73C5C32-BB56-9942-BB4E-51121AC94E08}"/>
              </a:ext>
            </a:extLst>
          </p:cNvPr>
          <p:cNvSpPr txBox="1"/>
          <p:nvPr/>
        </p:nvSpPr>
        <p:spPr>
          <a:xfrm rot="16200000">
            <a:off x="844381" y="3797065"/>
            <a:ext cx="1189614" cy="523220"/>
          </a:xfrm>
          <a:prstGeom prst="rect">
            <a:avLst/>
          </a:prstGeom>
          <a:noFill/>
        </p:spPr>
        <p:txBody>
          <a:bodyPr wrap="square" rtlCol="0">
            <a:spAutoFit/>
          </a:bodyPr>
          <a:lstStyle/>
          <a:p>
            <a:pPr algn="ctr"/>
            <a:r>
              <a:rPr lang="en-US" sz="1400" b="1" dirty="0">
                <a:solidFill>
                  <a:srgbClr val="00BFEF"/>
                </a:solidFill>
                <a:latin typeface="Helvetica" pitchFamily="2" charset="0"/>
                <a:cs typeface="Arial Black" panose="020B0604020202020204" pitchFamily="34" charset="0"/>
              </a:rPr>
              <a:t>ISS Utilization</a:t>
            </a:r>
          </a:p>
        </p:txBody>
      </p:sp>
      <p:sp>
        <p:nvSpPr>
          <p:cNvPr id="169" name="TextBox 168">
            <a:extLst>
              <a:ext uri="{FF2B5EF4-FFF2-40B4-BE49-F238E27FC236}">
                <a16:creationId xmlns:a16="http://schemas.microsoft.com/office/drawing/2014/main" id="{74A28621-9A00-8D46-A180-36C1BE5FCBEB}"/>
              </a:ext>
            </a:extLst>
          </p:cNvPr>
          <p:cNvSpPr txBox="1"/>
          <p:nvPr/>
        </p:nvSpPr>
        <p:spPr>
          <a:xfrm rot="16200000">
            <a:off x="493279" y="5380330"/>
            <a:ext cx="1891816" cy="523220"/>
          </a:xfrm>
          <a:prstGeom prst="rect">
            <a:avLst/>
          </a:prstGeom>
          <a:noFill/>
        </p:spPr>
        <p:txBody>
          <a:bodyPr wrap="square" rtlCol="0">
            <a:spAutoFit/>
          </a:bodyPr>
          <a:lstStyle/>
          <a:p>
            <a:pPr algn="ctr"/>
            <a:r>
              <a:rPr lang="en-US" sz="1400" b="1" dirty="0">
                <a:solidFill>
                  <a:srgbClr val="00BFEF"/>
                </a:solidFill>
                <a:latin typeface="Helvetica" pitchFamily="2" charset="0"/>
                <a:cs typeface="Arial Black" panose="020B0604020202020204" pitchFamily="34" charset="0"/>
              </a:rPr>
              <a:t>Commercial  LEO Development</a:t>
            </a:r>
          </a:p>
        </p:txBody>
      </p:sp>
      <p:grpSp>
        <p:nvGrpSpPr>
          <p:cNvPr id="40" name="Group 39">
            <a:extLst>
              <a:ext uri="{FF2B5EF4-FFF2-40B4-BE49-F238E27FC236}">
                <a16:creationId xmlns:a16="http://schemas.microsoft.com/office/drawing/2014/main" id="{DDE536B4-8D21-BD48-8909-CAEF20F75410}"/>
              </a:ext>
            </a:extLst>
          </p:cNvPr>
          <p:cNvGrpSpPr/>
          <p:nvPr/>
        </p:nvGrpSpPr>
        <p:grpSpPr>
          <a:xfrm>
            <a:off x="4446822" y="924345"/>
            <a:ext cx="6039335" cy="485546"/>
            <a:chOff x="3837226" y="924345"/>
            <a:chExt cx="6039335" cy="485546"/>
          </a:xfrm>
        </p:grpSpPr>
        <p:grpSp>
          <p:nvGrpSpPr>
            <p:cNvPr id="29" name="Group 28">
              <a:extLst>
                <a:ext uri="{FF2B5EF4-FFF2-40B4-BE49-F238E27FC236}">
                  <a16:creationId xmlns:a16="http://schemas.microsoft.com/office/drawing/2014/main" id="{6357AF76-0C6B-834E-9F96-F0A108F6AA4C}"/>
                </a:ext>
              </a:extLst>
            </p:cNvPr>
            <p:cNvGrpSpPr/>
            <p:nvPr/>
          </p:nvGrpSpPr>
          <p:grpSpPr>
            <a:xfrm>
              <a:off x="3837226" y="924345"/>
              <a:ext cx="5801256" cy="485546"/>
              <a:chOff x="2120737" y="1993376"/>
              <a:chExt cx="4600191" cy="511278"/>
            </a:xfrm>
          </p:grpSpPr>
          <p:sp>
            <p:nvSpPr>
              <p:cNvPr id="5" name="TextBox 4">
                <a:extLst>
                  <a:ext uri="{FF2B5EF4-FFF2-40B4-BE49-F238E27FC236}">
                    <a16:creationId xmlns:a16="http://schemas.microsoft.com/office/drawing/2014/main" id="{BAEA9DFA-16D2-A84D-A5E3-808CD423638E}"/>
                  </a:ext>
                </a:extLst>
              </p:cNvPr>
              <p:cNvSpPr txBox="1"/>
              <p:nvPr/>
            </p:nvSpPr>
            <p:spPr>
              <a:xfrm rot="17882342">
                <a:off x="1956619" y="2157494"/>
                <a:ext cx="511278" cy="183042"/>
              </a:xfrm>
              <a:prstGeom prst="rect">
                <a:avLst/>
              </a:prstGeom>
              <a:noFill/>
            </p:spPr>
            <p:txBody>
              <a:bodyPr wrap="square" rtlCol="0">
                <a:spAutoFit/>
              </a:bodyPr>
              <a:lstStyle/>
              <a:p>
                <a:r>
                  <a:rPr lang="en-US" sz="900" dirty="0">
                    <a:solidFill>
                      <a:schemeClr val="bg1"/>
                    </a:solidFill>
                  </a:rPr>
                  <a:t>2005</a:t>
                </a:r>
              </a:p>
            </p:txBody>
          </p:sp>
          <p:sp>
            <p:nvSpPr>
              <p:cNvPr id="6" name="TextBox 5">
                <a:extLst>
                  <a:ext uri="{FF2B5EF4-FFF2-40B4-BE49-F238E27FC236}">
                    <a16:creationId xmlns:a16="http://schemas.microsoft.com/office/drawing/2014/main" id="{C878277B-DAE1-0D48-973B-59A52F004969}"/>
                  </a:ext>
                </a:extLst>
              </p:cNvPr>
              <p:cNvSpPr txBox="1"/>
              <p:nvPr/>
            </p:nvSpPr>
            <p:spPr>
              <a:xfrm rot="17882342">
                <a:off x="2148669" y="2157494"/>
                <a:ext cx="511278" cy="183042"/>
              </a:xfrm>
              <a:prstGeom prst="rect">
                <a:avLst/>
              </a:prstGeom>
              <a:noFill/>
            </p:spPr>
            <p:txBody>
              <a:bodyPr wrap="square" rtlCol="0">
                <a:spAutoFit/>
              </a:bodyPr>
              <a:lstStyle/>
              <a:p>
                <a:r>
                  <a:rPr lang="en-US" sz="900" dirty="0">
                    <a:solidFill>
                      <a:schemeClr val="bg1"/>
                    </a:solidFill>
                  </a:rPr>
                  <a:t>2006</a:t>
                </a:r>
              </a:p>
            </p:txBody>
          </p:sp>
          <p:sp>
            <p:nvSpPr>
              <p:cNvPr id="7" name="TextBox 6">
                <a:extLst>
                  <a:ext uri="{FF2B5EF4-FFF2-40B4-BE49-F238E27FC236}">
                    <a16:creationId xmlns:a16="http://schemas.microsoft.com/office/drawing/2014/main" id="{527CB9B8-02A8-414C-9649-66A81694AC41}"/>
                  </a:ext>
                </a:extLst>
              </p:cNvPr>
              <p:cNvSpPr txBox="1"/>
              <p:nvPr/>
            </p:nvSpPr>
            <p:spPr>
              <a:xfrm rot="17882342">
                <a:off x="2340719" y="2157494"/>
                <a:ext cx="511278" cy="183042"/>
              </a:xfrm>
              <a:prstGeom prst="rect">
                <a:avLst/>
              </a:prstGeom>
              <a:noFill/>
            </p:spPr>
            <p:txBody>
              <a:bodyPr wrap="square" rtlCol="0">
                <a:spAutoFit/>
              </a:bodyPr>
              <a:lstStyle/>
              <a:p>
                <a:r>
                  <a:rPr lang="en-US" sz="900" dirty="0">
                    <a:solidFill>
                      <a:schemeClr val="bg1"/>
                    </a:solidFill>
                  </a:rPr>
                  <a:t>2007</a:t>
                </a:r>
              </a:p>
            </p:txBody>
          </p:sp>
          <p:sp>
            <p:nvSpPr>
              <p:cNvPr id="8" name="TextBox 7">
                <a:extLst>
                  <a:ext uri="{FF2B5EF4-FFF2-40B4-BE49-F238E27FC236}">
                    <a16:creationId xmlns:a16="http://schemas.microsoft.com/office/drawing/2014/main" id="{368BF792-B788-4E4E-8440-1DED1BC8F901}"/>
                  </a:ext>
                </a:extLst>
              </p:cNvPr>
              <p:cNvSpPr txBox="1"/>
              <p:nvPr/>
            </p:nvSpPr>
            <p:spPr>
              <a:xfrm rot="17882342">
                <a:off x="2532769" y="2157494"/>
                <a:ext cx="511278" cy="183042"/>
              </a:xfrm>
              <a:prstGeom prst="rect">
                <a:avLst/>
              </a:prstGeom>
              <a:noFill/>
            </p:spPr>
            <p:txBody>
              <a:bodyPr wrap="square" rtlCol="0">
                <a:spAutoFit/>
              </a:bodyPr>
              <a:lstStyle/>
              <a:p>
                <a:r>
                  <a:rPr lang="en-US" sz="900" dirty="0">
                    <a:solidFill>
                      <a:schemeClr val="bg1"/>
                    </a:solidFill>
                  </a:rPr>
                  <a:t>2008</a:t>
                </a:r>
              </a:p>
            </p:txBody>
          </p:sp>
          <p:sp>
            <p:nvSpPr>
              <p:cNvPr id="9" name="TextBox 8">
                <a:extLst>
                  <a:ext uri="{FF2B5EF4-FFF2-40B4-BE49-F238E27FC236}">
                    <a16:creationId xmlns:a16="http://schemas.microsoft.com/office/drawing/2014/main" id="{08BEE4E4-0D60-C242-B472-16C83E122214}"/>
                  </a:ext>
                </a:extLst>
              </p:cNvPr>
              <p:cNvSpPr txBox="1"/>
              <p:nvPr/>
            </p:nvSpPr>
            <p:spPr>
              <a:xfrm rot="17882342">
                <a:off x="2724819" y="2157494"/>
                <a:ext cx="511278" cy="183042"/>
              </a:xfrm>
              <a:prstGeom prst="rect">
                <a:avLst/>
              </a:prstGeom>
              <a:noFill/>
            </p:spPr>
            <p:txBody>
              <a:bodyPr wrap="square" rtlCol="0">
                <a:spAutoFit/>
              </a:bodyPr>
              <a:lstStyle/>
              <a:p>
                <a:r>
                  <a:rPr lang="en-US" sz="900" dirty="0">
                    <a:solidFill>
                      <a:schemeClr val="bg1"/>
                    </a:solidFill>
                  </a:rPr>
                  <a:t>2009</a:t>
                </a:r>
              </a:p>
            </p:txBody>
          </p:sp>
          <p:sp>
            <p:nvSpPr>
              <p:cNvPr id="10" name="TextBox 9">
                <a:extLst>
                  <a:ext uri="{FF2B5EF4-FFF2-40B4-BE49-F238E27FC236}">
                    <a16:creationId xmlns:a16="http://schemas.microsoft.com/office/drawing/2014/main" id="{58B777A3-03CD-F549-BA6C-0241043E0048}"/>
                  </a:ext>
                </a:extLst>
              </p:cNvPr>
              <p:cNvSpPr txBox="1"/>
              <p:nvPr/>
            </p:nvSpPr>
            <p:spPr>
              <a:xfrm rot="17882342">
                <a:off x="2916869" y="2157494"/>
                <a:ext cx="511278" cy="183042"/>
              </a:xfrm>
              <a:prstGeom prst="rect">
                <a:avLst/>
              </a:prstGeom>
              <a:noFill/>
            </p:spPr>
            <p:txBody>
              <a:bodyPr wrap="square" rtlCol="0">
                <a:spAutoFit/>
              </a:bodyPr>
              <a:lstStyle/>
              <a:p>
                <a:r>
                  <a:rPr lang="en-US" sz="900" dirty="0">
                    <a:solidFill>
                      <a:schemeClr val="bg1"/>
                    </a:solidFill>
                  </a:rPr>
                  <a:t>2010</a:t>
                </a:r>
              </a:p>
            </p:txBody>
          </p:sp>
          <p:sp>
            <p:nvSpPr>
              <p:cNvPr id="11" name="TextBox 10">
                <a:extLst>
                  <a:ext uri="{FF2B5EF4-FFF2-40B4-BE49-F238E27FC236}">
                    <a16:creationId xmlns:a16="http://schemas.microsoft.com/office/drawing/2014/main" id="{6016AAAA-CC38-BA4D-98E5-B9B16023C81F}"/>
                  </a:ext>
                </a:extLst>
              </p:cNvPr>
              <p:cNvSpPr txBox="1"/>
              <p:nvPr/>
            </p:nvSpPr>
            <p:spPr>
              <a:xfrm rot="17882342">
                <a:off x="3108919" y="2157494"/>
                <a:ext cx="511278" cy="183042"/>
              </a:xfrm>
              <a:prstGeom prst="rect">
                <a:avLst/>
              </a:prstGeom>
              <a:noFill/>
            </p:spPr>
            <p:txBody>
              <a:bodyPr wrap="square" rtlCol="0">
                <a:spAutoFit/>
              </a:bodyPr>
              <a:lstStyle/>
              <a:p>
                <a:r>
                  <a:rPr lang="en-US" sz="900" dirty="0">
                    <a:solidFill>
                      <a:schemeClr val="bg1"/>
                    </a:solidFill>
                  </a:rPr>
                  <a:t>2011</a:t>
                </a:r>
              </a:p>
            </p:txBody>
          </p:sp>
          <p:sp>
            <p:nvSpPr>
              <p:cNvPr id="12" name="TextBox 11">
                <a:extLst>
                  <a:ext uri="{FF2B5EF4-FFF2-40B4-BE49-F238E27FC236}">
                    <a16:creationId xmlns:a16="http://schemas.microsoft.com/office/drawing/2014/main" id="{88530280-9BF1-DA4B-B740-4635B9A48EA8}"/>
                  </a:ext>
                </a:extLst>
              </p:cNvPr>
              <p:cNvSpPr txBox="1"/>
              <p:nvPr/>
            </p:nvSpPr>
            <p:spPr>
              <a:xfrm rot="17882342">
                <a:off x="3300969" y="2157494"/>
                <a:ext cx="511278" cy="183042"/>
              </a:xfrm>
              <a:prstGeom prst="rect">
                <a:avLst/>
              </a:prstGeom>
              <a:noFill/>
            </p:spPr>
            <p:txBody>
              <a:bodyPr wrap="square" rtlCol="0">
                <a:spAutoFit/>
              </a:bodyPr>
              <a:lstStyle/>
              <a:p>
                <a:r>
                  <a:rPr lang="en-US" sz="900" dirty="0">
                    <a:solidFill>
                      <a:schemeClr val="bg1"/>
                    </a:solidFill>
                  </a:rPr>
                  <a:t>2012</a:t>
                </a:r>
              </a:p>
            </p:txBody>
          </p:sp>
          <p:sp>
            <p:nvSpPr>
              <p:cNvPr id="13" name="TextBox 12">
                <a:extLst>
                  <a:ext uri="{FF2B5EF4-FFF2-40B4-BE49-F238E27FC236}">
                    <a16:creationId xmlns:a16="http://schemas.microsoft.com/office/drawing/2014/main" id="{8B6264E0-170E-DA4A-911E-ED8A6B2E1E6B}"/>
                  </a:ext>
                </a:extLst>
              </p:cNvPr>
              <p:cNvSpPr txBox="1"/>
              <p:nvPr/>
            </p:nvSpPr>
            <p:spPr>
              <a:xfrm rot="17882342">
                <a:off x="6373768" y="2157494"/>
                <a:ext cx="511278" cy="183042"/>
              </a:xfrm>
              <a:prstGeom prst="rect">
                <a:avLst/>
              </a:prstGeom>
              <a:noFill/>
            </p:spPr>
            <p:txBody>
              <a:bodyPr wrap="square" rtlCol="0">
                <a:spAutoFit/>
              </a:bodyPr>
              <a:lstStyle/>
              <a:p>
                <a:r>
                  <a:rPr lang="en-US" sz="900" dirty="0">
                    <a:solidFill>
                      <a:schemeClr val="bg1"/>
                    </a:solidFill>
                  </a:rPr>
                  <a:t>2028</a:t>
                </a:r>
              </a:p>
            </p:txBody>
          </p:sp>
          <p:sp>
            <p:nvSpPr>
              <p:cNvPr id="14" name="TextBox 13">
                <a:extLst>
                  <a:ext uri="{FF2B5EF4-FFF2-40B4-BE49-F238E27FC236}">
                    <a16:creationId xmlns:a16="http://schemas.microsoft.com/office/drawing/2014/main" id="{9A80331C-73FB-D744-B174-FA2C7FEC8220}"/>
                  </a:ext>
                </a:extLst>
              </p:cNvPr>
              <p:cNvSpPr txBox="1"/>
              <p:nvPr/>
            </p:nvSpPr>
            <p:spPr>
              <a:xfrm rot="17882342">
                <a:off x="3493019" y="2157494"/>
                <a:ext cx="511278" cy="183042"/>
              </a:xfrm>
              <a:prstGeom prst="rect">
                <a:avLst/>
              </a:prstGeom>
              <a:noFill/>
            </p:spPr>
            <p:txBody>
              <a:bodyPr wrap="square" rtlCol="0">
                <a:spAutoFit/>
              </a:bodyPr>
              <a:lstStyle/>
              <a:p>
                <a:r>
                  <a:rPr lang="en-US" sz="900" dirty="0">
                    <a:solidFill>
                      <a:schemeClr val="bg1"/>
                    </a:solidFill>
                  </a:rPr>
                  <a:t>2013</a:t>
                </a:r>
              </a:p>
            </p:txBody>
          </p:sp>
          <p:sp>
            <p:nvSpPr>
              <p:cNvPr id="15" name="TextBox 14">
                <a:extLst>
                  <a:ext uri="{FF2B5EF4-FFF2-40B4-BE49-F238E27FC236}">
                    <a16:creationId xmlns:a16="http://schemas.microsoft.com/office/drawing/2014/main" id="{6AB4B501-92E3-464E-A69C-737E076F4A37}"/>
                  </a:ext>
                </a:extLst>
              </p:cNvPr>
              <p:cNvSpPr txBox="1"/>
              <p:nvPr/>
            </p:nvSpPr>
            <p:spPr>
              <a:xfrm rot="17882342">
                <a:off x="3685069" y="2157494"/>
                <a:ext cx="511278" cy="183042"/>
              </a:xfrm>
              <a:prstGeom prst="rect">
                <a:avLst/>
              </a:prstGeom>
              <a:noFill/>
            </p:spPr>
            <p:txBody>
              <a:bodyPr wrap="square" rtlCol="0">
                <a:spAutoFit/>
              </a:bodyPr>
              <a:lstStyle/>
              <a:p>
                <a:r>
                  <a:rPr lang="en-US" sz="900" dirty="0">
                    <a:solidFill>
                      <a:schemeClr val="bg1"/>
                    </a:solidFill>
                  </a:rPr>
                  <a:t>2014</a:t>
                </a:r>
              </a:p>
            </p:txBody>
          </p:sp>
          <p:sp>
            <p:nvSpPr>
              <p:cNvPr id="16" name="TextBox 15">
                <a:extLst>
                  <a:ext uri="{FF2B5EF4-FFF2-40B4-BE49-F238E27FC236}">
                    <a16:creationId xmlns:a16="http://schemas.microsoft.com/office/drawing/2014/main" id="{06CEE0FD-7093-BC44-9CF4-ED21006D883A}"/>
                  </a:ext>
                </a:extLst>
              </p:cNvPr>
              <p:cNvSpPr txBox="1"/>
              <p:nvPr/>
            </p:nvSpPr>
            <p:spPr>
              <a:xfrm rot="17882342">
                <a:off x="3877119" y="2157494"/>
                <a:ext cx="511278" cy="183042"/>
              </a:xfrm>
              <a:prstGeom prst="rect">
                <a:avLst/>
              </a:prstGeom>
              <a:noFill/>
            </p:spPr>
            <p:txBody>
              <a:bodyPr wrap="square" rtlCol="0">
                <a:spAutoFit/>
              </a:bodyPr>
              <a:lstStyle/>
              <a:p>
                <a:r>
                  <a:rPr lang="en-US" sz="900" dirty="0">
                    <a:solidFill>
                      <a:schemeClr val="bg1"/>
                    </a:solidFill>
                  </a:rPr>
                  <a:t>2015</a:t>
                </a:r>
              </a:p>
            </p:txBody>
          </p:sp>
          <p:sp>
            <p:nvSpPr>
              <p:cNvPr id="17" name="TextBox 16">
                <a:extLst>
                  <a:ext uri="{FF2B5EF4-FFF2-40B4-BE49-F238E27FC236}">
                    <a16:creationId xmlns:a16="http://schemas.microsoft.com/office/drawing/2014/main" id="{E28E21AE-883F-ED43-803C-F7025A6BF656}"/>
                  </a:ext>
                </a:extLst>
              </p:cNvPr>
              <p:cNvSpPr txBox="1"/>
              <p:nvPr/>
            </p:nvSpPr>
            <p:spPr>
              <a:xfrm rot="17882342">
                <a:off x="4069169" y="2157494"/>
                <a:ext cx="511278" cy="183042"/>
              </a:xfrm>
              <a:prstGeom prst="rect">
                <a:avLst/>
              </a:prstGeom>
              <a:noFill/>
            </p:spPr>
            <p:txBody>
              <a:bodyPr wrap="square" rtlCol="0">
                <a:spAutoFit/>
              </a:bodyPr>
              <a:lstStyle/>
              <a:p>
                <a:r>
                  <a:rPr lang="en-US" sz="900" dirty="0">
                    <a:solidFill>
                      <a:schemeClr val="bg1"/>
                    </a:solidFill>
                  </a:rPr>
                  <a:t>2016</a:t>
                </a:r>
              </a:p>
            </p:txBody>
          </p:sp>
          <p:sp>
            <p:nvSpPr>
              <p:cNvPr id="18" name="TextBox 17">
                <a:extLst>
                  <a:ext uri="{FF2B5EF4-FFF2-40B4-BE49-F238E27FC236}">
                    <a16:creationId xmlns:a16="http://schemas.microsoft.com/office/drawing/2014/main" id="{29FD9D38-713D-134B-96A4-BA1CB71B8C05}"/>
                  </a:ext>
                </a:extLst>
              </p:cNvPr>
              <p:cNvSpPr txBox="1"/>
              <p:nvPr/>
            </p:nvSpPr>
            <p:spPr>
              <a:xfrm rot="17882342">
                <a:off x="4261219" y="2157494"/>
                <a:ext cx="511278" cy="183042"/>
              </a:xfrm>
              <a:prstGeom prst="rect">
                <a:avLst/>
              </a:prstGeom>
              <a:noFill/>
            </p:spPr>
            <p:txBody>
              <a:bodyPr wrap="square" rtlCol="0">
                <a:spAutoFit/>
              </a:bodyPr>
              <a:lstStyle/>
              <a:p>
                <a:r>
                  <a:rPr lang="en-US" sz="900" dirty="0">
                    <a:solidFill>
                      <a:schemeClr val="bg1"/>
                    </a:solidFill>
                  </a:rPr>
                  <a:t>2017</a:t>
                </a:r>
              </a:p>
            </p:txBody>
          </p:sp>
          <p:sp>
            <p:nvSpPr>
              <p:cNvPr id="19" name="TextBox 18">
                <a:extLst>
                  <a:ext uri="{FF2B5EF4-FFF2-40B4-BE49-F238E27FC236}">
                    <a16:creationId xmlns:a16="http://schemas.microsoft.com/office/drawing/2014/main" id="{D4C507B2-DC11-C641-B4B9-C30F31382962}"/>
                  </a:ext>
                </a:extLst>
              </p:cNvPr>
              <p:cNvSpPr txBox="1"/>
              <p:nvPr/>
            </p:nvSpPr>
            <p:spPr>
              <a:xfrm rot="17882342">
                <a:off x="4453269" y="2157494"/>
                <a:ext cx="511278" cy="183042"/>
              </a:xfrm>
              <a:prstGeom prst="rect">
                <a:avLst/>
              </a:prstGeom>
              <a:noFill/>
            </p:spPr>
            <p:txBody>
              <a:bodyPr wrap="square" rtlCol="0">
                <a:spAutoFit/>
              </a:bodyPr>
              <a:lstStyle/>
              <a:p>
                <a:r>
                  <a:rPr lang="en-US" sz="900" dirty="0">
                    <a:solidFill>
                      <a:schemeClr val="bg1"/>
                    </a:solidFill>
                  </a:rPr>
                  <a:t>2018</a:t>
                </a:r>
              </a:p>
            </p:txBody>
          </p:sp>
          <p:sp>
            <p:nvSpPr>
              <p:cNvPr id="20" name="TextBox 19">
                <a:extLst>
                  <a:ext uri="{FF2B5EF4-FFF2-40B4-BE49-F238E27FC236}">
                    <a16:creationId xmlns:a16="http://schemas.microsoft.com/office/drawing/2014/main" id="{333C6673-E6CC-B048-B24A-363536B7F693}"/>
                  </a:ext>
                </a:extLst>
              </p:cNvPr>
              <p:cNvSpPr txBox="1"/>
              <p:nvPr/>
            </p:nvSpPr>
            <p:spPr>
              <a:xfrm rot="17882342">
                <a:off x="4645319" y="2157494"/>
                <a:ext cx="511278" cy="183042"/>
              </a:xfrm>
              <a:prstGeom prst="rect">
                <a:avLst/>
              </a:prstGeom>
              <a:noFill/>
            </p:spPr>
            <p:txBody>
              <a:bodyPr wrap="square" rtlCol="0">
                <a:spAutoFit/>
              </a:bodyPr>
              <a:lstStyle/>
              <a:p>
                <a:r>
                  <a:rPr lang="en-US" sz="900" dirty="0">
                    <a:solidFill>
                      <a:schemeClr val="bg1"/>
                    </a:solidFill>
                  </a:rPr>
                  <a:t>2019</a:t>
                </a:r>
              </a:p>
            </p:txBody>
          </p:sp>
          <p:sp>
            <p:nvSpPr>
              <p:cNvPr id="21" name="TextBox 20">
                <a:extLst>
                  <a:ext uri="{FF2B5EF4-FFF2-40B4-BE49-F238E27FC236}">
                    <a16:creationId xmlns:a16="http://schemas.microsoft.com/office/drawing/2014/main" id="{A8A65593-7C97-CA46-84C9-DBC48985703F}"/>
                  </a:ext>
                </a:extLst>
              </p:cNvPr>
              <p:cNvSpPr txBox="1"/>
              <p:nvPr/>
            </p:nvSpPr>
            <p:spPr>
              <a:xfrm rot="17882342">
                <a:off x="4837369" y="2157494"/>
                <a:ext cx="511278" cy="183042"/>
              </a:xfrm>
              <a:prstGeom prst="rect">
                <a:avLst/>
              </a:prstGeom>
              <a:noFill/>
            </p:spPr>
            <p:txBody>
              <a:bodyPr wrap="square" rtlCol="0">
                <a:spAutoFit/>
              </a:bodyPr>
              <a:lstStyle/>
              <a:p>
                <a:r>
                  <a:rPr lang="en-US" sz="900" dirty="0">
                    <a:solidFill>
                      <a:schemeClr val="bg1"/>
                    </a:solidFill>
                  </a:rPr>
                  <a:t>2020</a:t>
                </a:r>
              </a:p>
            </p:txBody>
          </p:sp>
          <p:sp>
            <p:nvSpPr>
              <p:cNvPr id="22" name="TextBox 21">
                <a:extLst>
                  <a:ext uri="{FF2B5EF4-FFF2-40B4-BE49-F238E27FC236}">
                    <a16:creationId xmlns:a16="http://schemas.microsoft.com/office/drawing/2014/main" id="{B5541037-93C9-AE49-ADBF-73F64D2AF0E3}"/>
                  </a:ext>
                </a:extLst>
              </p:cNvPr>
              <p:cNvSpPr txBox="1"/>
              <p:nvPr/>
            </p:nvSpPr>
            <p:spPr>
              <a:xfrm rot="17882342">
                <a:off x="5029419" y="2157494"/>
                <a:ext cx="511278" cy="183042"/>
              </a:xfrm>
              <a:prstGeom prst="rect">
                <a:avLst/>
              </a:prstGeom>
              <a:noFill/>
            </p:spPr>
            <p:txBody>
              <a:bodyPr wrap="square" rtlCol="0">
                <a:spAutoFit/>
              </a:bodyPr>
              <a:lstStyle/>
              <a:p>
                <a:r>
                  <a:rPr lang="en-US" sz="900" dirty="0">
                    <a:solidFill>
                      <a:schemeClr val="bg1"/>
                    </a:solidFill>
                  </a:rPr>
                  <a:t>2021</a:t>
                </a:r>
              </a:p>
            </p:txBody>
          </p:sp>
          <p:sp>
            <p:nvSpPr>
              <p:cNvPr id="23" name="TextBox 22">
                <a:extLst>
                  <a:ext uri="{FF2B5EF4-FFF2-40B4-BE49-F238E27FC236}">
                    <a16:creationId xmlns:a16="http://schemas.microsoft.com/office/drawing/2014/main" id="{54813692-F578-934D-B07D-CCD8F257FBC0}"/>
                  </a:ext>
                </a:extLst>
              </p:cNvPr>
              <p:cNvSpPr txBox="1"/>
              <p:nvPr/>
            </p:nvSpPr>
            <p:spPr>
              <a:xfrm rot="17882342">
                <a:off x="5221469" y="2157494"/>
                <a:ext cx="511278" cy="183042"/>
              </a:xfrm>
              <a:prstGeom prst="rect">
                <a:avLst/>
              </a:prstGeom>
              <a:noFill/>
            </p:spPr>
            <p:txBody>
              <a:bodyPr wrap="square" rtlCol="0">
                <a:spAutoFit/>
              </a:bodyPr>
              <a:lstStyle/>
              <a:p>
                <a:r>
                  <a:rPr lang="en-US" sz="900" dirty="0">
                    <a:solidFill>
                      <a:schemeClr val="bg1"/>
                    </a:solidFill>
                  </a:rPr>
                  <a:t>2022</a:t>
                </a:r>
              </a:p>
            </p:txBody>
          </p:sp>
          <p:sp>
            <p:nvSpPr>
              <p:cNvPr id="24" name="TextBox 23">
                <a:extLst>
                  <a:ext uri="{FF2B5EF4-FFF2-40B4-BE49-F238E27FC236}">
                    <a16:creationId xmlns:a16="http://schemas.microsoft.com/office/drawing/2014/main" id="{D9EC8BB8-EA26-C84A-8271-34450899B1A8}"/>
                  </a:ext>
                </a:extLst>
              </p:cNvPr>
              <p:cNvSpPr txBox="1"/>
              <p:nvPr/>
            </p:nvSpPr>
            <p:spPr>
              <a:xfrm rot="17882342">
                <a:off x="5413519" y="2157494"/>
                <a:ext cx="511278" cy="183042"/>
              </a:xfrm>
              <a:prstGeom prst="rect">
                <a:avLst/>
              </a:prstGeom>
              <a:noFill/>
            </p:spPr>
            <p:txBody>
              <a:bodyPr wrap="square" rtlCol="0">
                <a:spAutoFit/>
              </a:bodyPr>
              <a:lstStyle/>
              <a:p>
                <a:r>
                  <a:rPr lang="en-US" sz="900" dirty="0">
                    <a:solidFill>
                      <a:schemeClr val="bg1"/>
                    </a:solidFill>
                  </a:rPr>
                  <a:t>2023</a:t>
                </a:r>
              </a:p>
            </p:txBody>
          </p:sp>
          <p:sp>
            <p:nvSpPr>
              <p:cNvPr id="25" name="TextBox 24">
                <a:extLst>
                  <a:ext uri="{FF2B5EF4-FFF2-40B4-BE49-F238E27FC236}">
                    <a16:creationId xmlns:a16="http://schemas.microsoft.com/office/drawing/2014/main" id="{FB639FD6-2507-7D48-ACF7-755FF4B8F6AF}"/>
                  </a:ext>
                </a:extLst>
              </p:cNvPr>
              <p:cNvSpPr txBox="1"/>
              <p:nvPr/>
            </p:nvSpPr>
            <p:spPr>
              <a:xfrm rot="17882342">
                <a:off x="5605569" y="2157494"/>
                <a:ext cx="511278" cy="183042"/>
              </a:xfrm>
              <a:prstGeom prst="rect">
                <a:avLst/>
              </a:prstGeom>
              <a:noFill/>
            </p:spPr>
            <p:txBody>
              <a:bodyPr wrap="square" rtlCol="0">
                <a:spAutoFit/>
              </a:bodyPr>
              <a:lstStyle/>
              <a:p>
                <a:r>
                  <a:rPr lang="en-US" sz="900" dirty="0">
                    <a:solidFill>
                      <a:schemeClr val="bg1"/>
                    </a:solidFill>
                  </a:rPr>
                  <a:t>2024</a:t>
                </a:r>
              </a:p>
            </p:txBody>
          </p:sp>
          <p:sp>
            <p:nvSpPr>
              <p:cNvPr id="26" name="TextBox 25">
                <a:extLst>
                  <a:ext uri="{FF2B5EF4-FFF2-40B4-BE49-F238E27FC236}">
                    <a16:creationId xmlns:a16="http://schemas.microsoft.com/office/drawing/2014/main" id="{8084ED63-5346-B34A-B4DF-2752B6D45940}"/>
                  </a:ext>
                </a:extLst>
              </p:cNvPr>
              <p:cNvSpPr txBox="1"/>
              <p:nvPr/>
            </p:nvSpPr>
            <p:spPr>
              <a:xfrm rot="17882342">
                <a:off x="5797619" y="2157494"/>
                <a:ext cx="511278" cy="183042"/>
              </a:xfrm>
              <a:prstGeom prst="rect">
                <a:avLst/>
              </a:prstGeom>
              <a:noFill/>
            </p:spPr>
            <p:txBody>
              <a:bodyPr wrap="square" rtlCol="0">
                <a:spAutoFit/>
              </a:bodyPr>
              <a:lstStyle/>
              <a:p>
                <a:r>
                  <a:rPr lang="en-US" sz="900" dirty="0">
                    <a:solidFill>
                      <a:schemeClr val="bg1"/>
                    </a:solidFill>
                  </a:rPr>
                  <a:t>2025</a:t>
                </a:r>
              </a:p>
            </p:txBody>
          </p:sp>
          <p:sp>
            <p:nvSpPr>
              <p:cNvPr id="27" name="TextBox 26">
                <a:extLst>
                  <a:ext uri="{FF2B5EF4-FFF2-40B4-BE49-F238E27FC236}">
                    <a16:creationId xmlns:a16="http://schemas.microsoft.com/office/drawing/2014/main" id="{A406F953-62CB-5E47-8C36-54860AC23574}"/>
                  </a:ext>
                </a:extLst>
              </p:cNvPr>
              <p:cNvSpPr txBox="1"/>
              <p:nvPr/>
            </p:nvSpPr>
            <p:spPr>
              <a:xfrm rot="17882342">
                <a:off x="5989669" y="2157494"/>
                <a:ext cx="511278" cy="183042"/>
              </a:xfrm>
              <a:prstGeom prst="rect">
                <a:avLst/>
              </a:prstGeom>
              <a:noFill/>
            </p:spPr>
            <p:txBody>
              <a:bodyPr wrap="square" rtlCol="0">
                <a:spAutoFit/>
              </a:bodyPr>
              <a:lstStyle/>
              <a:p>
                <a:r>
                  <a:rPr lang="en-US" sz="900" dirty="0">
                    <a:solidFill>
                      <a:schemeClr val="bg1"/>
                    </a:solidFill>
                  </a:rPr>
                  <a:t>2026</a:t>
                </a:r>
              </a:p>
            </p:txBody>
          </p:sp>
          <p:sp>
            <p:nvSpPr>
              <p:cNvPr id="28" name="TextBox 27">
                <a:extLst>
                  <a:ext uri="{FF2B5EF4-FFF2-40B4-BE49-F238E27FC236}">
                    <a16:creationId xmlns:a16="http://schemas.microsoft.com/office/drawing/2014/main" id="{D534677E-0013-784C-B8E2-F16506EA7116}"/>
                  </a:ext>
                </a:extLst>
              </p:cNvPr>
              <p:cNvSpPr txBox="1"/>
              <p:nvPr/>
            </p:nvSpPr>
            <p:spPr>
              <a:xfrm rot="17882342">
                <a:off x="6181719" y="2157494"/>
                <a:ext cx="511278" cy="183042"/>
              </a:xfrm>
              <a:prstGeom prst="rect">
                <a:avLst/>
              </a:prstGeom>
              <a:noFill/>
            </p:spPr>
            <p:txBody>
              <a:bodyPr wrap="square" rtlCol="0">
                <a:spAutoFit/>
              </a:bodyPr>
              <a:lstStyle/>
              <a:p>
                <a:r>
                  <a:rPr lang="en-US" sz="900" dirty="0">
                    <a:solidFill>
                      <a:schemeClr val="bg1"/>
                    </a:solidFill>
                  </a:rPr>
                  <a:t>2027</a:t>
                </a:r>
              </a:p>
            </p:txBody>
          </p:sp>
        </p:grpSp>
        <p:sp>
          <p:nvSpPr>
            <p:cNvPr id="4" name="TextBox 3">
              <a:extLst>
                <a:ext uri="{FF2B5EF4-FFF2-40B4-BE49-F238E27FC236}">
                  <a16:creationId xmlns:a16="http://schemas.microsoft.com/office/drawing/2014/main" id="{62F2E2D8-EE49-D44D-9144-7068DC6070D8}"/>
                </a:ext>
              </a:extLst>
            </p:cNvPr>
            <p:cNvSpPr txBox="1"/>
            <p:nvPr/>
          </p:nvSpPr>
          <p:spPr>
            <a:xfrm>
              <a:off x="9484339" y="1072499"/>
              <a:ext cx="392222" cy="246221"/>
            </a:xfrm>
            <a:prstGeom prst="rect">
              <a:avLst/>
            </a:prstGeom>
            <a:noFill/>
          </p:spPr>
          <p:txBody>
            <a:bodyPr wrap="square" rtlCol="0">
              <a:spAutoFit/>
            </a:bodyPr>
            <a:lstStyle/>
            <a:p>
              <a:r>
                <a:rPr lang="en-US" dirty="0">
                  <a:solidFill>
                    <a:schemeClr val="bg1"/>
                  </a:solidFill>
                </a:rPr>
                <a:t>. . .</a:t>
              </a:r>
            </a:p>
          </p:txBody>
        </p:sp>
      </p:grpSp>
      <p:grpSp>
        <p:nvGrpSpPr>
          <p:cNvPr id="38" name="Group 37">
            <a:extLst>
              <a:ext uri="{FF2B5EF4-FFF2-40B4-BE49-F238E27FC236}">
                <a16:creationId xmlns:a16="http://schemas.microsoft.com/office/drawing/2014/main" id="{C566FA1E-2209-C84E-97C4-828A7B6E1AC4}"/>
              </a:ext>
            </a:extLst>
          </p:cNvPr>
          <p:cNvGrpSpPr/>
          <p:nvPr/>
        </p:nvGrpSpPr>
        <p:grpSpPr>
          <a:xfrm>
            <a:off x="4257267" y="3419950"/>
            <a:ext cx="6040890" cy="1198795"/>
            <a:chOff x="3647671" y="3432299"/>
            <a:chExt cx="6040890" cy="1198795"/>
          </a:xfrm>
        </p:grpSpPr>
        <p:sp>
          <p:nvSpPr>
            <p:cNvPr id="155" name="Rectangle 154">
              <a:extLst>
                <a:ext uri="{FF2B5EF4-FFF2-40B4-BE49-F238E27FC236}">
                  <a16:creationId xmlns:a16="http://schemas.microsoft.com/office/drawing/2014/main" id="{4F32DE84-8B7D-EC47-9DAF-48B7FF809D3B}"/>
                </a:ext>
              </a:extLst>
            </p:cNvPr>
            <p:cNvSpPr/>
            <p:nvPr/>
          </p:nvSpPr>
          <p:spPr>
            <a:xfrm>
              <a:off x="8659908" y="3832911"/>
              <a:ext cx="1028653" cy="6535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Rectangle 150">
              <a:extLst>
                <a:ext uri="{FF2B5EF4-FFF2-40B4-BE49-F238E27FC236}">
                  <a16:creationId xmlns:a16="http://schemas.microsoft.com/office/drawing/2014/main" id="{3AF30D41-6ABE-D24C-8477-840C936E88C1}"/>
                </a:ext>
              </a:extLst>
            </p:cNvPr>
            <p:cNvSpPr/>
            <p:nvPr/>
          </p:nvSpPr>
          <p:spPr>
            <a:xfrm>
              <a:off x="5291308" y="3833222"/>
              <a:ext cx="3377321" cy="63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42" name="TextBox 141">
              <a:extLst>
                <a:ext uri="{FF2B5EF4-FFF2-40B4-BE49-F238E27FC236}">
                  <a16:creationId xmlns:a16="http://schemas.microsoft.com/office/drawing/2014/main" id="{83624FBD-68B9-6C4F-8286-E3ED8A1F8016}"/>
                </a:ext>
              </a:extLst>
            </p:cNvPr>
            <p:cNvSpPr txBox="1"/>
            <p:nvPr/>
          </p:nvSpPr>
          <p:spPr>
            <a:xfrm>
              <a:off x="3647671" y="3726398"/>
              <a:ext cx="690017" cy="169277"/>
            </a:xfrm>
            <a:prstGeom prst="rect">
              <a:avLst/>
            </a:prstGeom>
            <a:noFill/>
          </p:spPr>
          <p:txBody>
            <a:bodyPr wrap="square" rtlCol="0">
              <a:spAutoFit/>
            </a:bodyPr>
            <a:lstStyle/>
            <a:p>
              <a:r>
                <a:rPr lang="en-US" sz="500" b="1" dirty="0">
                  <a:solidFill>
                    <a:schemeClr val="bg1"/>
                  </a:solidFill>
                </a:rPr>
                <a:t>Designation</a:t>
              </a:r>
            </a:p>
          </p:txBody>
        </p:sp>
        <p:sp>
          <p:nvSpPr>
            <p:cNvPr id="143" name="Triangle 62">
              <a:extLst>
                <a:ext uri="{FF2B5EF4-FFF2-40B4-BE49-F238E27FC236}">
                  <a16:creationId xmlns:a16="http://schemas.microsoft.com/office/drawing/2014/main" id="{DA07DC7B-F723-F34E-B931-FC9793C0E716}"/>
                </a:ext>
              </a:extLst>
            </p:cNvPr>
            <p:cNvSpPr/>
            <p:nvPr/>
          </p:nvSpPr>
          <p:spPr>
            <a:xfrm>
              <a:off x="3834745" y="3651486"/>
              <a:ext cx="90661" cy="991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TextBox 143">
              <a:extLst>
                <a:ext uri="{FF2B5EF4-FFF2-40B4-BE49-F238E27FC236}">
                  <a16:creationId xmlns:a16="http://schemas.microsoft.com/office/drawing/2014/main" id="{F768871B-4B6B-9F41-AE0C-BAE2DC6E3A86}"/>
                </a:ext>
              </a:extLst>
            </p:cNvPr>
            <p:cNvSpPr txBox="1"/>
            <p:nvPr/>
          </p:nvSpPr>
          <p:spPr>
            <a:xfrm>
              <a:off x="3723808" y="3473522"/>
              <a:ext cx="1341187" cy="246221"/>
            </a:xfrm>
            <a:prstGeom prst="rect">
              <a:avLst/>
            </a:prstGeom>
            <a:noFill/>
          </p:spPr>
          <p:txBody>
            <a:bodyPr wrap="square" rtlCol="0">
              <a:spAutoFit/>
            </a:bodyPr>
            <a:lstStyle/>
            <a:p>
              <a:pPr algn="r"/>
              <a:r>
                <a:rPr lang="en-US" sz="500" b="1" dirty="0">
                  <a:solidFill>
                    <a:schemeClr val="bg1"/>
                  </a:solidFill>
                </a:rPr>
                <a:t>Direction to establish external management organization</a:t>
              </a:r>
            </a:p>
          </p:txBody>
        </p:sp>
        <p:sp>
          <p:nvSpPr>
            <p:cNvPr id="145" name="Triangle 66">
              <a:extLst>
                <a:ext uri="{FF2B5EF4-FFF2-40B4-BE49-F238E27FC236}">
                  <a16:creationId xmlns:a16="http://schemas.microsoft.com/office/drawing/2014/main" id="{6F8CB253-31E2-2C4C-94C2-BBF082901E8C}"/>
                </a:ext>
              </a:extLst>
            </p:cNvPr>
            <p:cNvSpPr/>
            <p:nvPr/>
          </p:nvSpPr>
          <p:spPr>
            <a:xfrm>
              <a:off x="4963862" y="3651486"/>
              <a:ext cx="90661" cy="991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82B207B4-0183-0F4F-AAAC-3B665BFC36EA}"/>
                </a:ext>
              </a:extLst>
            </p:cNvPr>
            <p:cNvSpPr txBox="1"/>
            <p:nvPr/>
          </p:nvSpPr>
          <p:spPr>
            <a:xfrm>
              <a:off x="5218045" y="3459314"/>
              <a:ext cx="690017" cy="246221"/>
            </a:xfrm>
            <a:prstGeom prst="rect">
              <a:avLst/>
            </a:prstGeom>
            <a:noFill/>
          </p:spPr>
          <p:txBody>
            <a:bodyPr wrap="square" rtlCol="0">
              <a:spAutoFit/>
            </a:bodyPr>
            <a:lstStyle/>
            <a:p>
              <a:r>
                <a:rPr lang="en-US" sz="500" b="1" dirty="0">
                  <a:solidFill>
                    <a:schemeClr val="bg1"/>
                  </a:solidFill>
                </a:rPr>
                <a:t>Agreement with CASIS</a:t>
              </a:r>
            </a:p>
          </p:txBody>
        </p:sp>
        <p:sp>
          <p:nvSpPr>
            <p:cNvPr id="147" name="Triangle 68">
              <a:extLst>
                <a:ext uri="{FF2B5EF4-FFF2-40B4-BE49-F238E27FC236}">
                  <a16:creationId xmlns:a16="http://schemas.microsoft.com/office/drawing/2014/main" id="{04E9B2C8-6C3D-BC4E-87C1-4E455346D651}"/>
                </a:ext>
              </a:extLst>
            </p:cNvPr>
            <p:cNvSpPr/>
            <p:nvPr/>
          </p:nvSpPr>
          <p:spPr>
            <a:xfrm>
              <a:off x="5121834" y="3651486"/>
              <a:ext cx="90661" cy="991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TextBox 147">
              <a:extLst>
                <a:ext uri="{FF2B5EF4-FFF2-40B4-BE49-F238E27FC236}">
                  <a16:creationId xmlns:a16="http://schemas.microsoft.com/office/drawing/2014/main" id="{4E40384F-D933-C942-9D7F-BA86E66CB0E9}"/>
                </a:ext>
              </a:extLst>
            </p:cNvPr>
            <p:cNvSpPr txBox="1"/>
            <p:nvPr/>
          </p:nvSpPr>
          <p:spPr>
            <a:xfrm>
              <a:off x="4949440" y="3432299"/>
              <a:ext cx="421159" cy="246221"/>
            </a:xfrm>
            <a:prstGeom prst="rect">
              <a:avLst/>
            </a:prstGeom>
            <a:noFill/>
          </p:spPr>
          <p:txBody>
            <a:bodyPr wrap="square" rtlCol="0">
              <a:spAutoFit/>
            </a:bodyPr>
            <a:lstStyle/>
            <a:p>
              <a:pPr algn="ctr"/>
              <a:r>
                <a:rPr lang="en-US" sz="500" b="1" dirty="0">
                  <a:solidFill>
                    <a:schemeClr val="bg1"/>
                  </a:solidFill>
                </a:rPr>
                <a:t>CAN Issued</a:t>
              </a:r>
            </a:p>
          </p:txBody>
        </p:sp>
        <p:sp>
          <p:nvSpPr>
            <p:cNvPr id="149" name="Triangle 70">
              <a:extLst>
                <a:ext uri="{FF2B5EF4-FFF2-40B4-BE49-F238E27FC236}">
                  <a16:creationId xmlns:a16="http://schemas.microsoft.com/office/drawing/2014/main" id="{184A88ED-62CD-EF4C-9150-B665C6196B77}"/>
                </a:ext>
              </a:extLst>
            </p:cNvPr>
            <p:cNvSpPr/>
            <p:nvPr/>
          </p:nvSpPr>
          <p:spPr>
            <a:xfrm>
              <a:off x="5234235" y="3651486"/>
              <a:ext cx="90661" cy="991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TextBox 149">
              <a:extLst>
                <a:ext uri="{FF2B5EF4-FFF2-40B4-BE49-F238E27FC236}">
                  <a16:creationId xmlns:a16="http://schemas.microsoft.com/office/drawing/2014/main" id="{8708C8F7-8EE9-6749-867D-532DC3334C4C}"/>
                </a:ext>
              </a:extLst>
            </p:cNvPr>
            <p:cNvSpPr txBox="1"/>
            <p:nvPr/>
          </p:nvSpPr>
          <p:spPr>
            <a:xfrm>
              <a:off x="5310710" y="3704170"/>
              <a:ext cx="1740330" cy="169277"/>
            </a:xfrm>
            <a:prstGeom prst="rect">
              <a:avLst/>
            </a:prstGeom>
            <a:noFill/>
          </p:spPr>
          <p:txBody>
            <a:bodyPr wrap="square" rtlCol="0">
              <a:spAutoFit/>
            </a:bodyPr>
            <a:lstStyle/>
            <a:p>
              <a:r>
                <a:rPr lang="en-US" sz="500" b="1" dirty="0">
                  <a:solidFill>
                    <a:schemeClr val="bg1"/>
                  </a:solidFill>
                </a:rPr>
                <a:t>CASIS Cooperative Agreement</a:t>
              </a:r>
            </a:p>
          </p:txBody>
        </p:sp>
        <p:sp>
          <p:nvSpPr>
            <p:cNvPr id="153" name="TextBox 152">
              <a:extLst>
                <a:ext uri="{FF2B5EF4-FFF2-40B4-BE49-F238E27FC236}">
                  <a16:creationId xmlns:a16="http://schemas.microsoft.com/office/drawing/2014/main" id="{1FA7E94B-14AD-2C4A-8120-91B7F0229F9A}"/>
                </a:ext>
              </a:extLst>
            </p:cNvPr>
            <p:cNvSpPr txBox="1"/>
            <p:nvPr/>
          </p:nvSpPr>
          <p:spPr>
            <a:xfrm>
              <a:off x="5609052" y="4438640"/>
              <a:ext cx="1740330" cy="169277"/>
            </a:xfrm>
            <a:prstGeom prst="rect">
              <a:avLst/>
            </a:prstGeom>
            <a:noFill/>
          </p:spPr>
          <p:txBody>
            <a:bodyPr wrap="square" rtlCol="0">
              <a:spAutoFit/>
            </a:bodyPr>
            <a:lstStyle/>
            <a:p>
              <a:r>
                <a:rPr lang="en-US" sz="500" b="1" dirty="0">
                  <a:solidFill>
                    <a:schemeClr val="bg1"/>
                  </a:solidFill>
                </a:rPr>
                <a:t>NRA Quarterly Cycles</a:t>
              </a:r>
            </a:p>
          </p:txBody>
        </p:sp>
        <p:sp>
          <p:nvSpPr>
            <p:cNvPr id="154" name="Rectangle 153">
              <a:extLst>
                <a:ext uri="{FF2B5EF4-FFF2-40B4-BE49-F238E27FC236}">
                  <a16:creationId xmlns:a16="http://schemas.microsoft.com/office/drawing/2014/main" id="{9A52E204-4510-734F-BBD9-4B614B49C02C}"/>
                </a:ext>
              </a:extLst>
            </p:cNvPr>
            <p:cNvSpPr/>
            <p:nvPr/>
          </p:nvSpPr>
          <p:spPr>
            <a:xfrm>
              <a:off x="5492721" y="4569871"/>
              <a:ext cx="1907119" cy="61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56" name="Rectangle 155">
              <a:extLst>
                <a:ext uri="{FF2B5EF4-FFF2-40B4-BE49-F238E27FC236}">
                  <a16:creationId xmlns:a16="http://schemas.microsoft.com/office/drawing/2014/main" id="{C2E5F47F-E085-934A-9122-4B455589A12F}"/>
                </a:ext>
              </a:extLst>
            </p:cNvPr>
            <p:cNvSpPr/>
            <p:nvPr/>
          </p:nvSpPr>
          <p:spPr>
            <a:xfrm>
              <a:off x="7399839" y="4571341"/>
              <a:ext cx="2288722" cy="59753"/>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7" name="TextBox 156">
              <a:extLst>
                <a:ext uri="{FF2B5EF4-FFF2-40B4-BE49-F238E27FC236}">
                  <a16:creationId xmlns:a16="http://schemas.microsoft.com/office/drawing/2014/main" id="{1FA7E94B-14AD-2C4A-8120-91B7F0229F9A}"/>
                </a:ext>
              </a:extLst>
            </p:cNvPr>
            <p:cNvSpPr txBox="1"/>
            <p:nvPr/>
          </p:nvSpPr>
          <p:spPr>
            <a:xfrm>
              <a:off x="4808232" y="3890547"/>
              <a:ext cx="570461" cy="174992"/>
            </a:xfrm>
            <a:prstGeom prst="rect">
              <a:avLst/>
            </a:prstGeom>
            <a:noFill/>
          </p:spPr>
          <p:txBody>
            <a:bodyPr wrap="square" rtlCol="0">
              <a:spAutoFit/>
            </a:bodyPr>
            <a:lstStyle/>
            <a:p>
              <a:r>
                <a:rPr lang="en-US" sz="500" b="1" dirty="0">
                  <a:solidFill>
                    <a:schemeClr val="bg1"/>
                  </a:solidFill>
                </a:rPr>
                <a:t>ISS NL AO</a:t>
              </a:r>
            </a:p>
          </p:txBody>
        </p:sp>
        <p:sp>
          <p:nvSpPr>
            <p:cNvPr id="158" name="Rectangle 157">
              <a:extLst>
                <a:ext uri="{FF2B5EF4-FFF2-40B4-BE49-F238E27FC236}">
                  <a16:creationId xmlns:a16="http://schemas.microsoft.com/office/drawing/2014/main" id="{9A52E204-4510-734F-BBD9-4B614B49C02C}"/>
                </a:ext>
              </a:extLst>
            </p:cNvPr>
            <p:cNvSpPr/>
            <p:nvPr/>
          </p:nvSpPr>
          <p:spPr>
            <a:xfrm>
              <a:off x="4869528" y="4013677"/>
              <a:ext cx="641359" cy="6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65" name="Rectangle 164">
              <a:extLst>
                <a:ext uri="{FF2B5EF4-FFF2-40B4-BE49-F238E27FC236}">
                  <a16:creationId xmlns:a16="http://schemas.microsoft.com/office/drawing/2014/main" id="{6176E055-CBED-4047-94DD-D52F3AF0DA94}"/>
                </a:ext>
              </a:extLst>
            </p:cNvPr>
            <p:cNvSpPr/>
            <p:nvPr/>
          </p:nvSpPr>
          <p:spPr>
            <a:xfrm>
              <a:off x="5019728" y="4436203"/>
              <a:ext cx="51749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66" name="TextBox 165">
              <a:extLst>
                <a:ext uri="{FF2B5EF4-FFF2-40B4-BE49-F238E27FC236}">
                  <a16:creationId xmlns:a16="http://schemas.microsoft.com/office/drawing/2014/main" id="{1FA7E94B-14AD-2C4A-8120-91B7F0229F9A}"/>
                </a:ext>
              </a:extLst>
            </p:cNvPr>
            <p:cNvSpPr txBox="1"/>
            <p:nvPr/>
          </p:nvSpPr>
          <p:spPr>
            <a:xfrm>
              <a:off x="4942412" y="4310259"/>
              <a:ext cx="570461" cy="174992"/>
            </a:xfrm>
            <a:prstGeom prst="rect">
              <a:avLst/>
            </a:prstGeom>
            <a:noFill/>
          </p:spPr>
          <p:txBody>
            <a:bodyPr wrap="square" rtlCol="0">
              <a:spAutoFit/>
            </a:bodyPr>
            <a:lstStyle/>
            <a:p>
              <a:r>
                <a:rPr lang="en-US" sz="500" b="1" dirty="0">
                  <a:solidFill>
                    <a:schemeClr val="bg1"/>
                  </a:solidFill>
                </a:rPr>
                <a:t>ISS NL BAA</a:t>
              </a:r>
            </a:p>
          </p:txBody>
        </p:sp>
        <p:sp>
          <p:nvSpPr>
            <p:cNvPr id="167" name="Rectangle 166">
              <a:extLst>
                <a:ext uri="{FF2B5EF4-FFF2-40B4-BE49-F238E27FC236}">
                  <a16:creationId xmlns:a16="http://schemas.microsoft.com/office/drawing/2014/main" id="{50AEFFDF-4E46-564E-881A-C743CF11BFE2}"/>
                </a:ext>
              </a:extLst>
            </p:cNvPr>
            <p:cNvSpPr/>
            <p:nvPr/>
          </p:nvSpPr>
          <p:spPr>
            <a:xfrm>
              <a:off x="4281161" y="3833222"/>
              <a:ext cx="923477" cy="65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68" name="TextBox 167">
              <a:extLst>
                <a:ext uri="{FF2B5EF4-FFF2-40B4-BE49-F238E27FC236}">
                  <a16:creationId xmlns:a16="http://schemas.microsoft.com/office/drawing/2014/main" id="{8708C8F7-8EE9-6749-867D-532DC3334C4C}"/>
                </a:ext>
              </a:extLst>
            </p:cNvPr>
            <p:cNvSpPr txBox="1"/>
            <p:nvPr/>
          </p:nvSpPr>
          <p:spPr>
            <a:xfrm>
              <a:off x="4218369" y="3709541"/>
              <a:ext cx="1021947" cy="169277"/>
            </a:xfrm>
            <a:prstGeom prst="rect">
              <a:avLst/>
            </a:prstGeom>
            <a:noFill/>
          </p:spPr>
          <p:txBody>
            <a:bodyPr wrap="square" rtlCol="0">
              <a:spAutoFit/>
            </a:bodyPr>
            <a:lstStyle/>
            <a:p>
              <a:r>
                <a:rPr lang="en-US" sz="500" b="1" dirty="0">
                  <a:solidFill>
                    <a:schemeClr val="bg1"/>
                  </a:solidFill>
                </a:rPr>
                <a:t>ISS NL Pathfinder Missions</a:t>
              </a:r>
            </a:p>
          </p:txBody>
        </p:sp>
        <p:sp>
          <p:nvSpPr>
            <p:cNvPr id="100" name="Rectangle 99">
              <a:extLst>
                <a:ext uri="{FF2B5EF4-FFF2-40B4-BE49-F238E27FC236}">
                  <a16:creationId xmlns:a16="http://schemas.microsoft.com/office/drawing/2014/main" id="{F127D571-BBD1-E249-9A33-CB92C05E5D27}"/>
                </a:ext>
              </a:extLst>
            </p:cNvPr>
            <p:cNvSpPr/>
            <p:nvPr/>
          </p:nvSpPr>
          <p:spPr>
            <a:xfrm>
              <a:off x="4678040" y="4218438"/>
              <a:ext cx="5010521" cy="70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pic>
          <p:nvPicPr>
            <p:cNvPr id="101" name="Picture 100">
              <a:extLst>
                <a:ext uri="{FF2B5EF4-FFF2-40B4-BE49-F238E27FC236}">
                  <a16:creationId xmlns:a16="http://schemas.microsoft.com/office/drawing/2014/main" id="{C5443F1A-14C0-E742-9450-C3DE03CC84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45901" y="4048692"/>
              <a:ext cx="177001" cy="167877"/>
            </a:xfrm>
            <a:prstGeom prst="rect">
              <a:avLst/>
            </a:prstGeom>
          </p:spPr>
        </p:pic>
        <p:pic>
          <p:nvPicPr>
            <p:cNvPr id="107" name="Picture 106">
              <a:extLst>
                <a:ext uri="{FF2B5EF4-FFF2-40B4-BE49-F238E27FC236}">
                  <a16:creationId xmlns:a16="http://schemas.microsoft.com/office/drawing/2014/main" id="{AB664553-6B46-0343-8A2D-3A88CE99054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36758" y="4071168"/>
              <a:ext cx="307661" cy="136609"/>
            </a:xfrm>
            <a:prstGeom prst="rect">
              <a:avLst/>
            </a:prstGeom>
          </p:spPr>
        </p:pic>
        <p:pic>
          <p:nvPicPr>
            <p:cNvPr id="109" name="Picture 134" descr="Image result for techshot logo transparent">
              <a:extLst>
                <a:ext uri="{FF2B5EF4-FFF2-40B4-BE49-F238E27FC236}">
                  <a16:creationId xmlns:a16="http://schemas.microsoft.com/office/drawing/2014/main" id="{7581147B-0A8F-B549-94E5-4B94182F654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67606" y="4034430"/>
              <a:ext cx="204119" cy="204119"/>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a:extLst>
                <a:ext uri="{FF2B5EF4-FFF2-40B4-BE49-F238E27FC236}">
                  <a16:creationId xmlns:a16="http://schemas.microsoft.com/office/drawing/2014/main" id="{3F58A806-9CDA-AE4C-9930-34A9C423E2A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04581" y="4104706"/>
              <a:ext cx="213044" cy="94278"/>
            </a:xfrm>
            <a:prstGeom prst="rect">
              <a:avLst/>
            </a:prstGeom>
          </p:spPr>
        </p:pic>
        <p:pic>
          <p:nvPicPr>
            <p:cNvPr id="111" name="Picture 110">
              <a:extLst>
                <a:ext uri="{FF2B5EF4-FFF2-40B4-BE49-F238E27FC236}">
                  <a16:creationId xmlns:a16="http://schemas.microsoft.com/office/drawing/2014/main" id="{CA5ADE61-BEF1-F747-BBE7-D46DC5CCF47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532594" y="4082946"/>
              <a:ext cx="185340" cy="124830"/>
            </a:xfrm>
            <a:prstGeom prst="rect">
              <a:avLst/>
            </a:prstGeom>
            <a:solidFill>
              <a:schemeClr val="accent2"/>
            </a:solidFill>
          </p:spPr>
        </p:pic>
        <p:pic>
          <p:nvPicPr>
            <p:cNvPr id="112" name="Picture 111">
              <a:extLst>
                <a:ext uri="{FF2B5EF4-FFF2-40B4-BE49-F238E27FC236}">
                  <a16:creationId xmlns:a16="http://schemas.microsoft.com/office/drawing/2014/main" id="{062B3413-7A5A-2B46-B427-0B9C330DE185}"/>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t="-1" b="-5953"/>
            <a:stretch/>
          </p:blipFill>
          <p:spPr>
            <a:xfrm>
              <a:off x="6715913" y="4036420"/>
              <a:ext cx="165307" cy="188940"/>
            </a:xfrm>
            <a:prstGeom prst="rect">
              <a:avLst/>
            </a:prstGeom>
          </p:spPr>
        </p:pic>
        <p:pic>
          <p:nvPicPr>
            <p:cNvPr id="113" name="Picture 112">
              <a:extLst>
                <a:ext uri="{FF2B5EF4-FFF2-40B4-BE49-F238E27FC236}">
                  <a16:creationId xmlns:a16="http://schemas.microsoft.com/office/drawing/2014/main" id="{B3966D96-E8DB-B54A-A793-D6AD84E8C50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37452" y="4021580"/>
              <a:ext cx="187415" cy="186197"/>
            </a:xfrm>
            <a:prstGeom prst="rect">
              <a:avLst/>
            </a:prstGeom>
          </p:spPr>
        </p:pic>
        <p:grpSp>
          <p:nvGrpSpPr>
            <p:cNvPr id="114" name="Group 113">
              <a:extLst>
                <a:ext uri="{FF2B5EF4-FFF2-40B4-BE49-F238E27FC236}">
                  <a16:creationId xmlns:a16="http://schemas.microsoft.com/office/drawing/2014/main" id="{8C5DF387-C3E0-C447-AD81-8ECD848CA868}"/>
                </a:ext>
              </a:extLst>
            </p:cNvPr>
            <p:cNvGrpSpPr/>
            <p:nvPr/>
          </p:nvGrpSpPr>
          <p:grpSpPr>
            <a:xfrm>
              <a:off x="6878327" y="4012570"/>
              <a:ext cx="160361" cy="195206"/>
              <a:chOff x="5309132" y="2084457"/>
              <a:chExt cx="678962" cy="787283"/>
            </a:xfrm>
          </p:grpSpPr>
          <p:pic>
            <p:nvPicPr>
              <p:cNvPr id="115" name="Picture 114">
                <a:extLst>
                  <a:ext uri="{FF2B5EF4-FFF2-40B4-BE49-F238E27FC236}">
                    <a16:creationId xmlns:a16="http://schemas.microsoft.com/office/drawing/2014/main" id="{3B9854BB-A6F7-8440-A0A6-711924E069E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309132" y="2084457"/>
                <a:ext cx="604898" cy="458865"/>
              </a:xfrm>
              <a:prstGeom prst="rect">
                <a:avLst/>
              </a:prstGeom>
            </p:spPr>
          </p:pic>
          <p:pic>
            <p:nvPicPr>
              <p:cNvPr id="170" name="Picture 169">
                <a:extLst>
                  <a:ext uri="{FF2B5EF4-FFF2-40B4-BE49-F238E27FC236}">
                    <a16:creationId xmlns:a16="http://schemas.microsoft.com/office/drawing/2014/main" id="{FD7DAFDF-C480-044B-850B-3F15A8D6167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336815" y="2412875"/>
                <a:ext cx="651279" cy="458865"/>
              </a:xfrm>
              <a:prstGeom prst="rect">
                <a:avLst/>
              </a:prstGeom>
            </p:spPr>
          </p:pic>
        </p:grpSp>
      </p:grpSp>
      <p:cxnSp>
        <p:nvCxnSpPr>
          <p:cNvPr id="55" name="Straight Connector 54">
            <a:extLst>
              <a:ext uri="{FF2B5EF4-FFF2-40B4-BE49-F238E27FC236}">
                <a16:creationId xmlns:a16="http://schemas.microsoft.com/office/drawing/2014/main" id="{4D82FB94-55BD-F34D-A7EB-94238D35026E}"/>
              </a:ext>
            </a:extLst>
          </p:cNvPr>
          <p:cNvCxnSpPr>
            <a:cxnSpLocks/>
          </p:cNvCxnSpPr>
          <p:nvPr/>
        </p:nvCxnSpPr>
        <p:spPr>
          <a:xfrm flipH="1">
            <a:off x="7893839" y="1372053"/>
            <a:ext cx="4465" cy="5215795"/>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63D99518-B980-AC48-AA11-DDB366B30C7C}"/>
              </a:ext>
            </a:extLst>
          </p:cNvPr>
          <p:cNvGrpSpPr/>
          <p:nvPr/>
        </p:nvGrpSpPr>
        <p:grpSpPr>
          <a:xfrm>
            <a:off x="6210347" y="4792946"/>
            <a:ext cx="4124930" cy="1697988"/>
            <a:chOff x="5600751" y="4972961"/>
            <a:chExt cx="4124930" cy="1697988"/>
          </a:xfrm>
        </p:grpSpPr>
        <p:sp>
          <p:nvSpPr>
            <p:cNvPr id="105" name="TextBox 104">
              <a:extLst>
                <a:ext uri="{FF2B5EF4-FFF2-40B4-BE49-F238E27FC236}">
                  <a16:creationId xmlns:a16="http://schemas.microsoft.com/office/drawing/2014/main" id="{866A18CF-92BF-1D4D-AA30-E0943C76ADA8}"/>
                </a:ext>
              </a:extLst>
            </p:cNvPr>
            <p:cNvSpPr txBox="1"/>
            <p:nvPr/>
          </p:nvSpPr>
          <p:spPr>
            <a:xfrm>
              <a:off x="6532841" y="5894898"/>
              <a:ext cx="616224" cy="169277"/>
            </a:xfrm>
            <a:prstGeom prst="rect">
              <a:avLst/>
            </a:prstGeom>
            <a:noFill/>
          </p:spPr>
          <p:txBody>
            <a:bodyPr wrap="square" rtlCol="0">
              <a:spAutoFit/>
            </a:bodyPr>
            <a:lstStyle/>
            <a:p>
              <a:r>
                <a:rPr lang="en-US" sz="500" b="1" dirty="0">
                  <a:solidFill>
                    <a:schemeClr val="bg1"/>
                  </a:solidFill>
                </a:rPr>
                <a:t>RFI</a:t>
              </a:r>
            </a:p>
          </p:txBody>
        </p:sp>
        <p:sp>
          <p:nvSpPr>
            <p:cNvPr id="106" name="Triangle 66">
              <a:extLst>
                <a:ext uri="{FF2B5EF4-FFF2-40B4-BE49-F238E27FC236}">
                  <a16:creationId xmlns:a16="http://schemas.microsoft.com/office/drawing/2014/main" id="{6F8CB253-31E2-2C4C-94C2-BBF082901E8C}"/>
                </a:ext>
              </a:extLst>
            </p:cNvPr>
            <p:cNvSpPr/>
            <p:nvPr/>
          </p:nvSpPr>
          <p:spPr>
            <a:xfrm>
              <a:off x="6501714" y="5921590"/>
              <a:ext cx="90661" cy="991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2" name="Rectangle 101">
              <a:extLst>
                <a:ext uri="{FF2B5EF4-FFF2-40B4-BE49-F238E27FC236}">
                  <a16:creationId xmlns:a16="http://schemas.microsoft.com/office/drawing/2014/main" id="{6176E055-CBED-4047-94DD-D52F3AF0DA94}"/>
                </a:ext>
              </a:extLst>
            </p:cNvPr>
            <p:cNvSpPr/>
            <p:nvPr/>
          </p:nvSpPr>
          <p:spPr>
            <a:xfrm>
              <a:off x="6677089" y="5658096"/>
              <a:ext cx="577021" cy="72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97" name="TextBox 96">
              <a:extLst>
                <a:ext uri="{FF2B5EF4-FFF2-40B4-BE49-F238E27FC236}">
                  <a16:creationId xmlns:a16="http://schemas.microsoft.com/office/drawing/2014/main" id="{1FA7E94B-14AD-2C4A-8120-91B7F0229F9A}"/>
                </a:ext>
              </a:extLst>
            </p:cNvPr>
            <p:cNvSpPr txBox="1"/>
            <p:nvPr/>
          </p:nvSpPr>
          <p:spPr>
            <a:xfrm>
              <a:off x="6759677" y="5528935"/>
              <a:ext cx="570461" cy="174992"/>
            </a:xfrm>
            <a:prstGeom prst="rect">
              <a:avLst/>
            </a:prstGeom>
            <a:noFill/>
          </p:spPr>
          <p:txBody>
            <a:bodyPr wrap="square" rtlCol="0">
              <a:spAutoFit/>
            </a:bodyPr>
            <a:lstStyle/>
            <a:p>
              <a:r>
                <a:rPr lang="en-US" sz="500" b="1" dirty="0">
                  <a:solidFill>
                    <a:schemeClr val="bg1"/>
                  </a:solidFill>
                </a:rPr>
                <a:t>Planning</a:t>
              </a:r>
            </a:p>
          </p:txBody>
        </p:sp>
        <p:sp>
          <p:nvSpPr>
            <p:cNvPr id="159" name="TextBox 158">
              <a:extLst>
                <a:ext uri="{FF2B5EF4-FFF2-40B4-BE49-F238E27FC236}">
                  <a16:creationId xmlns:a16="http://schemas.microsoft.com/office/drawing/2014/main" id="{54F06EF4-5B48-2844-B07D-A3168DAB5C64}"/>
                </a:ext>
              </a:extLst>
            </p:cNvPr>
            <p:cNvSpPr txBox="1"/>
            <p:nvPr/>
          </p:nvSpPr>
          <p:spPr>
            <a:xfrm>
              <a:off x="6891271" y="4972961"/>
              <a:ext cx="753991" cy="169277"/>
            </a:xfrm>
            <a:prstGeom prst="rect">
              <a:avLst/>
            </a:prstGeom>
            <a:noFill/>
          </p:spPr>
          <p:txBody>
            <a:bodyPr wrap="square" rtlCol="0">
              <a:spAutoFit/>
            </a:bodyPr>
            <a:lstStyle/>
            <a:p>
              <a:r>
                <a:rPr lang="en-US" sz="500" b="1" dirty="0">
                  <a:solidFill>
                    <a:schemeClr val="bg1"/>
                  </a:solidFill>
                </a:rPr>
                <a:t>Studies</a:t>
              </a:r>
            </a:p>
          </p:txBody>
        </p:sp>
        <p:sp>
          <p:nvSpPr>
            <p:cNvPr id="160" name="Rectangle 159">
              <a:extLst>
                <a:ext uri="{FF2B5EF4-FFF2-40B4-BE49-F238E27FC236}">
                  <a16:creationId xmlns:a16="http://schemas.microsoft.com/office/drawing/2014/main" id="{B2C84588-E4AB-C14A-ADD3-6E335916301E}"/>
                </a:ext>
              </a:extLst>
            </p:cNvPr>
            <p:cNvSpPr/>
            <p:nvPr/>
          </p:nvSpPr>
          <p:spPr>
            <a:xfrm>
              <a:off x="7107645" y="5092487"/>
              <a:ext cx="110671" cy="84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77" name="TextBox 176">
              <a:extLst>
                <a:ext uri="{FF2B5EF4-FFF2-40B4-BE49-F238E27FC236}">
                  <a16:creationId xmlns:a16="http://schemas.microsoft.com/office/drawing/2014/main" id="{4BE095D8-4CE4-C945-97BE-4E6F15C02A85}"/>
                </a:ext>
              </a:extLst>
            </p:cNvPr>
            <p:cNvSpPr txBox="1"/>
            <p:nvPr/>
          </p:nvSpPr>
          <p:spPr>
            <a:xfrm>
              <a:off x="5600751" y="6501672"/>
              <a:ext cx="1496174" cy="169277"/>
            </a:xfrm>
            <a:prstGeom prst="rect">
              <a:avLst/>
            </a:prstGeom>
            <a:noFill/>
          </p:spPr>
          <p:txBody>
            <a:bodyPr wrap="square" rtlCol="0">
              <a:spAutoFit/>
            </a:bodyPr>
            <a:lstStyle/>
            <a:p>
              <a:pPr algn="r"/>
              <a:r>
                <a:rPr lang="en-US" sz="500" b="1" dirty="0">
                  <a:solidFill>
                    <a:schemeClr val="bg1"/>
                  </a:solidFill>
                </a:rPr>
                <a:t>Qualitative White Paper Released</a:t>
              </a:r>
            </a:p>
          </p:txBody>
        </p:sp>
        <p:sp>
          <p:nvSpPr>
            <p:cNvPr id="178" name="Triangle 66">
              <a:extLst>
                <a:ext uri="{FF2B5EF4-FFF2-40B4-BE49-F238E27FC236}">
                  <a16:creationId xmlns:a16="http://schemas.microsoft.com/office/drawing/2014/main" id="{BE77926F-D9C6-8B4C-928A-5F5A3A6609E7}"/>
                </a:ext>
              </a:extLst>
            </p:cNvPr>
            <p:cNvSpPr/>
            <p:nvPr/>
          </p:nvSpPr>
          <p:spPr>
            <a:xfrm>
              <a:off x="7042995" y="6536713"/>
              <a:ext cx="90661" cy="991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2" name="Rectangle 171">
              <a:extLst>
                <a:ext uri="{FF2B5EF4-FFF2-40B4-BE49-F238E27FC236}">
                  <a16:creationId xmlns:a16="http://schemas.microsoft.com/office/drawing/2014/main" id="{E0F2405F-DEAA-104A-851F-AD99D3F4A217}"/>
                </a:ext>
              </a:extLst>
            </p:cNvPr>
            <p:cNvSpPr/>
            <p:nvPr/>
          </p:nvSpPr>
          <p:spPr>
            <a:xfrm>
              <a:off x="6984824" y="5374718"/>
              <a:ext cx="268426" cy="66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80" name="TextBox 179">
              <a:extLst>
                <a:ext uri="{FF2B5EF4-FFF2-40B4-BE49-F238E27FC236}">
                  <a16:creationId xmlns:a16="http://schemas.microsoft.com/office/drawing/2014/main" id="{114D45A7-80D1-694B-9EA3-79E96C447132}"/>
                </a:ext>
              </a:extLst>
            </p:cNvPr>
            <p:cNvSpPr txBox="1"/>
            <p:nvPr/>
          </p:nvSpPr>
          <p:spPr>
            <a:xfrm>
              <a:off x="6755285" y="5242793"/>
              <a:ext cx="670305" cy="169277"/>
            </a:xfrm>
            <a:prstGeom prst="rect">
              <a:avLst/>
            </a:prstGeom>
            <a:noFill/>
          </p:spPr>
          <p:txBody>
            <a:bodyPr wrap="square" rtlCol="0">
              <a:spAutoFit/>
            </a:bodyPr>
            <a:lstStyle/>
            <a:p>
              <a:r>
                <a:rPr lang="en-US" sz="500" b="1" dirty="0">
                  <a:solidFill>
                    <a:schemeClr val="bg1"/>
                  </a:solidFill>
                </a:rPr>
                <a:t>Development</a:t>
              </a:r>
            </a:p>
          </p:txBody>
        </p:sp>
        <p:sp>
          <p:nvSpPr>
            <p:cNvPr id="174" name="TextBox 173">
              <a:extLst>
                <a:ext uri="{FF2B5EF4-FFF2-40B4-BE49-F238E27FC236}">
                  <a16:creationId xmlns:a16="http://schemas.microsoft.com/office/drawing/2014/main" id="{D53C2EF6-9EA0-A34A-B40D-2BC6F6AAD276}"/>
                </a:ext>
              </a:extLst>
            </p:cNvPr>
            <p:cNvSpPr txBox="1"/>
            <p:nvPr/>
          </p:nvSpPr>
          <p:spPr>
            <a:xfrm>
              <a:off x="8697994" y="6118064"/>
              <a:ext cx="1027687" cy="169277"/>
            </a:xfrm>
            <a:prstGeom prst="rect">
              <a:avLst/>
            </a:prstGeom>
            <a:noFill/>
          </p:spPr>
          <p:txBody>
            <a:bodyPr wrap="square" rtlCol="0">
              <a:spAutoFit/>
            </a:bodyPr>
            <a:lstStyle/>
            <a:p>
              <a:r>
                <a:rPr lang="en-US" sz="500" b="1" dirty="0">
                  <a:solidFill>
                    <a:schemeClr val="bg1"/>
                  </a:solidFill>
                </a:rPr>
                <a:t>Service Acquisition</a:t>
              </a:r>
            </a:p>
          </p:txBody>
        </p:sp>
        <p:sp>
          <p:nvSpPr>
            <p:cNvPr id="175" name="TextBox 174">
              <a:extLst>
                <a:ext uri="{FF2B5EF4-FFF2-40B4-BE49-F238E27FC236}">
                  <a16:creationId xmlns:a16="http://schemas.microsoft.com/office/drawing/2014/main" id="{4C2F2952-440B-2942-BC4A-4E4A64A1B251}"/>
                </a:ext>
              </a:extLst>
            </p:cNvPr>
            <p:cNvSpPr txBox="1"/>
            <p:nvPr/>
          </p:nvSpPr>
          <p:spPr>
            <a:xfrm>
              <a:off x="7219123" y="5793654"/>
              <a:ext cx="753991" cy="169277"/>
            </a:xfrm>
            <a:prstGeom prst="rect">
              <a:avLst/>
            </a:prstGeom>
            <a:noFill/>
          </p:spPr>
          <p:txBody>
            <a:bodyPr wrap="square" rtlCol="0">
              <a:spAutoFit/>
            </a:bodyPr>
            <a:lstStyle/>
            <a:p>
              <a:r>
                <a:rPr lang="en-US" sz="500" b="1" dirty="0">
                  <a:solidFill>
                    <a:schemeClr val="bg1"/>
                  </a:solidFill>
                </a:rPr>
                <a:t>Competition</a:t>
              </a:r>
            </a:p>
          </p:txBody>
        </p:sp>
        <p:sp>
          <p:nvSpPr>
            <p:cNvPr id="176" name="TextBox 175">
              <a:extLst>
                <a:ext uri="{FF2B5EF4-FFF2-40B4-BE49-F238E27FC236}">
                  <a16:creationId xmlns:a16="http://schemas.microsoft.com/office/drawing/2014/main" id="{33A93967-8F16-DE48-85BE-B220AF4C6961}"/>
                </a:ext>
              </a:extLst>
            </p:cNvPr>
            <p:cNvSpPr txBox="1"/>
            <p:nvPr/>
          </p:nvSpPr>
          <p:spPr>
            <a:xfrm>
              <a:off x="7725540" y="6000375"/>
              <a:ext cx="816012" cy="169277"/>
            </a:xfrm>
            <a:prstGeom prst="rect">
              <a:avLst/>
            </a:prstGeom>
            <a:noFill/>
          </p:spPr>
          <p:txBody>
            <a:bodyPr wrap="square" rtlCol="0">
              <a:spAutoFit/>
            </a:bodyPr>
            <a:lstStyle/>
            <a:p>
              <a:r>
                <a:rPr lang="en-US" sz="500" b="1" dirty="0">
                  <a:solidFill>
                    <a:schemeClr val="bg1"/>
                  </a:solidFill>
                </a:rPr>
                <a:t>Development</a:t>
              </a:r>
            </a:p>
          </p:txBody>
        </p:sp>
        <p:sp>
          <p:nvSpPr>
            <p:cNvPr id="179" name="Rectangle 178">
              <a:extLst>
                <a:ext uri="{FF2B5EF4-FFF2-40B4-BE49-F238E27FC236}">
                  <a16:creationId xmlns:a16="http://schemas.microsoft.com/office/drawing/2014/main" id="{81BA5D9E-406D-3F47-902D-305B241FEB4E}"/>
                </a:ext>
              </a:extLst>
            </p:cNvPr>
            <p:cNvSpPr/>
            <p:nvPr/>
          </p:nvSpPr>
          <p:spPr>
            <a:xfrm flipV="1">
              <a:off x="7547710" y="6048399"/>
              <a:ext cx="1335410" cy="67246"/>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1" name="Rectangle 180">
              <a:extLst>
                <a:ext uri="{FF2B5EF4-FFF2-40B4-BE49-F238E27FC236}">
                  <a16:creationId xmlns:a16="http://schemas.microsoft.com/office/drawing/2014/main" id="{17F4949A-9311-6E47-8776-C79AED8E23E1}"/>
                </a:ext>
              </a:extLst>
            </p:cNvPr>
            <p:cNvSpPr/>
            <p:nvPr/>
          </p:nvSpPr>
          <p:spPr>
            <a:xfrm flipV="1">
              <a:off x="7305517" y="5930942"/>
              <a:ext cx="317830" cy="76184"/>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2" name="Rectangle 181">
              <a:extLst>
                <a:ext uri="{FF2B5EF4-FFF2-40B4-BE49-F238E27FC236}">
                  <a16:creationId xmlns:a16="http://schemas.microsoft.com/office/drawing/2014/main" id="{F2EEB232-07DE-394A-9748-83A2222AA7BC}"/>
                </a:ext>
              </a:extLst>
            </p:cNvPr>
            <p:cNvSpPr/>
            <p:nvPr/>
          </p:nvSpPr>
          <p:spPr>
            <a:xfrm flipV="1">
              <a:off x="8259667" y="6168640"/>
              <a:ext cx="1428894" cy="69806"/>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3" name="Rectangle 182">
              <a:extLst>
                <a:ext uri="{FF2B5EF4-FFF2-40B4-BE49-F238E27FC236}">
                  <a16:creationId xmlns:a16="http://schemas.microsoft.com/office/drawing/2014/main" id="{C1F280E3-D7D1-4C4A-83F1-66FB181EA6A0}"/>
                </a:ext>
              </a:extLst>
            </p:cNvPr>
            <p:cNvSpPr/>
            <p:nvPr/>
          </p:nvSpPr>
          <p:spPr>
            <a:xfrm flipV="1">
              <a:off x="8069913" y="5658436"/>
              <a:ext cx="1618648" cy="80118"/>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4" name="TextBox 183">
              <a:extLst>
                <a:ext uri="{FF2B5EF4-FFF2-40B4-BE49-F238E27FC236}">
                  <a16:creationId xmlns:a16="http://schemas.microsoft.com/office/drawing/2014/main" id="{0A54551F-44C5-C343-B670-6F32CE700CA9}"/>
                </a:ext>
              </a:extLst>
            </p:cNvPr>
            <p:cNvSpPr txBox="1"/>
            <p:nvPr/>
          </p:nvSpPr>
          <p:spPr>
            <a:xfrm>
              <a:off x="8142017" y="5614692"/>
              <a:ext cx="1230758" cy="169277"/>
            </a:xfrm>
            <a:prstGeom prst="rect">
              <a:avLst/>
            </a:prstGeom>
            <a:noFill/>
          </p:spPr>
          <p:txBody>
            <a:bodyPr wrap="square" rtlCol="0">
              <a:spAutoFit/>
            </a:bodyPr>
            <a:lstStyle/>
            <a:p>
              <a:r>
                <a:rPr lang="en-US" sz="500" b="1" dirty="0">
                  <a:solidFill>
                    <a:schemeClr val="bg1"/>
                  </a:solidFill>
                </a:rPr>
                <a:t>Continuing Mission Opportunities</a:t>
              </a:r>
            </a:p>
          </p:txBody>
        </p:sp>
        <p:sp>
          <p:nvSpPr>
            <p:cNvPr id="185" name="Rectangle 184">
              <a:extLst>
                <a:ext uri="{FF2B5EF4-FFF2-40B4-BE49-F238E27FC236}">
                  <a16:creationId xmlns:a16="http://schemas.microsoft.com/office/drawing/2014/main" id="{0E1EE11B-69A0-9B43-914F-54D01FEE6CAE}"/>
                </a:ext>
              </a:extLst>
            </p:cNvPr>
            <p:cNvSpPr/>
            <p:nvPr/>
          </p:nvSpPr>
          <p:spPr>
            <a:xfrm flipV="1">
              <a:off x="7568071" y="5658438"/>
              <a:ext cx="163068" cy="8011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6" name="Rectangle 185">
              <a:extLst>
                <a:ext uri="{FF2B5EF4-FFF2-40B4-BE49-F238E27FC236}">
                  <a16:creationId xmlns:a16="http://schemas.microsoft.com/office/drawing/2014/main" id="{5206901A-84FB-9E40-B1DA-1ECE1B6A86BD}"/>
                </a:ext>
              </a:extLst>
            </p:cNvPr>
            <p:cNvSpPr/>
            <p:nvPr/>
          </p:nvSpPr>
          <p:spPr>
            <a:xfrm flipV="1">
              <a:off x="7409689" y="5658437"/>
              <a:ext cx="108926" cy="8057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7" name="Rectangle 186">
              <a:extLst>
                <a:ext uri="{FF2B5EF4-FFF2-40B4-BE49-F238E27FC236}">
                  <a16:creationId xmlns:a16="http://schemas.microsoft.com/office/drawing/2014/main" id="{4D7839A8-CCD9-C94A-9A85-2953E20047A9}"/>
                </a:ext>
              </a:extLst>
            </p:cNvPr>
            <p:cNvSpPr/>
            <p:nvPr/>
          </p:nvSpPr>
          <p:spPr>
            <a:xfrm flipV="1">
              <a:off x="7783732" y="5658438"/>
              <a:ext cx="234929" cy="8011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8" name="TextBox 187">
              <a:extLst>
                <a:ext uri="{FF2B5EF4-FFF2-40B4-BE49-F238E27FC236}">
                  <a16:creationId xmlns:a16="http://schemas.microsoft.com/office/drawing/2014/main" id="{7A75CBA1-0F83-0143-A1AC-760B6AB5523B}"/>
                </a:ext>
              </a:extLst>
            </p:cNvPr>
            <p:cNvSpPr txBox="1"/>
            <p:nvPr/>
          </p:nvSpPr>
          <p:spPr>
            <a:xfrm>
              <a:off x="7327798" y="5520485"/>
              <a:ext cx="570461" cy="174992"/>
            </a:xfrm>
            <a:prstGeom prst="rect">
              <a:avLst/>
            </a:prstGeom>
            <a:noFill/>
          </p:spPr>
          <p:txBody>
            <a:bodyPr wrap="square" rtlCol="0">
              <a:spAutoFit/>
            </a:bodyPr>
            <a:lstStyle/>
            <a:p>
              <a:r>
                <a:rPr lang="en-US" sz="500" b="1" dirty="0">
                  <a:solidFill>
                    <a:schemeClr val="bg1"/>
                  </a:solidFill>
                </a:rPr>
                <a:t>Execution</a:t>
              </a:r>
            </a:p>
          </p:txBody>
        </p:sp>
        <p:sp>
          <p:nvSpPr>
            <p:cNvPr id="189" name="TextBox 188">
              <a:extLst>
                <a:ext uri="{FF2B5EF4-FFF2-40B4-BE49-F238E27FC236}">
                  <a16:creationId xmlns:a16="http://schemas.microsoft.com/office/drawing/2014/main" id="{A08605D1-9F3E-DD40-8A80-FB2730C62176}"/>
                </a:ext>
              </a:extLst>
            </p:cNvPr>
            <p:cNvSpPr txBox="1"/>
            <p:nvPr/>
          </p:nvSpPr>
          <p:spPr>
            <a:xfrm>
              <a:off x="7287072" y="5321917"/>
              <a:ext cx="616224" cy="169277"/>
            </a:xfrm>
            <a:prstGeom prst="rect">
              <a:avLst/>
            </a:prstGeom>
            <a:noFill/>
          </p:spPr>
          <p:txBody>
            <a:bodyPr wrap="square" rtlCol="0">
              <a:spAutoFit/>
            </a:bodyPr>
            <a:lstStyle/>
            <a:p>
              <a:r>
                <a:rPr lang="en-US" sz="500" b="1" dirty="0">
                  <a:solidFill>
                    <a:schemeClr val="bg1"/>
                  </a:solidFill>
                </a:rPr>
                <a:t>NID Release</a:t>
              </a:r>
            </a:p>
          </p:txBody>
        </p:sp>
        <p:sp>
          <p:nvSpPr>
            <p:cNvPr id="190" name="Triangle 66">
              <a:extLst>
                <a:ext uri="{FF2B5EF4-FFF2-40B4-BE49-F238E27FC236}">
                  <a16:creationId xmlns:a16="http://schemas.microsoft.com/office/drawing/2014/main" id="{76F0D019-5D4C-004E-AF30-491BDE4859A2}"/>
                </a:ext>
              </a:extLst>
            </p:cNvPr>
            <p:cNvSpPr/>
            <p:nvPr/>
          </p:nvSpPr>
          <p:spPr>
            <a:xfrm>
              <a:off x="7268676" y="5362362"/>
              <a:ext cx="90661" cy="99195"/>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1" name="Rectangle 190">
              <a:extLst>
                <a:ext uri="{FF2B5EF4-FFF2-40B4-BE49-F238E27FC236}">
                  <a16:creationId xmlns:a16="http://schemas.microsoft.com/office/drawing/2014/main" id="{C8C1B969-6DB6-3440-8E95-C38DB78BFD69}"/>
                </a:ext>
              </a:extLst>
            </p:cNvPr>
            <p:cNvSpPr/>
            <p:nvPr/>
          </p:nvSpPr>
          <p:spPr>
            <a:xfrm>
              <a:off x="7268459" y="6301973"/>
              <a:ext cx="2420103" cy="7678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2" name="TextBox 191">
              <a:extLst>
                <a:ext uri="{FF2B5EF4-FFF2-40B4-BE49-F238E27FC236}">
                  <a16:creationId xmlns:a16="http://schemas.microsoft.com/office/drawing/2014/main" id="{3476FF32-8529-0F47-A1BA-8CB6DF93D1F1}"/>
                </a:ext>
              </a:extLst>
            </p:cNvPr>
            <p:cNvSpPr txBox="1"/>
            <p:nvPr/>
          </p:nvSpPr>
          <p:spPr>
            <a:xfrm>
              <a:off x="7222345" y="6264077"/>
              <a:ext cx="1066818" cy="169277"/>
            </a:xfrm>
            <a:prstGeom prst="rect">
              <a:avLst/>
            </a:prstGeom>
            <a:noFill/>
          </p:spPr>
          <p:txBody>
            <a:bodyPr wrap="square" rtlCol="0">
              <a:spAutoFit/>
            </a:bodyPr>
            <a:lstStyle/>
            <a:p>
              <a:r>
                <a:rPr lang="en-US" sz="500" b="1" dirty="0">
                  <a:solidFill>
                    <a:schemeClr val="bg1"/>
                  </a:solidFill>
                </a:rPr>
                <a:t>Ongoing &amp; New Activities</a:t>
              </a:r>
            </a:p>
          </p:txBody>
        </p:sp>
        <p:sp>
          <p:nvSpPr>
            <p:cNvPr id="193" name="TextBox 192">
              <a:extLst>
                <a:ext uri="{FF2B5EF4-FFF2-40B4-BE49-F238E27FC236}">
                  <a16:creationId xmlns:a16="http://schemas.microsoft.com/office/drawing/2014/main" id="{BB4BA3A8-F459-284C-A048-16AFF427E372}"/>
                </a:ext>
              </a:extLst>
            </p:cNvPr>
            <p:cNvSpPr txBox="1"/>
            <p:nvPr/>
          </p:nvSpPr>
          <p:spPr>
            <a:xfrm>
              <a:off x="7323866" y="6501672"/>
              <a:ext cx="954785" cy="169277"/>
            </a:xfrm>
            <a:prstGeom prst="rect">
              <a:avLst/>
            </a:prstGeom>
            <a:noFill/>
          </p:spPr>
          <p:txBody>
            <a:bodyPr wrap="square" rtlCol="0">
              <a:spAutoFit/>
            </a:bodyPr>
            <a:lstStyle/>
            <a:p>
              <a:r>
                <a:rPr lang="en-US" sz="500" b="1" dirty="0">
                  <a:solidFill>
                    <a:schemeClr val="bg1"/>
                  </a:solidFill>
                </a:rPr>
                <a:t>Quantification Released</a:t>
              </a:r>
            </a:p>
          </p:txBody>
        </p:sp>
        <p:sp>
          <p:nvSpPr>
            <p:cNvPr id="194" name="Triangle 66">
              <a:extLst>
                <a:ext uri="{FF2B5EF4-FFF2-40B4-BE49-F238E27FC236}">
                  <a16:creationId xmlns:a16="http://schemas.microsoft.com/office/drawing/2014/main" id="{807815B2-47B9-8546-9B4F-D6910B85EF36}"/>
                </a:ext>
              </a:extLst>
            </p:cNvPr>
            <p:cNvSpPr/>
            <p:nvPr/>
          </p:nvSpPr>
          <p:spPr>
            <a:xfrm>
              <a:off x="7268676" y="6536713"/>
              <a:ext cx="90661" cy="99195"/>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5" name="Triangle 66">
              <a:extLst>
                <a:ext uri="{FF2B5EF4-FFF2-40B4-BE49-F238E27FC236}">
                  <a16:creationId xmlns:a16="http://schemas.microsoft.com/office/drawing/2014/main" id="{B036F165-ECAF-8143-A7AE-4D1F5471FF67}"/>
                </a:ext>
              </a:extLst>
            </p:cNvPr>
            <p:cNvSpPr/>
            <p:nvPr/>
          </p:nvSpPr>
          <p:spPr>
            <a:xfrm>
              <a:off x="7268676" y="5921932"/>
              <a:ext cx="90661" cy="99195"/>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3" name="Rectangle 32">
            <a:extLst>
              <a:ext uri="{FF2B5EF4-FFF2-40B4-BE49-F238E27FC236}">
                <a16:creationId xmlns:a16="http://schemas.microsoft.com/office/drawing/2014/main" id="{E5CE75A0-225A-C24D-88F0-7BAC96ED4B11}"/>
              </a:ext>
            </a:extLst>
          </p:cNvPr>
          <p:cNvSpPr/>
          <p:nvPr/>
        </p:nvSpPr>
        <p:spPr>
          <a:xfrm>
            <a:off x="1924329" y="2602120"/>
            <a:ext cx="6096000" cy="738664"/>
          </a:xfrm>
          <a:prstGeom prst="rect">
            <a:avLst/>
          </a:prstGeom>
        </p:spPr>
        <p:txBody>
          <a:bodyPr>
            <a:spAutoFit/>
          </a:bodyPr>
          <a:lstStyle/>
          <a:p>
            <a:r>
              <a:rPr lang="en-US" sz="1400" b="1" dirty="0">
                <a:solidFill>
                  <a:schemeClr val="bg1"/>
                </a:solidFill>
              </a:rPr>
              <a:t>Commercial Crew Dev 1&amp;2</a:t>
            </a:r>
          </a:p>
          <a:p>
            <a:r>
              <a:rPr lang="en-US" sz="1400" b="1" dirty="0">
                <a:solidFill>
                  <a:schemeClr val="bg1"/>
                </a:solidFill>
              </a:rPr>
              <a:t>Commercial Crew </a:t>
            </a:r>
            <a:r>
              <a:rPr lang="en-US" sz="1400" b="1" dirty="0" err="1">
                <a:solidFill>
                  <a:schemeClr val="bg1"/>
                </a:solidFill>
              </a:rPr>
              <a:t>CCiCap</a:t>
            </a:r>
            <a:endParaRPr lang="en-US" sz="1400" b="1" dirty="0">
              <a:solidFill>
                <a:schemeClr val="bg1"/>
              </a:solidFill>
            </a:endParaRPr>
          </a:p>
          <a:p>
            <a:r>
              <a:rPr lang="en-US" sz="1400" b="1" dirty="0">
                <a:solidFill>
                  <a:schemeClr val="bg1"/>
                </a:solidFill>
              </a:rPr>
              <a:t>Commercial Crew </a:t>
            </a:r>
            <a:r>
              <a:rPr lang="en-US" sz="1400" b="1" dirty="0" err="1">
                <a:solidFill>
                  <a:schemeClr val="bg1"/>
                </a:solidFill>
              </a:rPr>
              <a:t>CCtCap</a:t>
            </a:r>
            <a:endParaRPr lang="en-US" sz="1400" b="1" dirty="0">
              <a:solidFill>
                <a:schemeClr val="bg1"/>
              </a:solidFill>
            </a:endParaRPr>
          </a:p>
        </p:txBody>
      </p:sp>
      <p:sp>
        <p:nvSpPr>
          <p:cNvPr id="34" name="Rectangle 33">
            <a:extLst>
              <a:ext uri="{FF2B5EF4-FFF2-40B4-BE49-F238E27FC236}">
                <a16:creationId xmlns:a16="http://schemas.microsoft.com/office/drawing/2014/main" id="{46FC0268-3005-514F-AB82-9AE59E7451CF}"/>
              </a:ext>
            </a:extLst>
          </p:cNvPr>
          <p:cNvSpPr/>
          <p:nvPr/>
        </p:nvSpPr>
        <p:spPr>
          <a:xfrm>
            <a:off x="1924329" y="3473900"/>
            <a:ext cx="6096000" cy="1169551"/>
          </a:xfrm>
          <a:prstGeom prst="rect">
            <a:avLst/>
          </a:prstGeom>
        </p:spPr>
        <p:txBody>
          <a:bodyPr>
            <a:spAutoFit/>
          </a:bodyPr>
          <a:lstStyle/>
          <a:p>
            <a:pPr>
              <a:spcBef>
                <a:spcPts val="600"/>
              </a:spcBef>
            </a:pPr>
            <a:r>
              <a:rPr lang="en-US" sz="1400" b="1" dirty="0">
                <a:solidFill>
                  <a:schemeClr val="bg1"/>
                </a:solidFill>
              </a:rPr>
              <a:t>ISS National Lab</a:t>
            </a:r>
          </a:p>
          <a:p>
            <a:r>
              <a:rPr lang="en-US" sz="1400" b="1" dirty="0">
                <a:solidFill>
                  <a:schemeClr val="bg1"/>
                </a:solidFill>
              </a:rPr>
              <a:t>ISS NL AO (unfunded)</a:t>
            </a:r>
          </a:p>
          <a:p>
            <a:r>
              <a:rPr lang="en-US" sz="1400" b="1" dirty="0">
                <a:solidFill>
                  <a:schemeClr val="bg1"/>
                </a:solidFill>
              </a:rPr>
              <a:t>ISS Commercial Facilities</a:t>
            </a:r>
          </a:p>
          <a:p>
            <a:r>
              <a:rPr lang="en-US" sz="1400" b="1" dirty="0">
                <a:solidFill>
                  <a:schemeClr val="bg1"/>
                </a:solidFill>
              </a:rPr>
              <a:t>ISS NL BAA (funded)</a:t>
            </a:r>
          </a:p>
          <a:p>
            <a:r>
              <a:rPr lang="en-US" sz="1400" b="1" dirty="0">
                <a:solidFill>
                  <a:schemeClr val="bg1"/>
                </a:solidFill>
              </a:rPr>
              <a:t>ISS NRA for ISS Utilization</a:t>
            </a:r>
          </a:p>
        </p:txBody>
      </p:sp>
      <p:sp>
        <p:nvSpPr>
          <p:cNvPr id="35" name="Rectangle 34">
            <a:extLst>
              <a:ext uri="{FF2B5EF4-FFF2-40B4-BE49-F238E27FC236}">
                <a16:creationId xmlns:a16="http://schemas.microsoft.com/office/drawing/2014/main" id="{DE8D3BA9-D567-4848-BB52-049C07189C3B}"/>
              </a:ext>
            </a:extLst>
          </p:cNvPr>
          <p:cNvSpPr/>
          <p:nvPr/>
        </p:nvSpPr>
        <p:spPr>
          <a:xfrm>
            <a:off x="1924329" y="4757083"/>
            <a:ext cx="3809256" cy="1769715"/>
          </a:xfrm>
          <a:prstGeom prst="rect">
            <a:avLst/>
          </a:prstGeom>
        </p:spPr>
        <p:txBody>
          <a:bodyPr wrap="square">
            <a:spAutoFit/>
          </a:bodyPr>
          <a:lstStyle/>
          <a:p>
            <a:r>
              <a:rPr lang="en-US" sz="1400" b="1" dirty="0">
                <a:solidFill>
                  <a:schemeClr val="bg1"/>
                </a:solidFill>
              </a:rPr>
              <a:t>LEO Commercial Development Studies</a:t>
            </a:r>
          </a:p>
          <a:p>
            <a:pPr marL="228600" indent="-228600">
              <a:spcBef>
                <a:spcPts val="600"/>
              </a:spcBef>
              <a:spcAft>
                <a:spcPts val="0"/>
              </a:spcAft>
            </a:pPr>
            <a:r>
              <a:rPr lang="en-US" sz="1400" b="1" dirty="0">
                <a:solidFill>
                  <a:schemeClr val="bg1"/>
                </a:solidFill>
              </a:rPr>
              <a:t>1)	ISS Commercial Use &amp; Pricing Policy</a:t>
            </a:r>
          </a:p>
          <a:p>
            <a:pPr marL="228600" indent="-228600">
              <a:spcBef>
                <a:spcPts val="600"/>
              </a:spcBef>
              <a:spcAft>
                <a:spcPts val="0"/>
              </a:spcAft>
              <a:buAutoNum type="arabicParenR" startAt="2"/>
            </a:pPr>
            <a:r>
              <a:rPr lang="en-US" sz="1400" b="1" dirty="0">
                <a:solidFill>
                  <a:schemeClr val="bg1"/>
                </a:solidFill>
              </a:rPr>
              <a:t>Private Astronaut Missions</a:t>
            </a:r>
          </a:p>
          <a:p>
            <a:pPr marL="228600" indent="-228600">
              <a:spcBef>
                <a:spcPts val="600"/>
              </a:spcBef>
              <a:spcAft>
                <a:spcPts val="0"/>
              </a:spcAft>
              <a:buAutoNum type="arabicParenR" startAt="2"/>
            </a:pPr>
            <a:r>
              <a:rPr lang="en-US" sz="1400" b="1" dirty="0">
                <a:solidFill>
                  <a:schemeClr val="bg1"/>
                </a:solidFill>
              </a:rPr>
              <a:t>Commercial Destination Development</a:t>
            </a:r>
          </a:p>
          <a:p>
            <a:pPr marL="228600" indent="-228600">
              <a:spcBef>
                <a:spcPts val="600"/>
              </a:spcBef>
              <a:spcAft>
                <a:spcPts val="0"/>
              </a:spcAft>
              <a:buAutoNum type="arabicParenR" startAt="2"/>
            </a:pPr>
            <a:r>
              <a:rPr lang="en-US" sz="1400" b="1" dirty="0">
                <a:solidFill>
                  <a:schemeClr val="bg1"/>
                </a:solidFill>
              </a:rPr>
              <a:t>Stimulate Demand</a:t>
            </a:r>
          </a:p>
          <a:p>
            <a:pPr marL="228600" indent="-228600">
              <a:spcBef>
                <a:spcPts val="600"/>
              </a:spcBef>
              <a:spcAft>
                <a:spcPts val="0"/>
              </a:spcAft>
              <a:buAutoNum type="arabicParenR" startAt="2"/>
            </a:pPr>
            <a:r>
              <a:rPr lang="en-US" sz="1400" b="1" dirty="0">
                <a:solidFill>
                  <a:schemeClr val="bg1"/>
                </a:solidFill>
              </a:rPr>
              <a:t>Define NASA’s Long-Term LEO Needs</a:t>
            </a:r>
            <a:endParaRPr lang="en-US" sz="1400" dirty="0"/>
          </a:p>
        </p:txBody>
      </p:sp>
      <p:sp>
        <p:nvSpPr>
          <p:cNvPr id="173" name="Slide Number Placeholder 5">
            <a:extLst>
              <a:ext uri="{FF2B5EF4-FFF2-40B4-BE49-F238E27FC236}">
                <a16:creationId xmlns:a16="http://schemas.microsoft.com/office/drawing/2014/main" id="{6125F267-8561-004F-A7F3-9956C1EEB140}"/>
              </a:ext>
            </a:extLst>
          </p:cNvPr>
          <p:cNvSpPr>
            <a:spLocks noGrp="1"/>
          </p:cNvSpPr>
          <p:nvPr>
            <p:ph type="sldNum" sz="quarter" idx="12"/>
          </p:nvPr>
        </p:nvSpPr>
        <p:spPr>
          <a:xfrm>
            <a:off x="9355319" y="6356352"/>
            <a:ext cx="2743200" cy="365125"/>
          </a:xfrm>
        </p:spPr>
        <p:txBody>
          <a:bodyPr/>
          <a:lstStyle>
            <a:lvl1pPr>
              <a:defRPr>
                <a:latin typeface="Helvetica" pitchFamily="2" charset="0"/>
              </a:defRPr>
            </a:lvl1pPr>
          </a:lstStyle>
          <a:p>
            <a:fld id="{2E8C51FE-49D9-314D-9957-ABBF7DDE8782}" type="slidenum">
              <a:rPr lang="en-US" smtClean="0"/>
              <a:pPr/>
              <a:t>4</a:t>
            </a:fld>
            <a:endParaRPr lang="en-US" dirty="0"/>
          </a:p>
        </p:txBody>
      </p:sp>
    </p:spTree>
    <p:extLst>
      <p:ext uri="{BB962C8B-B14F-4D97-AF65-F5344CB8AC3E}">
        <p14:creationId xmlns:p14="http://schemas.microsoft.com/office/powerpoint/2010/main" val="386444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0" y="637064"/>
            <a:ext cx="11430000" cy="649345"/>
          </a:xfrm>
        </p:spPr>
        <p:txBody>
          <a:bodyPr/>
          <a:lstStyle/>
          <a:p>
            <a:r>
              <a:rPr lang="en-US" sz="4000" dirty="0"/>
              <a:t>ISS Commercial Use and Pricing Policy</a:t>
            </a:r>
          </a:p>
        </p:txBody>
      </p:sp>
      <p:sp>
        <p:nvSpPr>
          <p:cNvPr id="2" name="Content Placeholder 1"/>
          <p:cNvSpPr>
            <a:spLocks noGrp="1"/>
          </p:cNvSpPr>
          <p:nvPr>
            <p:ph idx="1"/>
          </p:nvPr>
        </p:nvSpPr>
        <p:spPr>
          <a:xfrm>
            <a:off x="508000" y="1436154"/>
            <a:ext cx="6774927" cy="1254189"/>
          </a:xfrm>
        </p:spPr>
        <p:txBody>
          <a:bodyPr>
            <a:noAutofit/>
          </a:bodyPr>
          <a:lstStyle/>
          <a:p>
            <a:r>
              <a:rPr lang="en-US" sz="1800" dirty="0"/>
              <a:t>NASA released a NASA Interim Directive (NID) for Use of ISS for Commercial and Promotional Activities</a:t>
            </a:r>
          </a:p>
          <a:p>
            <a:pPr lvl="1"/>
            <a:r>
              <a:rPr lang="en-US" sz="1800" b="1" dirty="0"/>
              <a:t>Purpose</a:t>
            </a:r>
            <a:r>
              <a:rPr lang="en-US" sz="1800" dirty="0"/>
              <a:t>: to clarify NASA’s policy for expanded commercial use of ISS (within the agency’s existing authorities) consistent with congressional and administration policy direction</a:t>
            </a:r>
          </a:p>
          <a:p>
            <a:pPr lvl="1"/>
            <a:r>
              <a:rPr lang="en-US" sz="1800" b="1" dirty="0"/>
              <a:t>Goal</a:t>
            </a:r>
            <a:r>
              <a:rPr lang="en-US" sz="1800" dirty="0"/>
              <a:t>: enable commercial activities in low Earth orbit leading to sustainable LEO economy with NASA as one of many customers</a:t>
            </a:r>
          </a:p>
          <a:p>
            <a:r>
              <a:rPr lang="en-US" sz="1600" dirty="0"/>
              <a:t>Document includes:</a:t>
            </a:r>
          </a:p>
          <a:p>
            <a:pPr marL="628650" lvl="1" indent="-285750">
              <a:buFont typeface="Arial" panose="020B0604020202020204" pitchFamily="34" charset="0"/>
              <a:buChar char="•"/>
            </a:pPr>
            <a:r>
              <a:rPr lang="en-US" sz="1600" dirty="0"/>
              <a:t>Requirements commercial and promotional activities must follow in order to be flown </a:t>
            </a:r>
          </a:p>
          <a:p>
            <a:pPr marL="628650" lvl="1" indent="-285750">
              <a:buFont typeface="Arial" panose="020B0604020202020204" pitchFamily="34" charset="0"/>
              <a:buChar char="•"/>
            </a:pPr>
            <a:r>
              <a:rPr lang="en-US" sz="1600" dirty="0"/>
              <a:t>Pricing of NASA resources (reduced below actual cost to enable market development)</a:t>
            </a:r>
          </a:p>
          <a:p>
            <a:pPr marL="628650" lvl="1" indent="-285750">
              <a:buFont typeface="Arial" panose="020B0604020202020204" pitchFamily="34" charset="0"/>
              <a:buChar char="•"/>
            </a:pPr>
            <a:r>
              <a:rPr lang="en-US" sz="1600" dirty="0"/>
              <a:t>Amount of NASA committed resources for commercial and promotional activities </a:t>
            </a:r>
          </a:p>
          <a:p>
            <a:pPr marL="628650" lvl="1" indent="-285750">
              <a:buFont typeface="Arial" panose="020B0604020202020204" pitchFamily="34" charset="0"/>
              <a:buChar char="•"/>
            </a:pPr>
            <a:r>
              <a:rPr lang="en-US" sz="1600" dirty="0"/>
              <a:t>Limit of resources one commercial entity can acquire at a time</a:t>
            </a:r>
          </a:p>
        </p:txBody>
      </p:sp>
      <p:sp>
        <p:nvSpPr>
          <p:cNvPr id="4" name="Slide Number Placeholder 5">
            <a:extLst>
              <a:ext uri="{FF2B5EF4-FFF2-40B4-BE49-F238E27FC236}">
                <a16:creationId xmlns:a16="http://schemas.microsoft.com/office/drawing/2014/main" id="{1A6E446C-0AF4-1F4E-B0DE-C616A022D457}"/>
              </a:ext>
            </a:extLst>
          </p:cNvPr>
          <p:cNvSpPr>
            <a:spLocks noGrp="1"/>
          </p:cNvSpPr>
          <p:nvPr>
            <p:ph type="sldNum" sz="quarter" idx="12"/>
          </p:nvPr>
        </p:nvSpPr>
        <p:spPr>
          <a:xfrm>
            <a:off x="9355319" y="6356352"/>
            <a:ext cx="2743200" cy="365125"/>
          </a:xfrm>
        </p:spPr>
        <p:txBody>
          <a:bodyPr/>
          <a:lstStyle>
            <a:lvl1pPr>
              <a:defRPr>
                <a:latin typeface="Helvetica" pitchFamily="2" charset="0"/>
              </a:defRPr>
            </a:lvl1pPr>
          </a:lstStyle>
          <a:p>
            <a:fld id="{2E8C51FE-49D9-314D-9957-ABBF7DDE8782}" type="slidenum">
              <a:rPr lang="en-US" smtClean="0"/>
              <a:pPr/>
              <a:t>5</a:t>
            </a:fld>
            <a:endParaRPr lang="en-US" dirty="0"/>
          </a:p>
        </p:txBody>
      </p:sp>
      <p:pic>
        <p:nvPicPr>
          <p:cNvPr id="5" name="Picture 4">
            <a:extLst>
              <a:ext uri="{FF2B5EF4-FFF2-40B4-BE49-F238E27FC236}">
                <a16:creationId xmlns:a16="http://schemas.microsoft.com/office/drawing/2014/main" id="{78384E08-482A-1047-B616-D97B33AC6192}"/>
              </a:ext>
            </a:extLst>
          </p:cNvPr>
          <p:cNvPicPr>
            <a:picLocks noChangeAspect="1"/>
          </p:cNvPicPr>
          <p:nvPr/>
        </p:nvPicPr>
        <p:blipFill>
          <a:blip r:embed="rId2"/>
          <a:stretch>
            <a:fillRect/>
          </a:stretch>
        </p:blipFill>
        <p:spPr>
          <a:xfrm>
            <a:off x="7573384" y="1436154"/>
            <a:ext cx="3636485" cy="4324285"/>
          </a:xfrm>
          <a:prstGeom prst="rect">
            <a:avLst/>
          </a:prstGeom>
        </p:spPr>
      </p:pic>
    </p:spTree>
    <p:extLst>
      <p:ext uri="{BB962C8B-B14F-4D97-AF65-F5344CB8AC3E}">
        <p14:creationId xmlns:p14="http://schemas.microsoft.com/office/powerpoint/2010/main" val="210326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750" y="586184"/>
            <a:ext cx="11112500" cy="649345"/>
          </a:xfrm>
        </p:spPr>
        <p:txBody>
          <a:bodyPr/>
          <a:lstStyle/>
          <a:p>
            <a:pPr algn="ctr"/>
            <a:r>
              <a:rPr lang="en-US" sz="4000" dirty="0"/>
              <a:t>Commercial Resource Allocation</a:t>
            </a:r>
          </a:p>
        </p:txBody>
      </p:sp>
      <p:sp>
        <p:nvSpPr>
          <p:cNvPr id="92" name="Slide Number Placeholder 5">
            <a:extLst>
              <a:ext uri="{FF2B5EF4-FFF2-40B4-BE49-F238E27FC236}">
                <a16:creationId xmlns:a16="http://schemas.microsoft.com/office/drawing/2014/main" id="{BD60A1B8-5A25-D34E-94F4-B786F5D91F34}"/>
              </a:ext>
            </a:extLst>
          </p:cNvPr>
          <p:cNvSpPr>
            <a:spLocks noGrp="1"/>
          </p:cNvSpPr>
          <p:nvPr>
            <p:ph type="sldNum" sz="quarter" idx="12"/>
          </p:nvPr>
        </p:nvSpPr>
        <p:spPr>
          <a:xfrm>
            <a:off x="9355319" y="6356352"/>
            <a:ext cx="2743200" cy="365125"/>
          </a:xfrm>
        </p:spPr>
        <p:txBody>
          <a:bodyPr/>
          <a:lstStyle>
            <a:lvl1pPr>
              <a:defRPr>
                <a:latin typeface="Helvetica" pitchFamily="2" charset="0"/>
              </a:defRPr>
            </a:lvl1pPr>
          </a:lstStyle>
          <a:p>
            <a:fld id="{2E8C51FE-49D9-314D-9957-ABBF7DDE8782}" type="slidenum">
              <a:rPr lang="en-US" smtClean="0"/>
              <a:pPr/>
              <a:t>6</a:t>
            </a:fld>
            <a:endParaRPr lang="en-US" dirty="0"/>
          </a:p>
        </p:txBody>
      </p:sp>
      <p:pic>
        <p:nvPicPr>
          <p:cNvPr id="6" name="Picture 5">
            <a:extLst>
              <a:ext uri="{FF2B5EF4-FFF2-40B4-BE49-F238E27FC236}">
                <a16:creationId xmlns:a16="http://schemas.microsoft.com/office/drawing/2014/main" id="{342CB915-C332-5C42-A448-CD42DA6D4DE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621972" y="1267428"/>
            <a:ext cx="8958942" cy="4479471"/>
          </a:xfrm>
          <a:prstGeom prst="rect">
            <a:avLst/>
          </a:prstGeom>
        </p:spPr>
      </p:pic>
      <p:sp>
        <p:nvSpPr>
          <p:cNvPr id="7" name="Rectangle 6">
            <a:extLst>
              <a:ext uri="{FF2B5EF4-FFF2-40B4-BE49-F238E27FC236}">
                <a16:creationId xmlns:a16="http://schemas.microsoft.com/office/drawing/2014/main" id="{4921B2DA-0861-E341-B617-9DABBF521154}"/>
              </a:ext>
            </a:extLst>
          </p:cNvPr>
          <p:cNvSpPr/>
          <p:nvPr/>
        </p:nvSpPr>
        <p:spPr>
          <a:xfrm>
            <a:off x="1621972" y="5912565"/>
            <a:ext cx="3853940" cy="246221"/>
          </a:xfrm>
          <a:prstGeom prst="rect">
            <a:avLst/>
          </a:prstGeom>
        </p:spPr>
        <p:txBody>
          <a:bodyPr wrap="none">
            <a:spAutoFit/>
          </a:bodyPr>
          <a:lstStyle/>
          <a:p>
            <a:r>
              <a:rPr lang="en-US" i="1" dirty="0">
                <a:solidFill>
                  <a:schemeClr val="bg1"/>
                </a:solidFill>
                <a:latin typeface="Helvetica Neue" panose="02000503000000020004" pitchFamily="2" charset="0"/>
              </a:rPr>
              <a:t>USOS Resources Allocated for Commercial Usage (not to scale)</a:t>
            </a:r>
            <a:endParaRPr lang="en-US" i="1" dirty="0">
              <a:solidFill>
                <a:schemeClr val="bg1"/>
              </a:solidFill>
            </a:endParaRPr>
          </a:p>
        </p:txBody>
      </p:sp>
    </p:spTree>
    <p:extLst>
      <p:ext uri="{BB962C8B-B14F-4D97-AF65-F5344CB8AC3E}">
        <p14:creationId xmlns:p14="http://schemas.microsoft.com/office/powerpoint/2010/main" val="426084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D42E0-B8E9-494D-8DC1-DD9A6852C0E9}"/>
              </a:ext>
            </a:extLst>
          </p:cNvPr>
          <p:cNvSpPr/>
          <p:nvPr/>
        </p:nvSpPr>
        <p:spPr>
          <a:xfrm>
            <a:off x="1897626" y="1012723"/>
            <a:ext cx="7570839" cy="5584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408D472-B925-E340-8F95-B2356A10761F}"/>
              </a:ext>
            </a:extLst>
          </p:cNvPr>
          <p:cNvSpPr>
            <a:spLocks noGrp="1"/>
          </p:cNvSpPr>
          <p:nvPr>
            <p:ph type="sldNum" sz="quarter" idx="12"/>
          </p:nvPr>
        </p:nvSpPr>
        <p:spPr/>
        <p:txBody>
          <a:bodyPr/>
          <a:lstStyle>
            <a:lvl1pPr>
              <a:defRPr>
                <a:latin typeface="Helvetica" pitchFamily="2" charset="0"/>
              </a:defRPr>
            </a:lvl1pPr>
          </a:lstStyle>
          <a:p>
            <a:fld id="{2E8C51FE-49D9-314D-9957-ABBF7DDE8782}" type="slidenum">
              <a:rPr lang="en-US" smtClean="0"/>
              <a:pPr/>
              <a:t>7</a:t>
            </a:fld>
            <a:endParaRPr lang="en-US" dirty="0"/>
          </a:p>
        </p:txBody>
      </p:sp>
      <p:sp>
        <p:nvSpPr>
          <p:cNvPr id="2" name="Title 1"/>
          <p:cNvSpPr>
            <a:spLocks noGrp="1"/>
          </p:cNvSpPr>
          <p:nvPr>
            <p:ph type="title"/>
          </p:nvPr>
        </p:nvSpPr>
        <p:spPr>
          <a:xfrm>
            <a:off x="381000" y="314840"/>
            <a:ext cx="11430000" cy="510140"/>
          </a:xfrm>
        </p:spPr>
        <p:txBody>
          <a:bodyPr/>
          <a:lstStyle/>
          <a:p>
            <a:pPr algn="ctr"/>
            <a:r>
              <a:rPr lang="en-US" dirty="0"/>
              <a:t>Activities To Be Authorized Under Policy</a:t>
            </a:r>
          </a:p>
        </p:txBody>
      </p:sp>
      <p:pic>
        <p:nvPicPr>
          <p:cNvPr id="43" name="Picture 42">
            <a:extLst>
              <a:ext uri="{FF2B5EF4-FFF2-40B4-BE49-F238E27FC236}">
                <a16:creationId xmlns:a16="http://schemas.microsoft.com/office/drawing/2014/main" id="{8CDB4EB6-154D-AC41-9B22-3C2A9D633312}"/>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2021872" y="1077141"/>
            <a:ext cx="7623812" cy="5549462"/>
          </a:xfrm>
          <a:prstGeom prst="rect">
            <a:avLst/>
          </a:prstGeom>
          <a:noFill/>
        </p:spPr>
      </p:pic>
    </p:spTree>
    <p:extLst>
      <p:ext uri="{BB962C8B-B14F-4D97-AF65-F5344CB8AC3E}">
        <p14:creationId xmlns:p14="http://schemas.microsoft.com/office/powerpoint/2010/main" val="402822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0" y="618934"/>
            <a:ext cx="11112500" cy="590931"/>
          </a:xfrm>
        </p:spPr>
        <p:txBody>
          <a:bodyPr/>
          <a:lstStyle/>
          <a:p>
            <a:r>
              <a:rPr lang="en-US" sz="3600" dirty="0" smtClean="0"/>
              <a:t>Commercial Activities Pricing </a:t>
            </a:r>
            <a:r>
              <a:rPr lang="en-US" sz="3600" dirty="0"/>
              <a:t>Policy</a:t>
            </a:r>
          </a:p>
        </p:txBody>
      </p:sp>
      <p:sp>
        <p:nvSpPr>
          <p:cNvPr id="2" name="Content Placeholder 1"/>
          <p:cNvSpPr>
            <a:spLocks noGrp="1"/>
          </p:cNvSpPr>
          <p:nvPr>
            <p:ph idx="1"/>
          </p:nvPr>
        </p:nvSpPr>
        <p:spPr>
          <a:xfrm>
            <a:off x="508000" y="1845901"/>
            <a:ext cx="11430000" cy="3317831"/>
          </a:xfrm>
        </p:spPr>
        <p:txBody>
          <a:bodyPr/>
          <a:lstStyle/>
          <a:p>
            <a:pPr>
              <a:spcBef>
                <a:spcPts val="600"/>
              </a:spcBef>
            </a:pPr>
            <a:r>
              <a:rPr lang="en-US" sz="1600" b="1" dirty="0" smtClean="0"/>
              <a:t>Purpose</a:t>
            </a:r>
          </a:p>
          <a:p>
            <a:pPr marL="628650" lvl="1" indent="-285750">
              <a:spcBef>
                <a:spcPts val="600"/>
              </a:spcBef>
              <a:buFont typeface="Arial" panose="020B0604020202020204" pitchFamily="34" charset="0"/>
              <a:buChar char="•"/>
            </a:pPr>
            <a:r>
              <a:rPr lang="en-US" sz="1600" b="0" dirty="0" smtClean="0"/>
              <a:t>Establish </a:t>
            </a:r>
            <a:r>
              <a:rPr lang="en-US" sz="1600" b="0" dirty="0"/>
              <a:t>prices </a:t>
            </a:r>
            <a:r>
              <a:rPr lang="en-US" sz="1600" b="0" dirty="0" smtClean="0"/>
              <a:t>for ISS resources, enabling </a:t>
            </a:r>
            <a:r>
              <a:rPr lang="en-US" sz="1600" b="0" dirty="0"/>
              <a:t>companies to reduce uncertainty and </a:t>
            </a:r>
            <a:r>
              <a:rPr lang="en-US" sz="1600" b="0" dirty="0" smtClean="0"/>
              <a:t>develop </a:t>
            </a:r>
            <a:r>
              <a:rPr lang="en-US" sz="1600" b="0" dirty="0"/>
              <a:t>business plans</a:t>
            </a:r>
          </a:p>
          <a:p>
            <a:pPr marL="285750" indent="-285750">
              <a:spcBef>
                <a:spcPts val="600"/>
              </a:spcBef>
              <a:buFont typeface="Arial" panose="020B0604020202020204" pitchFamily="34" charset="0"/>
              <a:buChar char="•"/>
            </a:pPr>
            <a:endParaRPr lang="en-US" sz="1600" b="1" dirty="0" smtClean="0"/>
          </a:p>
          <a:p>
            <a:pPr>
              <a:spcBef>
                <a:spcPts val="600"/>
              </a:spcBef>
            </a:pPr>
            <a:r>
              <a:rPr lang="en-US" sz="1600" b="1" dirty="0" smtClean="0"/>
              <a:t>Goal</a:t>
            </a:r>
          </a:p>
          <a:p>
            <a:pPr marL="628650" lvl="1" indent="-285750">
              <a:spcBef>
                <a:spcPts val="600"/>
              </a:spcBef>
              <a:buFont typeface="Arial" panose="020B0604020202020204" pitchFamily="34" charset="0"/>
              <a:buChar char="•"/>
            </a:pPr>
            <a:r>
              <a:rPr lang="en-US" sz="1600" b="0" dirty="0" smtClean="0"/>
              <a:t>Estimate </a:t>
            </a:r>
            <a:r>
              <a:rPr lang="en-US" sz="1600" b="0" dirty="0"/>
              <a:t>the market value of ISS resources such as </a:t>
            </a:r>
            <a:r>
              <a:rPr lang="en-US" sz="1600" b="0" dirty="0" smtClean="0"/>
              <a:t>up mass</a:t>
            </a:r>
            <a:r>
              <a:rPr lang="en-US" sz="1600" b="0" dirty="0"/>
              <a:t>, </a:t>
            </a:r>
            <a:r>
              <a:rPr lang="en-US" sz="1600" b="0" dirty="0" smtClean="0"/>
              <a:t>down mass</a:t>
            </a:r>
            <a:r>
              <a:rPr lang="en-US" sz="1600" b="0" dirty="0"/>
              <a:t>, trash, crew time, etc., and to enable reimbursement </a:t>
            </a:r>
            <a:r>
              <a:rPr lang="en-US" sz="1600" dirty="0" smtClean="0"/>
              <a:t>for </a:t>
            </a:r>
            <a:r>
              <a:rPr lang="en-US" sz="1600" b="0" dirty="0" smtClean="0"/>
              <a:t>commercial </a:t>
            </a:r>
            <a:r>
              <a:rPr lang="en-US" sz="1600" b="0" dirty="0"/>
              <a:t>and </a:t>
            </a:r>
            <a:r>
              <a:rPr lang="en-US" sz="1600" b="0" dirty="0" smtClean="0"/>
              <a:t>marketing </a:t>
            </a:r>
            <a:r>
              <a:rPr lang="en-US" sz="1600" b="0" dirty="0"/>
              <a:t>activities </a:t>
            </a:r>
            <a:r>
              <a:rPr lang="en-US" sz="1600" b="0" dirty="0" smtClean="0"/>
              <a:t>performed </a:t>
            </a:r>
            <a:r>
              <a:rPr lang="en-US" sz="1600" b="0" dirty="0"/>
              <a:t>on the ISS (outside the R&amp;D scope of ISS National Lab)</a:t>
            </a:r>
          </a:p>
          <a:p>
            <a:pPr marL="971550" lvl="2" indent="-285750">
              <a:spcBef>
                <a:spcPts val="600"/>
              </a:spcBef>
              <a:buFont typeface="System Font Regular"/>
              <a:buChar char="-"/>
            </a:pPr>
            <a:r>
              <a:rPr lang="en-US" sz="1600" dirty="0" smtClean="0"/>
              <a:t>Adjust </a:t>
            </a:r>
            <a:r>
              <a:rPr lang="en-US" sz="1600" dirty="0"/>
              <a:t>prices as appropriate, with agility at the speed of industry</a:t>
            </a:r>
          </a:p>
          <a:p>
            <a:pPr marL="628650" lvl="1" indent="-285750">
              <a:spcBef>
                <a:spcPts val="600"/>
              </a:spcBef>
              <a:buFont typeface="Arial" panose="020B0604020202020204" pitchFamily="34" charset="0"/>
              <a:buChar char="•"/>
            </a:pPr>
            <a:r>
              <a:rPr lang="en-US" sz="1600" b="0" dirty="0" smtClean="0"/>
              <a:t>Up mass</a:t>
            </a:r>
            <a:r>
              <a:rPr lang="en-US" sz="1600" b="0" dirty="0"/>
              <a:t>, </a:t>
            </a:r>
            <a:r>
              <a:rPr lang="en-US" sz="1600" b="0" dirty="0" smtClean="0"/>
              <a:t>down mass</a:t>
            </a:r>
            <a:r>
              <a:rPr lang="en-US" sz="1600" b="0" dirty="0"/>
              <a:t>, trash, and crew time </a:t>
            </a:r>
            <a:r>
              <a:rPr lang="en-US" sz="1600" b="0" dirty="0" smtClean="0"/>
              <a:t>prices waived </a:t>
            </a:r>
            <a:r>
              <a:rPr lang="en-US" sz="1600" b="0" dirty="0"/>
              <a:t>to below </a:t>
            </a:r>
            <a:r>
              <a:rPr lang="en-US" sz="1600" b="0" dirty="0" smtClean="0"/>
              <a:t>nominal </a:t>
            </a:r>
            <a:r>
              <a:rPr lang="en-US" sz="1600" b="0" dirty="0"/>
              <a:t>cost to enable market development</a:t>
            </a:r>
          </a:p>
          <a:p>
            <a:pPr marL="971550" lvl="2" indent="-285750">
              <a:spcBef>
                <a:spcPts val="600"/>
              </a:spcBef>
              <a:buFont typeface="System Font Regular"/>
              <a:buChar char="-"/>
            </a:pPr>
            <a:r>
              <a:rPr lang="en-US" sz="1600" dirty="0" smtClean="0"/>
              <a:t>Reduced </a:t>
            </a:r>
            <a:r>
              <a:rPr lang="en-US" sz="1600" dirty="0"/>
              <a:t>rates will allow </a:t>
            </a:r>
            <a:r>
              <a:rPr lang="en-US" sz="1600" dirty="0" smtClean="0"/>
              <a:t>partial reimbursement </a:t>
            </a:r>
            <a:r>
              <a:rPr lang="en-US" sz="1600" dirty="0"/>
              <a:t>of costs while </a:t>
            </a:r>
            <a:r>
              <a:rPr lang="en-US" sz="1600" dirty="0" smtClean="0"/>
              <a:t>stimulating potential </a:t>
            </a:r>
            <a:r>
              <a:rPr lang="en-US" sz="1600" dirty="0"/>
              <a:t>emerging markets</a:t>
            </a:r>
          </a:p>
          <a:p>
            <a:pPr marL="971550" lvl="2" indent="-285750">
              <a:spcBef>
                <a:spcPts val="600"/>
              </a:spcBef>
              <a:buFont typeface="System Font Regular"/>
              <a:buChar char="-"/>
            </a:pPr>
            <a:r>
              <a:rPr lang="en-US" sz="1600" dirty="0" smtClean="0"/>
              <a:t>Limited annual amount </a:t>
            </a:r>
            <a:r>
              <a:rPr lang="en-US" sz="1600" dirty="0"/>
              <a:t>one company can acquire to allow multiple opportunities for any given </a:t>
            </a:r>
            <a:r>
              <a:rPr lang="en-US" sz="1600" dirty="0" smtClean="0"/>
              <a:t>resource</a:t>
            </a:r>
            <a:endParaRPr lang="en-US" sz="1600" dirty="0"/>
          </a:p>
        </p:txBody>
      </p:sp>
      <p:sp>
        <p:nvSpPr>
          <p:cNvPr id="4" name="Slide Number Placeholder 5">
            <a:extLst>
              <a:ext uri="{FF2B5EF4-FFF2-40B4-BE49-F238E27FC236}">
                <a16:creationId xmlns:a16="http://schemas.microsoft.com/office/drawing/2014/main" id="{F4D780E2-F6C4-3146-BF38-E1071CDAA639}"/>
              </a:ext>
            </a:extLst>
          </p:cNvPr>
          <p:cNvSpPr>
            <a:spLocks noGrp="1"/>
          </p:cNvSpPr>
          <p:nvPr>
            <p:ph type="sldNum" sz="quarter" idx="12"/>
          </p:nvPr>
        </p:nvSpPr>
        <p:spPr>
          <a:xfrm>
            <a:off x="9355319" y="6356352"/>
            <a:ext cx="2743200" cy="365125"/>
          </a:xfrm>
        </p:spPr>
        <p:txBody>
          <a:bodyPr/>
          <a:lstStyle>
            <a:lvl1pPr>
              <a:defRPr>
                <a:latin typeface="Helvetica" pitchFamily="2" charset="0"/>
              </a:defRPr>
            </a:lvl1pPr>
          </a:lstStyle>
          <a:p>
            <a:fld id="{2E8C51FE-49D9-314D-9957-ABBF7DDE8782}" type="slidenum">
              <a:rPr lang="en-US" smtClean="0"/>
              <a:pPr/>
              <a:t>8</a:t>
            </a:fld>
            <a:endParaRPr lang="en-US" dirty="0"/>
          </a:p>
        </p:txBody>
      </p:sp>
    </p:spTree>
    <p:extLst>
      <p:ext uri="{BB962C8B-B14F-4D97-AF65-F5344CB8AC3E}">
        <p14:creationId xmlns:p14="http://schemas.microsoft.com/office/powerpoint/2010/main" val="327586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7561D-FBC3-1349-AC34-3ECEA005ABCF}"/>
              </a:ext>
            </a:extLst>
          </p:cNvPr>
          <p:cNvSpPr>
            <a:spLocks noGrp="1"/>
          </p:cNvSpPr>
          <p:nvPr>
            <p:ph type="sldNum" sz="quarter" idx="12"/>
          </p:nvPr>
        </p:nvSpPr>
        <p:spPr/>
        <p:txBody>
          <a:bodyPr/>
          <a:lstStyle/>
          <a:p>
            <a:fld id="{2E8C51FE-49D9-314D-9957-ABBF7DDE8782}" type="slidenum">
              <a:rPr lang="en-US" smtClean="0"/>
              <a:pPr/>
              <a:t>9</a:t>
            </a:fld>
            <a:endParaRPr lang="en-US" dirty="0"/>
          </a:p>
        </p:txBody>
      </p:sp>
      <p:sp>
        <p:nvSpPr>
          <p:cNvPr id="3" name="Title 2">
            <a:extLst>
              <a:ext uri="{FF2B5EF4-FFF2-40B4-BE49-F238E27FC236}">
                <a16:creationId xmlns:a16="http://schemas.microsoft.com/office/drawing/2014/main" id="{590E61A2-5B33-6746-B110-BEA9A9E0AF0B}"/>
              </a:ext>
            </a:extLst>
          </p:cNvPr>
          <p:cNvSpPr>
            <a:spLocks noGrp="1"/>
          </p:cNvSpPr>
          <p:nvPr>
            <p:ph type="title"/>
          </p:nvPr>
        </p:nvSpPr>
        <p:spPr>
          <a:xfrm>
            <a:off x="381000" y="501036"/>
            <a:ext cx="11430000" cy="590931"/>
          </a:xfrm>
        </p:spPr>
        <p:txBody>
          <a:bodyPr/>
          <a:lstStyle/>
          <a:p>
            <a:pPr algn="ctr"/>
            <a:r>
              <a:rPr lang="en-US" sz="3600" dirty="0"/>
              <a:t>Commercial </a:t>
            </a:r>
            <a:r>
              <a:rPr lang="en-US" sz="3600" dirty="0" smtClean="0"/>
              <a:t>Pricing </a:t>
            </a:r>
            <a:r>
              <a:rPr lang="en-US" sz="3600" dirty="0"/>
              <a:t>Policy for </a:t>
            </a:r>
            <a:r>
              <a:rPr lang="en-US" sz="3600" dirty="0" smtClean="0"/>
              <a:t>Use of ISS</a:t>
            </a:r>
            <a:endParaRPr lang="en-US" sz="3600" dirty="0"/>
          </a:p>
        </p:txBody>
      </p:sp>
      <p:pic>
        <p:nvPicPr>
          <p:cNvPr id="8" name="Picture 7">
            <a:extLst>
              <a:ext uri="{FF2B5EF4-FFF2-40B4-BE49-F238E27FC236}">
                <a16:creationId xmlns:a16="http://schemas.microsoft.com/office/drawing/2014/main" id="{20DB8FC7-E393-B643-9D95-9B7C83678F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92137" y="1303306"/>
            <a:ext cx="8853544" cy="49597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811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8E3355C08BA64A8BEC07DFF8B4EA47" ma:contentTypeVersion="13" ma:contentTypeDescription="Create a new document." ma:contentTypeScope="" ma:versionID="f12f8b3b8470c811b37724b12271531a">
  <xsd:schema xmlns:xsd="http://www.w3.org/2001/XMLSchema" xmlns:xs="http://www.w3.org/2001/XMLSchema" xmlns:p="http://schemas.microsoft.com/office/2006/metadata/properties" xmlns:ns2="fa6fcf0a-9b2a-47e5-8009-1341f6d26237" xmlns:ns3="197bd60d-7480-4f73-8095-8d499d874721" xmlns:ns4="http://schemas.microsoft.com/sharepoint/v4" targetNamespace="http://schemas.microsoft.com/office/2006/metadata/properties" ma:root="true" ma:fieldsID="8817a0d8239ff7b835feccd2fa473cd4" ns2:_="" ns3:_="" ns4:_="">
    <xsd:import namespace="fa6fcf0a-9b2a-47e5-8009-1341f6d26237"/>
    <xsd:import namespace="197bd60d-7480-4f73-8095-8d499d874721"/>
    <xsd:import namespace="http://schemas.microsoft.com/sharepoint/v4"/>
    <xsd:element name="properties">
      <xsd:complexType>
        <xsd:sequence>
          <xsd:element name="documentManagement">
            <xsd:complexType>
              <xsd:all>
                <xsd:element ref="ns2:lc0e4bea4065455593bfc354ce0dbfb7" minOccurs="0"/>
                <xsd:element ref="ns3:TaxCatchAll" minOccurs="0"/>
                <xsd:element ref="ns2:ib658a846fc44d5f8c15f02cb3910495" minOccurs="0"/>
                <xsd:element ref="ns2:d81961db94f848c7bb879d5e2305e4c0" minOccurs="0"/>
                <xsd:element ref="ns2:c3fa6954c6304fa6bbcb7375c1052124" minOccurs="0"/>
                <xsd:element ref="ns2:aa66c63bde4c4c759f494442ae97f664"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fcf0a-9b2a-47e5-8009-1341f6d26237" elementFormDefault="qualified">
    <xsd:import namespace="http://schemas.microsoft.com/office/2006/documentManagement/types"/>
    <xsd:import namespace="http://schemas.microsoft.com/office/infopath/2007/PartnerControls"/>
    <xsd:element name="lc0e4bea4065455593bfc354ce0dbfb7" ma:index="9" nillable="true" ma:taxonomy="true" ma:internalName="lc0e4bea4065455593bfc354ce0dbfb7" ma:taxonomyFieldName="ProprietaryStatus" ma:displayName="Proprietary Status" ma:default="" ma:fieldId="{5c0e4bea-4065-4555-93bf-c354ce0dbfb7}" ma:sspId="6cc82dbc-69a5-4e8a-bdbd-5a288e1e957c" ma:termSetId="074f87cc-812c-4fd7-95ab-bf93ab6008bb" ma:anchorId="00000000-0000-0000-0000-000000000000" ma:open="false" ma:isKeyword="false">
      <xsd:complexType>
        <xsd:sequence>
          <xsd:element ref="pc:Terms" minOccurs="0" maxOccurs="1"/>
        </xsd:sequence>
      </xsd:complexType>
    </xsd:element>
    <xsd:element name="ib658a846fc44d5f8c15f02cb3910495" ma:index="12" nillable="true" ma:taxonomy="true" ma:internalName="ib658a846fc44d5f8c15f02cb3910495" ma:taxonomyFieldName="DocumentStatus" ma:displayName="Document Status" ma:default="" ma:fieldId="{2b658a84-6fc4-4d5f-8c15-f02cb3910495}" ma:sspId="6cc82dbc-69a5-4e8a-bdbd-5a288e1e957c" ma:termSetId="5df32126-2861-4363-b888-62ec2f82e35a" ma:anchorId="00000000-0000-0000-0000-000000000000" ma:open="false" ma:isKeyword="false">
      <xsd:complexType>
        <xsd:sequence>
          <xsd:element ref="pc:Terms" minOccurs="0" maxOccurs="1"/>
        </xsd:sequence>
      </xsd:complexType>
    </xsd:element>
    <xsd:element name="d81961db94f848c7bb879d5e2305e4c0" ma:index="14" nillable="true" ma:taxonomy="true" ma:internalName="d81961db94f848c7bb879d5e2305e4c0" ma:taxonomyFieldName="Organization" ma:displayName="Organization" ma:default="" ma:fieldId="{d81961db-94f8-48c7-bb87-9d5e2305e4c0}" ma:sspId="6cc82dbc-69a5-4e8a-bdbd-5a288e1e957c" ma:termSetId="5a3de157-7b76-4276-af50-c9e0bfa9566f" ma:anchorId="00000000-0000-0000-0000-000000000000" ma:open="false" ma:isKeyword="false">
      <xsd:complexType>
        <xsd:sequence>
          <xsd:element ref="pc:Terms" minOccurs="0" maxOccurs="1"/>
        </xsd:sequence>
      </xsd:complexType>
    </xsd:element>
    <xsd:element name="c3fa6954c6304fa6bbcb7375c1052124" ma:index="16" nillable="true" ma:taxonomy="true" ma:internalName="c3fa6954c6304fa6bbcb7375c1052124" ma:taxonomyFieldName="InformationType" ma:displayName="Information Type" ma:default="" ma:fieldId="{c3fa6954-c630-4fa6-bbcb-7375c1052124}" ma:sspId="6cc82dbc-69a5-4e8a-bdbd-5a288e1e957c" ma:termSetId="174f46dd-7b33-479b-aa88-44ea9e356f84" ma:anchorId="00000000-0000-0000-0000-000000000000" ma:open="false" ma:isKeyword="false">
      <xsd:complexType>
        <xsd:sequence>
          <xsd:element ref="pc:Terms" minOccurs="0" maxOccurs="1"/>
        </xsd:sequence>
      </xsd:complexType>
    </xsd:element>
    <xsd:element name="aa66c63bde4c4c759f494442ae97f664" ma:index="18" nillable="true" ma:taxonomy="true" ma:internalName="aa66c63bde4c4c759f494442ae97f664" ma:taxonomyFieldName="Timeframe" ma:displayName="Timeframe" ma:default="" ma:fieldId="{aa66c63b-de4c-4c75-9f49-4442ae97f664}" ma:sspId="6cc82dbc-69a5-4e8a-bdbd-5a288e1e957c" ma:termSetId="056318a4-d2fa-4562-a57c-4aa24af3267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97bd60d-7480-4f73-8095-8d499d87472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2f7dd85-7a88-4eac-b603-05aa0858c220}" ma:internalName="TaxCatchAll" ma:showField="CatchAllData" ma:web="197bd60d-7480-4f73-8095-8d499d8747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81961db94f848c7bb879d5e2305e4c0 xmlns="fa6fcf0a-9b2a-47e5-8009-1341f6d26237">
      <Terms xmlns="http://schemas.microsoft.com/office/infopath/2007/PartnerControls">
        <TermInfo xmlns="http://schemas.microsoft.com/office/infopath/2007/PartnerControls">
          <TermName xmlns="http://schemas.microsoft.com/office/infopath/2007/PartnerControls">NASA</TermName>
          <TermId xmlns="http://schemas.microsoft.com/office/infopath/2007/PartnerControls">50b08ce3-70dd-4835-938c-7aa4948ec963</TermId>
        </TermInfo>
      </Terms>
    </d81961db94f848c7bb879d5e2305e4c0>
    <c3fa6954c6304fa6bbcb7375c1052124 xmlns="fa6fcf0a-9b2a-47e5-8009-1341f6d26237">
      <Terms xmlns="http://schemas.microsoft.com/office/infopath/2007/PartnerControls">
        <TermInfo xmlns="http://schemas.microsoft.com/office/infopath/2007/PartnerControls">
          <TermName xmlns="http://schemas.microsoft.com/office/infopath/2007/PartnerControls">Briefing</TermName>
          <TermId xmlns="http://schemas.microsoft.com/office/infopath/2007/PartnerControls">e7eda410-2942-42b5-927f-adff3d90d0e9</TermId>
        </TermInfo>
      </Terms>
    </c3fa6954c6304fa6bbcb7375c1052124>
    <TaxCatchAll xmlns="197bd60d-7480-4f73-8095-8d499d874721">
      <Value>13</Value>
      <Value>11</Value>
      <Value>3</Value>
      <Value>28</Value>
      <Value>27</Value>
    </TaxCatchAll>
    <lc0e4bea4065455593bfc354ce0dbfb7 xmlns="fa6fcf0a-9b2a-47e5-8009-1341f6d26237">
      <Terms xmlns="http://schemas.microsoft.com/office/infopath/2007/PartnerControls">
        <TermInfo xmlns="http://schemas.microsoft.com/office/infopath/2007/PartnerControls">
          <TermName xmlns="http://schemas.microsoft.com/office/infopath/2007/PartnerControls">NASA Pre-Decisional</TermName>
          <TermId xmlns="http://schemas.microsoft.com/office/infopath/2007/PartnerControls">7caeee38-4574-43e4-8c08-ef27e7c805ef</TermId>
        </TermInfo>
      </Terms>
    </lc0e4bea4065455593bfc354ce0dbfb7>
    <aa66c63bde4c4c759f494442ae97f664 xmlns="fa6fcf0a-9b2a-47e5-8009-1341f6d26237">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12ec2a6b-2969-43a7-89b9-e15ca31dd6d1</TermId>
        </TermInfo>
      </Terms>
    </aa66c63bde4c4c759f494442ae97f664>
    <ib658a846fc44d5f8c15f02cb3910495 xmlns="fa6fcf0a-9b2a-47e5-8009-1341f6d26237">
      <Terms xmlns="http://schemas.microsoft.com/office/infopath/2007/PartnerControls">
        <TermInfo xmlns="http://schemas.microsoft.com/office/infopath/2007/PartnerControls">
          <TermName xmlns="http://schemas.microsoft.com/office/infopath/2007/PartnerControls">Working</TermName>
          <TermId xmlns="http://schemas.microsoft.com/office/infopath/2007/PartnerControls">1653bb11-3507-44cf-a327-e71e78ecb4e4</TermId>
        </TermInfo>
      </Terms>
    </ib658a846fc44d5f8c15f02cb3910495>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BE457B-5840-4DA0-B72F-10BBBB9B6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6fcf0a-9b2a-47e5-8009-1341f6d26237"/>
    <ds:schemaRef ds:uri="197bd60d-7480-4f73-8095-8d499d87472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3F976A-2322-4285-94FF-48C042ECF538}">
  <ds:schemaRefs>
    <ds:schemaRef ds:uri="http://schemas.microsoft.com/office/2006/metadata/properties"/>
    <ds:schemaRef ds:uri="197bd60d-7480-4f73-8095-8d499d87472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sharepoint/v4"/>
    <ds:schemaRef ds:uri="http://purl.org/dc/elements/1.1/"/>
    <ds:schemaRef ds:uri="fa6fcf0a-9b2a-47e5-8009-1341f6d26237"/>
    <ds:schemaRef ds:uri="http://www.w3.org/XML/1998/namespace"/>
    <ds:schemaRef ds:uri="http://purl.org/dc/dcmitype/"/>
  </ds:schemaRefs>
</ds:datastoreItem>
</file>

<file path=customXml/itemProps3.xml><?xml version="1.0" encoding="utf-8"?>
<ds:datastoreItem xmlns:ds="http://schemas.openxmlformats.org/officeDocument/2006/customXml" ds:itemID="{C22B7415-A83E-4E51-9DE4-104C986F07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195790071</TotalTime>
  <Pages>9</Pages>
  <Words>1395</Words>
  <Application>Microsoft Office PowerPoint</Application>
  <PresentationFormat>Widescreen</PresentationFormat>
  <Paragraphs>222</Paragraphs>
  <Slides>14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Black</vt:lpstr>
      <vt:lpstr>Calibri</vt:lpstr>
      <vt:lpstr>Helvetica</vt:lpstr>
      <vt:lpstr>Helvetica Neue</vt:lpstr>
      <vt:lpstr>Helvetica Neue Condensed</vt:lpstr>
      <vt:lpstr>Helvetica Neue Condensed Black</vt:lpstr>
      <vt:lpstr>System Font Regular</vt:lpstr>
      <vt:lpstr>Wingdings</vt:lpstr>
      <vt:lpstr>BLUE</vt:lpstr>
      <vt:lpstr>LEO Economic Development</vt:lpstr>
      <vt:lpstr>Goals for Human Spaceflight in LEO</vt:lpstr>
      <vt:lpstr>NASA’s Vision for Economic Development in LEO</vt:lpstr>
      <vt:lpstr>Commercial LEO Development</vt:lpstr>
      <vt:lpstr>ISS Commercial Use and Pricing Policy</vt:lpstr>
      <vt:lpstr>Commercial Resource Allocation</vt:lpstr>
      <vt:lpstr>Activities To Be Authorized Under Policy</vt:lpstr>
      <vt:lpstr>Commercial Activities Pricing Policy</vt:lpstr>
      <vt:lpstr>Commercial Pricing Policy for Use of ISS</vt:lpstr>
      <vt:lpstr>Private Astronaut Missions</vt:lpstr>
      <vt:lpstr>LEO Commercial Destinations</vt:lpstr>
      <vt:lpstr>Stimulate Sustainable Demand</vt:lpstr>
      <vt:lpstr>Stimulate Sustainable Demand</vt:lpstr>
      <vt:lpstr>Learn more at www.nasa.gov/leo-economy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Studies Summary</dc:title>
  <dc:subject/>
  <dc:creator>NASA</dc:creator>
  <cp:keywords/>
  <dc:description/>
  <cp:lastModifiedBy>Edeen, Marybeth A. (JSC-OZ111)</cp:lastModifiedBy>
  <cp:revision>4291</cp:revision>
  <cp:lastPrinted>2019-06-18T14:35:43Z</cp:lastPrinted>
  <dcterms:created xsi:type="dcterms:W3CDTF">1996-06-14T10:09:00Z</dcterms:created>
  <dcterms:modified xsi:type="dcterms:W3CDTF">2019-08-21T11:13:13Z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0x010100BE8E3355C08BA64A8BEC07DFF8B4EA47</vt:lpwstr>
  </property>
  <property fmtid="{D5CDD505-2E9C-101B-9397-08002B2CF9AE}" pid="3" name="InformationType">
    <vt:lpwstr>28;#Briefing|e7eda410-2942-42b5-927f-adff3d90d0e9</vt:lpwstr>
  </property>
  <property fmtid="{D5CDD505-2E9C-101B-9397-08002B2CF9AE}" pid="4" name="DocumentStatus">
    <vt:lpwstr>3;#Working|1653bb11-3507-44cf-a327-e71e78ecb4e4</vt:lpwstr>
  </property>
  <property fmtid="{D5CDD505-2E9C-101B-9397-08002B2CF9AE}" pid="5" name="Timeframe">
    <vt:lpwstr>11;#Final|12ec2a6b-2969-43a7-89b9-e15ca31dd6d1</vt:lpwstr>
  </property>
  <property fmtid="{D5CDD505-2E9C-101B-9397-08002B2CF9AE}" pid="6" name="ProprietaryStatus">
    <vt:lpwstr>13;#NASA Pre-Decisional|7caeee38-4574-43e4-8c08-ef27e7c805ef</vt:lpwstr>
  </property>
  <property fmtid="{D5CDD505-2E9C-101B-9397-08002B2CF9AE}" pid="7" name="Organization">
    <vt:lpwstr>27;#NASA|50b08ce3-70dd-4835-938c-7aa4948ec963</vt:lpwstr>
  </property>
</Properties>
</file>