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35"/>
  </p:notesMasterIdLst>
  <p:sldIdLst>
    <p:sldId id="279" r:id="rId2"/>
    <p:sldId id="3434" r:id="rId3"/>
    <p:sldId id="3436" r:id="rId4"/>
    <p:sldId id="270" r:id="rId5"/>
    <p:sldId id="3451" r:id="rId6"/>
    <p:sldId id="3432" r:id="rId7"/>
    <p:sldId id="257" r:id="rId8"/>
    <p:sldId id="259" r:id="rId9"/>
    <p:sldId id="3438" r:id="rId10"/>
    <p:sldId id="260" r:id="rId11"/>
    <p:sldId id="3437" r:id="rId12"/>
    <p:sldId id="261" r:id="rId13"/>
    <p:sldId id="3439" r:id="rId14"/>
    <p:sldId id="262" r:id="rId15"/>
    <p:sldId id="3440" r:id="rId16"/>
    <p:sldId id="3435" r:id="rId17"/>
    <p:sldId id="3441" r:id="rId18"/>
    <p:sldId id="264" r:id="rId19"/>
    <p:sldId id="3442" r:id="rId20"/>
    <p:sldId id="265" r:id="rId21"/>
    <p:sldId id="3443" r:id="rId22"/>
    <p:sldId id="266" r:id="rId23"/>
    <p:sldId id="3444" r:id="rId24"/>
    <p:sldId id="267" r:id="rId25"/>
    <p:sldId id="3445" r:id="rId26"/>
    <p:sldId id="268" r:id="rId27"/>
    <p:sldId id="3446" r:id="rId28"/>
    <p:sldId id="3448" r:id="rId29"/>
    <p:sldId id="3452" r:id="rId30"/>
    <p:sldId id="3449" r:id="rId31"/>
    <p:sldId id="3450" r:id="rId32"/>
    <p:sldId id="3391" r:id="rId33"/>
    <p:sldId id="3453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-8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\im\OSBP\OSBP%20(Post%20Mar%202007)\Metrics\FY%202020%20Metrics%20Reports\10%20-%20September%202020\Run%20in%20February%202021\2.22.2021%20October%201%202019%20-%20September%2030%202020%20FY%2020%20Metrics%20Freeze%20Dat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qdata\im\OSBP\OSBP%20(Post%20Mar%202007)\Metrics\FY%202021%20Metrics%20Reports\04%20-%20March%202021\4.6.2021%20October%201%202020%20-%20March%2031,%202021%20FY%2021%20Metrics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4B-4E7C-95D7-643D8625AADC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4B-4E7C-95D7-643D8625AADC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4B-4E7C-95D7-643D8625AADC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4B-4E7C-95D7-643D8625AADC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4B-4E7C-95D7-643D8625A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Goaling'!$H$16,'[2.22.2021 October 1 2019 - September 30 2020 FY 20 Metrics Freeze Data.xlsx]Small Business Goaling'!$L$16,'[2.22.2021 October 1 2019 - September 30 2020 FY 20 Metrics Freeze Data.xlsx]Small Business Goaling'!$P$16,'[2.22.2021 October 1 2019 - September 30 2020 FY 20 Metrics Freeze Data.xlsx]Small Business Goaling'!$T$16,'[2.22.2021 October 1 2019 - September 30 2020 FY 20 Metrics Freeze Data.xlsx]Small Business Goaling'!$X$16</c:f>
              <c:numCache>
                <c:formatCode>#,##0.0%</c:formatCode>
                <c:ptCount val="5"/>
                <c:pt idx="0" formatCode="0.00%">
                  <c:v>0.154</c:v>
                </c:pt>
                <c:pt idx="1">
                  <c:v>0.05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4B-4E7C-95D7-643D8625AADC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B-4E7C-95D7-643D8625AADC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4B-4E7C-95D7-643D8625AADC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4B-4E7C-95D7-643D8625AADC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4B-4E7C-95D7-643D8625AADC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4B-4E7C-95D7-643D8625A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Goaling'!$G$16,'[2.22.2021 October 1 2019 - September 30 2020 FY 20 Metrics Freeze Data.xlsx]Small Business Goaling'!$K$16,'[2.22.2021 October 1 2019 - September 30 2020 FY 20 Metrics Freeze Data.xlsx]Small Business Goaling'!$O$16,'[2.22.2021 October 1 2019 - September 30 2020 FY 20 Metrics Freeze Data.xlsx]Small Business Goaling'!$S$16,'[2.22.2021 October 1 2019 - September 30 2020 FY 20 Metrics Freeze Data.xlsx]Small Business Goaling'!$W$16</c:f>
              <c:numCache>
                <c:formatCode>#,##0.0%</c:formatCode>
                <c:ptCount val="5"/>
                <c:pt idx="0">
                  <c:v>0.17551785526591046</c:v>
                </c:pt>
                <c:pt idx="1">
                  <c:v>7.5797995712400909E-2</c:v>
                </c:pt>
                <c:pt idx="2">
                  <c:v>4.2942746258659154E-2</c:v>
                </c:pt>
                <c:pt idx="3">
                  <c:v>6.5179413103181498E-3</c:v>
                </c:pt>
                <c:pt idx="4">
                  <c:v>1.6484718539540748E-2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4B-4E7C-95D7-643D8625A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8696391801628104E-3"/>
                  <c:y val="-2.656061573384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C4-4DB4-BA42-24B6D93F58D7}"/>
                </c:ext>
              </c:extLst>
            </c:dLbl>
            <c:dLbl>
              <c:idx val="1"/>
              <c:layout>
                <c:manualLayout>
                  <c:x val="1.3407446581950399E-2"/>
                  <c:y val="-3.469674398808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C4-4DB4-BA42-24B6D93F58D7}"/>
                </c:ext>
              </c:extLst>
            </c:dLbl>
            <c:dLbl>
              <c:idx val="2"/>
              <c:layout>
                <c:manualLayout>
                  <c:x val="1.03821553387629E-2"/>
                  <c:y val="-3.132829680073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C4-4DB4-BA42-24B6D93F58D7}"/>
                </c:ext>
              </c:extLst>
            </c:dLbl>
            <c:dLbl>
              <c:idx val="3"/>
              <c:layout>
                <c:manualLayout>
                  <c:x val="1.15092601643015E-2"/>
                  <c:y val="-4.054054054054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C4-4DB4-BA42-24B6D93F58D7}"/>
                </c:ext>
              </c:extLst>
            </c:dLbl>
            <c:dLbl>
              <c:idx val="4"/>
              <c:layout>
                <c:manualLayout>
                  <c:x val="1.2167061636684099E-2"/>
                  <c:y val="-3.136412002553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C4-4DB4-BA42-24B6D93F5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Goaling'!$H$21,'[2.22.2021 October 1 2019 - September 30 2020 FY 20 Metrics Freeze Data.xlsx]Small Business Goaling'!$L$21,'[2.22.2021 October 1 2019 - September 30 2020 FY 20 Metrics Freeze Data.xlsx]Small Business Goaling'!$P$21,'[2.22.2021 October 1 2019 - September 30 2020 FY 20 Metrics Freeze Data.xlsx]Small Business Goaling'!$T$21,'[2.22.2021 October 1 2019 - September 30 2020 FY 20 Metrics Freeze Data.xlsx]Small Business Goaling'!$X$21</c:f>
              <c:numCache>
                <c:formatCode>#,##0.0%</c:formatCode>
                <c:ptCount val="5"/>
                <c:pt idx="0" formatCode="0.0%">
                  <c:v>0.23</c:v>
                </c:pt>
                <c:pt idx="1">
                  <c:v>0.13500000000000001</c:v>
                </c:pt>
                <c:pt idx="2">
                  <c:v>3.2000000000000001E-2</c:v>
                </c:pt>
                <c:pt idx="3">
                  <c:v>4.0000000000000001E-3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C4-4DB4-BA42-24B6D93F58D7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367359013181499E-2"/>
                  <c:y val="-3.9726892246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C4-4DB4-BA42-24B6D93F58D7}"/>
                </c:ext>
              </c:extLst>
            </c:dLbl>
            <c:dLbl>
              <c:idx val="1"/>
              <c:layout>
                <c:manualLayout>
                  <c:x val="9.6522429787364999E-3"/>
                  <c:y val="-2.602220330566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C4-4DB4-BA42-24B6D93F58D7}"/>
                </c:ext>
              </c:extLst>
            </c:dLbl>
            <c:dLbl>
              <c:idx val="2"/>
              <c:layout>
                <c:manualLayout>
                  <c:x val="1.0640870886856699E-2"/>
                  <c:y val="-3.010753707816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C4-4DB4-BA42-24B6D93F58D7}"/>
                </c:ext>
              </c:extLst>
            </c:dLbl>
            <c:dLbl>
              <c:idx val="3"/>
              <c:layout>
                <c:manualLayout>
                  <c:x val="1.05116183327367E-2"/>
                  <c:y val="-3.99301269773710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C4-4DB4-BA42-24B6D93F58D7}"/>
                </c:ext>
              </c:extLst>
            </c:dLbl>
            <c:dLbl>
              <c:idx val="4"/>
              <c:layout>
                <c:manualLayout>
                  <c:x val="1.7144312252300415E-2"/>
                  <c:y val="-3.8185607662635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C4-4DB4-BA42-24B6D93F5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Goaling'!$G$21,'[2.22.2021 October 1 2019 - September 30 2020 FY 20 Metrics Freeze Data.xlsx]Small Business Goaling'!$K$21,'[2.22.2021 October 1 2019 - September 30 2020 FY 20 Metrics Freeze Data.xlsx]Small Business Goaling'!$O$21,'[2.22.2021 October 1 2019 - September 30 2020 FY 20 Metrics Freeze Data.xlsx]Small Business Goaling'!$S$21,'[2.22.2021 October 1 2019 - September 30 2020 FY 20 Metrics Freeze Data.xlsx]Small Business Goaling'!$W$21</c:f>
              <c:numCache>
                <c:formatCode>#,##0.0%</c:formatCode>
                <c:ptCount val="5"/>
                <c:pt idx="0">
                  <c:v>0.30162033174671693</c:v>
                </c:pt>
                <c:pt idx="1">
                  <c:v>0.13820112397531345</c:v>
                </c:pt>
                <c:pt idx="2">
                  <c:v>4.8457532731970621E-2</c:v>
                </c:pt>
                <c:pt idx="3" formatCode="#,##0.00%">
                  <c:v>1.3504388602425057E-3</c:v>
                </c:pt>
                <c:pt idx="4">
                  <c:v>1.6491463026671348E-3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C4-4DB4-BA42-24B6D93F5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6992"/>
        <c:axId val="232297384"/>
        <c:axId val="0"/>
      </c:bar3DChart>
      <c:catAx>
        <c:axId val="2322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7384"/>
        <c:crosses val="autoZero"/>
        <c:auto val="1"/>
        <c:lblAlgn val="ctr"/>
        <c:lblOffset val="100"/>
        <c:noMultiLvlLbl val="0"/>
      </c:catAx>
      <c:valAx>
        <c:axId val="23229738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6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8696391801628104E-3"/>
                  <c:y val="-2.656061573384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84-49CD-87EA-0CFC17206125}"/>
                </c:ext>
              </c:extLst>
            </c:dLbl>
            <c:dLbl>
              <c:idx val="1"/>
              <c:layout>
                <c:manualLayout>
                  <c:x val="1.3407446581950399E-2"/>
                  <c:y val="-3.469674398808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84-49CD-87EA-0CFC17206125}"/>
                </c:ext>
              </c:extLst>
            </c:dLbl>
            <c:dLbl>
              <c:idx val="2"/>
              <c:layout>
                <c:manualLayout>
                  <c:x val="1.03821553387629E-2"/>
                  <c:y val="-3.132829680073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84-49CD-87EA-0CFC17206125}"/>
                </c:ext>
              </c:extLst>
            </c:dLbl>
            <c:dLbl>
              <c:idx val="3"/>
              <c:layout>
                <c:manualLayout>
                  <c:x val="1.15092601643015E-2"/>
                  <c:y val="-4.054054054054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84-49CD-87EA-0CFC17206125}"/>
                </c:ext>
              </c:extLst>
            </c:dLbl>
            <c:dLbl>
              <c:idx val="4"/>
              <c:layout>
                <c:manualLayout>
                  <c:x val="1.2167061636684099E-2"/>
                  <c:y val="-3.136412002553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84-49CD-87EA-0CFC172061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Goaling'!$H$21,'[4.6.2021 October 1 2020 - March 31, 2021 FY 21 Metrics.xlsx]Small Business Goaling'!$L$21,'[4.6.2021 October 1 2020 - March 31, 2021 FY 21 Metrics.xlsx]Small Business Goaling'!$P$21,'[4.6.2021 October 1 2020 - March 31, 2021 FY 21 Metrics.xlsx]Small Business Goaling'!$T$21,'[4.6.2021 October 1 2020 - March 31, 2021 FY 21 Metrics.xlsx]Small Business Goaling'!$X$21</c:f>
              <c:numCache>
                <c:formatCode>#,##0.0%</c:formatCode>
                <c:ptCount val="5"/>
                <c:pt idx="0" formatCode="0.0%">
                  <c:v>0.23</c:v>
                </c:pt>
                <c:pt idx="1">
                  <c:v>0.128</c:v>
                </c:pt>
                <c:pt idx="2">
                  <c:v>0.03</c:v>
                </c:pt>
                <c:pt idx="3" formatCode="0.0%">
                  <c:v>4.0000000000000001E-3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84-49CD-87EA-0CFC17206125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367359013181499E-2"/>
                  <c:y val="-3.97268922465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84-49CD-87EA-0CFC17206125}"/>
                </c:ext>
              </c:extLst>
            </c:dLbl>
            <c:dLbl>
              <c:idx val="1"/>
              <c:layout>
                <c:manualLayout>
                  <c:x val="9.6522429787364999E-3"/>
                  <c:y val="-2.602220330566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84-49CD-87EA-0CFC17206125}"/>
                </c:ext>
              </c:extLst>
            </c:dLbl>
            <c:dLbl>
              <c:idx val="2"/>
              <c:layout>
                <c:manualLayout>
                  <c:x val="1.0640870886856699E-2"/>
                  <c:y val="-3.010753707816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84-49CD-87EA-0CFC17206125}"/>
                </c:ext>
              </c:extLst>
            </c:dLbl>
            <c:dLbl>
              <c:idx val="3"/>
              <c:layout>
                <c:manualLayout>
                  <c:x val="1.05116183327367E-2"/>
                  <c:y val="-3.99301269773710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84-49CD-87EA-0CFC17206125}"/>
                </c:ext>
              </c:extLst>
            </c:dLbl>
            <c:dLbl>
              <c:idx val="4"/>
              <c:layout>
                <c:manualLayout>
                  <c:x val="1.7144312252300415E-2"/>
                  <c:y val="-3.8185607662635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84-49CD-87EA-0CFC172061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Goaling'!$G$21,'[4.6.2021 October 1 2020 - March 31, 2021 FY 21 Metrics.xlsx]Small Business Goaling'!$K$21,'[4.6.2021 October 1 2020 - March 31, 2021 FY 21 Metrics.xlsx]Small Business Goaling'!$O$21,'[4.6.2021 October 1 2020 - March 31, 2021 FY 21 Metrics.xlsx]Small Business Goaling'!$S$21,'[4.6.2021 October 1 2020 - March 31, 2021 FY 21 Metrics.xlsx]Small Business Goaling'!$W$21</c:f>
              <c:numCache>
                <c:formatCode>#,##0.0%</c:formatCode>
                <c:ptCount val="5"/>
                <c:pt idx="0">
                  <c:v>0.28711087240527605</c:v>
                </c:pt>
                <c:pt idx="1">
                  <c:v>0.14509405221809543</c:v>
                </c:pt>
                <c:pt idx="2">
                  <c:v>5.2153672570696093E-2</c:v>
                </c:pt>
                <c:pt idx="3" formatCode="#,##0.00%">
                  <c:v>1.2750611023955452E-2</c:v>
                </c:pt>
                <c:pt idx="4">
                  <c:v>1.4079294538069591E-3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84-49CD-87EA-0CFC17206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6992"/>
        <c:axId val="232297384"/>
        <c:axId val="0"/>
      </c:bar3DChart>
      <c:catAx>
        <c:axId val="2322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7384"/>
        <c:crosses val="autoZero"/>
        <c:auto val="1"/>
        <c:lblAlgn val="ctr"/>
        <c:lblOffset val="100"/>
        <c:noMultiLvlLbl val="0"/>
      </c:catAx>
      <c:valAx>
        <c:axId val="23229738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69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288729831544027"/>
          <c:y val="0.87609276726810814"/>
          <c:w val="0.14225391557345748"/>
          <c:h val="0.104875436644849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44109777763602E-3"/>
                  <c:y val="-3.021072062593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B2-4141-881C-D7A6884B705F}"/>
                </c:ext>
              </c:extLst>
            </c:dLbl>
            <c:dLbl>
              <c:idx val="1"/>
              <c:layout>
                <c:manualLayout>
                  <c:x val="7.7122233443004404E-3"/>
                  <c:y val="-2.591937101891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B2-4141-881C-D7A6884B705F}"/>
                </c:ext>
              </c:extLst>
            </c:dLbl>
            <c:dLbl>
              <c:idx val="2"/>
              <c:layout>
                <c:manualLayout>
                  <c:x val="1.36155161085475E-2"/>
                  <c:y val="-2.157908616138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B2-4141-881C-D7A6884B705F}"/>
                </c:ext>
              </c:extLst>
            </c:dLbl>
            <c:dLbl>
              <c:idx val="3"/>
              <c:layout>
                <c:manualLayout>
                  <c:x val="3.8829406518509899E-3"/>
                  <c:y val="-2.589490339365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B2-4141-881C-D7A6884B705F}"/>
                </c:ext>
              </c:extLst>
            </c:dLbl>
            <c:dLbl>
              <c:idx val="4"/>
              <c:layout>
                <c:manualLayout>
                  <c:x val="7.7658813037019096E-3"/>
                  <c:y val="-2.157908616138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B2-4141-881C-D7A6884B7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Goaling'!$H$8,'[2.22.2021 October 1 2019 - September 30 2020 FY 20 Metrics Freeze Data.xlsx]Small Business Goaling'!$L$8,'[2.22.2021 October 1 2019 - September 30 2020 FY 20 Metrics Freeze Data.xlsx]Small Business Goaling'!$P$8,'[2.22.2021 October 1 2019 - September 30 2020 FY 20 Metrics Freeze Data.xlsx]Small Business Goaling'!$T$8,'[2.22.2021 October 1 2019 - September 30 2020 FY 20 Metrics Freeze Data.xlsx]Small Business Goaling'!$X$8</c:f>
              <c:numCache>
                <c:formatCode>#,##0.0%</c:formatCode>
                <c:ptCount val="5"/>
                <c:pt idx="0" formatCode="0.0%">
                  <c:v>7.0000000000000007E-2</c:v>
                </c:pt>
                <c:pt idx="1">
                  <c:v>1.7000000000000001E-2</c:v>
                </c:pt>
                <c:pt idx="2">
                  <c:v>4.2999999999999997E-2</c:v>
                </c:pt>
                <c:pt idx="3">
                  <c:v>4.0000000000000001E-3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B2-4141-881C-D7A6884B705F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7277037420236E-2"/>
                  <c:y val="-2.572363001688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B2-4141-881C-D7A6884B705F}"/>
                </c:ext>
              </c:extLst>
            </c:dLbl>
            <c:dLbl>
              <c:idx val="1"/>
              <c:layout>
                <c:manualLayout>
                  <c:x val="1.1680313521469501E-2"/>
                  <c:y val="-2.589490339365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B2-4141-881C-D7A6884B705F}"/>
                </c:ext>
              </c:extLst>
            </c:dLbl>
            <c:dLbl>
              <c:idx val="2"/>
              <c:layout>
                <c:manualLayout>
                  <c:x val="1.7570998663929398E-2"/>
                  <c:y val="-2.474375303696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B2-4141-881C-D7A6884B705F}"/>
                </c:ext>
              </c:extLst>
            </c:dLbl>
            <c:dLbl>
              <c:idx val="3"/>
              <c:layout>
                <c:manualLayout>
                  <c:x val="1.16613574332479E-2"/>
                  <c:y val="-2.5503081561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B2-4141-881C-D7A6884B705F}"/>
                </c:ext>
              </c:extLst>
            </c:dLbl>
            <c:dLbl>
              <c:idx val="4"/>
              <c:layout>
                <c:manualLayout>
                  <c:x val="1.36343503423773E-2"/>
                  <c:y val="-1.235955201976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B2-4141-881C-D7A6884B7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Goaling'!$G$8,'[2.22.2021 October 1 2019 - September 30 2020 FY 20 Metrics Freeze Data.xlsx]Small Business Goaling'!$K$8,'[2.22.2021 October 1 2019 - September 30 2020 FY 20 Metrics Freeze Data.xlsx]Small Business Goaling'!$O$8,'[2.22.2021 October 1 2019 - September 30 2020 FY 20 Metrics Freeze Data.xlsx]Small Business Goaling'!$S$8,'[2.22.2021 October 1 2019 - September 30 2020 FY 20 Metrics Freeze Data.xlsx]Small Business Goaling'!$W$8</c:f>
              <c:numCache>
                <c:formatCode>#,##0.0%</c:formatCode>
                <c:ptCount val="5"/>
                <c:pt idx="0">
                  <c:v>0.1187</c:v>
                </c:pt>
                <c:pt idx="1">
                  <c:v>2.76E-2</c:v>
                </c:pt>
                <c:pt idx="2">
                  <c:v>4.4299999999999999E-2</c:v>
                </c:pt>
                <c:pt idx="3">
                  <c:v>2.5000000000000001E-3</c:v>
                </c:pt>
                <c:pt idx="4">
                  <c:v>8.3000000000000001E-3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B2-4141-881C-D7A6884B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013376"/>
        <c:axId val="232296208"/>
        <c:axId val="0"/>
      </c:bar3DChart>
      <c:catAx>
        <c:axId val="2320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6208"/>
        <c:crosses val="autoZero"/>
        <c:auto val="1"/>
        <c:lblAlgn val="ctr"/>
        <c:lblOffset val="100"/>
        <c:noMultiLvlLbl val="0"/>
      </c:catAx>
      <c:valAx>
        <c:axId val="2322962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013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44109777763602E-3"/>
                  <c:y val="-3.021072062593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65-4AF4-8F94-DD62242678FF}"/>
                </c:ext>
              </c:extLst>
            </c:dLbl>
            <c:dLbl>
              <c:idx val="1"/>
              <c:layout>
                <c:manualLayout>
                  <c:x val="7.7122233443004404E-3"/>
                  <c:y val="-2.591937101891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65-4AF4-8F94-DD62242678FF}"/>
                </c:ext>
              </c:extLst>
            </c:dLbl>
            <c:dLbl>
              <c:idx val="2"/>
              <c:layout>
                <c:manualLayout>
                  <c:x val="1.36155161085475E-2"/>
                  <c:y val="-2.157908616138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65-4AF4-8F94-DD62242678FF}"/>
                </c:ext>
              </c:extLst>
            </c:dLbl>
            <c:dLbl>
              <c:idx val="3"/>
              <c:layout>
                <c:manualLayout>
                  <c:x val="3.8829406518509899E-3"/>
                  <c:y val="-2.589490339365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65-4AF4-8F94-DD62242678FF}"/>
                </c:ext>
              </c:extLst>
            </c:dLbl>
            <c:dLbl>
              <c:idx val="4"/>
              <c:layout>
                <c:manualLayout>
                  <c:x val="7.7658813037019096E-3"/>
                  <c:y val="-2.157908616138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65-4AF4-8F94-DD6224267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Goaling'!$H$8,'[4.6.2021 October 1 2020 - March 31, 2021 FY 21 Metrics.xlsx]Small Business Goaling'!$L$8,'[4.6.2021 October 1 2020 - March 31, 2021 FY 21 Metrics.xlsx]Small Business Goaling'!$P$8,'[4.6.2021 October 1 2020 - March 31, 2021 FY 21 Metrics.xlsx]Small Business Goaling'!$T$8,'[4.6.2021 October 1 2020 - March 31, 2021 FY 21 Metrics.xlsx]Small Business Goaling'!$X$8</c:f>
              <c:numCache>
                <c:formatCode>#,##0.0%</c:formatCode>
                <c:ptCount val="5"/>
                <c:pt idx="0" formatCode="0.0%">
                  <c:v>0.05</c:v>
                </c:pt>
                <c:pt idx="1">
                  <c:v>1.7000000000000001E-2</c:v>
                </c:pt>
                <c:pt idx="2">
                  <c:v>2.5999999999999999E-2</c:v>
                </c:pt>
                <c:pt idx="3" formatCode="0.0%">
                  <c:v>4.0000000000000001E-3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5-4AF4-8F94-DD62242678FF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7277037420236E-2"/>
                  <c:y val="-2.572363001688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65-4AF4-8F94-DD62242678FF}"/>
                </c:ext>
              </c:extLst>
            </c:dLbl>
            <c:dLbl>
              <c:idx val="1"/>
              <c:layout>
                <c:manualLayout>
                  <c:x val="1.1680313521469501E-2"/>
                  <c:y val="-2.589490339365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65-4AF4-8F94-DD62242678FF}"/>
                </c:ext>
              </c:extLst>
            </c:dLbl>
            <c:dLbl>
              <c:idx val="2"/>
              <c:layout>
                <c:manualLayout>
                  <c:x val="1.7570998663929398E-2"/>
                  <c:y val="-2.474375303696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65-4AF4-8F94-DD62242678FF}"/>
                </c:ext>
              </c:extLst>
            </c:dLbl>
            <c:dLbl>
              <c:idx val="3"/>
              <c:layout>
                <c:manualLayout>
                  <c:x val="1.16613574332479E-2"/>
                  <c:y val="-2.5503081561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65-4AF4-8F94-DD62242678FF}"/>
                </c:ext>
              </c:extLst>
            </c:dLbl>
            <c:dLbl>
              <c:idx val="4"/>
              <c:layout>
                <c:manualLayout>
                  <c:x val="1.36343503423773E-2"/>
                  <c:y val="-1.235955201976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65-4AF4-8F94-DD62242678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Goaling'!$G$8,'[4.6.2021 October 1 2020 - March 31, 2021 FY 21 Metrics.xlsx]Small Business Goaling'!$K$8,'[4.6.2021 October 1 2020 - March 31, 2021 FY 21 Metrics.xlsx]Small Business Goaling'!$O$8,'[4.6.2021 October 1 2020 - March 31, 2021 FY 21 Metrics.xlsx]Small Business Goaling'!$S$8,'[4.6.2021 October 1 2020 - March 31, 2021 FY 21 Metrics.xlsx]Small Business Goaling'!$W$8</c:f>
              <c:numCache>
                <c:formatCode>#,##0.0%</c:formatCode>
                <c:ptCount val="5"/>
                <c:pt idx="0">
                  <c:v>7.4678999999999995E-2</c:v>
                </c:pt>
                <c:pt idx="1">
                  <c:v>1.7676999999999998E-2</c:v>
                </c:pt>
                <c:pt idx="2">
                  <c:v>3.2389000000000001E-2</c:v>
                </c:pt>
                <c:pt idx="3">
                  <c:v>1.8519999999999999E-3</c:v>
                </c:pt>
                <c:pt idx="4">
                  <c:v>4.7419999999999997E-3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C65-4AF4-8F94-DD6224267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013376"/>
        <c:axId val="232296208"/>
        <c:axId val="0"/>
      </c:bar3DChart>
      <c:catAx>
        <c:axId val="2320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6208"/>
        <c:crosses val="autoZero"/>
        <c:auto val="1"/>
        <c:lblAlgn val="ctr"/>
        <c:lblOffset val="100"/>
        <c:noMultiLvlLbl val="0"/>
      </c:catAx>
      <c:valAx>
        <c:axId val="2322962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013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0122344887893E-2"/>
                  <c:y val="-1.728394977719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43-47D7-9C6A-C2C826E09A18}"/>
                </c:ext>
              </c:extLst>
            </c:dLbl>
            <c:dLbl>
              <c:idx val="1"/>
              <c:layout>
                <c:manualLayout>
                  <c:x val="1.2986960044434699E-2"/>
                  <c:y val="-4.012347537061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43-47D7-9C6A-C2C826E09A18}"/>
                </c:ext>
              </c:extLst>
            </c:dLbl>
            <c:dLbl>
              <c:idx val="2"/>
              <c:layout>
                <c:manualLayout>
                  <c:x val="1.4573640843240299E-2"/>
                  <c:y val="-2.6566610585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43-47D7-9C6A-C2C826E09A18}"/>
                </c:ext>
              </c:extLst>
            </c:dLbl>
            <c:dLbl>
              <c:idx val="3"/>
              <c:layout>
                <c:manualLayout>
                  <c:x val="9.7731237301833009E-3"/>
                  <c:y val="-2.592592466579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43-47D7-9C6A-C2C826E09A18}"/>
                </c:ext>
              </c:extLst>
            </c:dLbl>
            <c:dLbl>
              <c:idx val="4"/>
              <c:layout>
                <c:manualLayout>
                  <c:x val="1.1380023746070099E-2"/>
                  <c:y val="-3.130512135240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43-47D7-9C6A-C2C826E09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Goaling'!$H$9,'[2.22.2021 October 1 2019 - September 30 2020 FY 20 Metrics Freeze Data.xlsx]Small Business Goaling'!$L$9,'[2.22.2021 October 1 2019 - September 30 2020 FY 20 Metrics Freeze Data.xlsx]Small Business Goaling'!$P$9,'[2.22.2021 October 1 2019 - September 30 2020 FY 20 Metrics Freeze Data.xlsx]Small Business Goaling'!$T$9,'[2.22.2021 October 1 2019 - September 30 2020 FY 20 Metrics Freeze Data.xlsx]Small Business Goaling'!$X$9</c:f>
              <c:numCache>
                <c:formatCode>#,##0.0%</c:formatCode>
                <c:ptCount val="5"/>
                <c:pt idx="0" formatCode="0.0%">
                  <c:v>0.09</c:v>
                </c:pt>
                <c:pt idx="1">
                  <c:v>0.04</c:v>
                </c:pt>
                <c:pt idx="2">
                  <c:v>1.0999999999999999E-2</c:v>
                </c:pt>
                <c:pt idx="3">
                  <c:v>4.0000000000000001E-3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43-47D7-9C6A-C2C826E09A18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8913387993457E-2"/>
                  <c:y val="-3.9594770746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43-47D7-9C6A-C2C826E09A18}"/>
                </c:ext>
              </c:extLst>
            </c:dLbl>
            <c:dLbl>
              <c:idx val="1"/>
              <c:layout>
                <c:manualLayout>
                  <c:x val="1.29701441580082E-2"/>
                  <c:y val="-3.5097063157361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43-47D7-9C6A-C2C826E09A18}"/>
                </c:ext>
              </c:extLst>
            </c:dLbl>
            <c:dLbl>
              <c:idx val="2"/>
              <c:layout>
                <c:manualLayout>
                  <c:x val="1.29747303088518E-2"/>
                  <c:y val="-4.005831686369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43-47D7-9C6A-C2C826E09A18}"/>
                </c:ext>
              </c:extLst>
            </c:dLbl>
            <c:dLbl>
              <c:idx val="3"/>
              <c:layout>
                <c:manualLayout>
                  <c:x val="1.4631853996200799E-2"/>
                  <c:y val="-3.018192718081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43-47D7-9C6A-C2C826E09A18}"/>
                </c:ext>
              </c:extLst>
            </c:dLbl>
            <c:dLbl>
              <c:idx val="4"/>
              <c:layout>
                <c:manualLayout>
                  <c:x val="1.62652935391326E-2"/>
                  <c:y val="-4.012382949293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43-47D7-9C6A-C2C826E09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Goaling'!$G$9,'[2.22.2021 October 1 2019 - September 30 2020 FY 20 Metrics Freeze Data.xlsx]Small Business Goaling'!$K$9,'[2.22.2021 October 1 2019 - September 30 2020 FY 20 Metrics Freeze Data.xlsx]Small Business Goaling'!$O$9,'[2.22.2021 October 1 2019 - September 30 2020 FY 20 Metrics Freeze Data.xlsx]Small Business Goaling'!$S$9,'[2.22.2021 October 1 2019 - September 30 2020 FY 20 Metrics Freeze Data.xlsx]Small Business Goaling'!$W$9</c:f>
              <c:numCache>
                <c:formatCode>#,##0.0%</c:formatCode>
                <c:ptCount val="5"/>
                <c:pt idx="0">
                  <c:v>0.1479</c:v>
                </c:pt>
                <c:pt idx="1">
                  <c:v>0.1036</c:v>
                </c:pt>
                <c:pt idx="2">
                  <c:v>2.6800000000000001E-2</c:v>
                </c:pt>
                <c:pt idx="3">
                  <c:v>9.7000000000000003E-3</c:v>
                </c:pt>
                <c:pt idx="4">
                  <c:v>1.67E-2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43-47D7-9C6A-C2C826E09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8168"/>
        <c:axId val="232298560"/>
        <c:axId val="0"/>
      </c:bar3DChart>
      <c:catAx>
        <c:axId val="23229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8560"/>
        <c:crosses val="autoZero"/>
        <c:auto val="1"/>
        <c:lblAlgn val="ctr"/>
        <c:lblOffset val="100"/>
        <c:noMultiLvlLbl val="0"/>
      </c:catAx>
      <c:valAx>
        <c:axId val="2322985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8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0122344887893E-2"/>
                  <c:y val="-1.728394977719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B4-42EE-A27F-8572B594F040}"/>
                </c:ext>
              </c:extLst>
            </c:dLbl>
            <c:dLbl>
              <c:idx val="1"/>
              <c:layout>
                <c:manualLayout>
                  <c:x val="1.2986960044434699E-2"/>
                  <c:y val="-4.012347537061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4-42EE-A27F-8572B594F040}"/>
                </c:ext>
              </c:extLst>
            </c:dLbl>
            <c:dLbl>
              <c:idx val="2"/>
              <c:layout>
                <c:manualLayout>
                  <c:x val="1.4573640843240299E-2"/>
                  <c:y val="-2.65666105854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B4-42EE-A27F-8572B594F040}"/>
                </c:ext>
              </c:extLst>
            </c:dLbl>
            <c:dLbl>
              <c:idx val="3"/>
              <c:layout>
                <c:manualLayout>
                  <c:x val="9.7731237301833009E-3"/>
                  <c:y val="-2.5925924665795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B4-42EE-A27F-8572B594F040}"/>
                </c:ext>
              </c:extLst>
            </c:dLbl>
            <c:dLbl>
              <c:idx val="4"/>
              <c:layout>
                <c:manualLayout>
                  <c:x val="1.1380023746070099E-2"/>
                  <c:y val="-3.130512135240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B4-42EE-A27F-8572B594F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Goaling'!$H$9,'[4.6.2021 October 1 2020 - March 31, 2021 FY 21 Metrics.xlsx]Small Business Goaling'!$L$9,'[4.6.2021 October 1 2020 - March 31, 2021 FY 21 Metrics.xlsx]Small Business Goaling'!$P$9,'[4.6.2021 October 1 2020 - March 31, 2021 FY 21 Metrics.xlsx]Small Business Goaling'!$T$9,'[4.6.2021 October 1 2020 - March 31, 2021 FY 21 Metrics.xlsx]Small Business Goaling'!$X$9</c:f>
              <c:numCache>
                <c:formatCode>#,##0.0%</c:formatCode>
                <c:ptCount val="5"/>
                <c:pt idx="0" formatCode="0.0%">
                  <c:v>9.4E-2</c:v>
                </c:pt>
                <c:pt idx="1">
                  <c:v>7.2999999999999995E-2</c:v>
                </c:pt>
                <c:pt idx="2">
                  <c:v>1.0999999999999999E-2</c:v>
                </c:pt>
                <c:pt idx="3" formatCode="0.0%">
                  <c:v>4.0000000000000001E-3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B4-42EE-A27F-8572B594F040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8913387993457E-2"/>
                  <c:y val="-3.9594770746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B4-42EE-A27F-8572B594F040}"/>
                </c:ext>
              </c:extLst>
            </c:dLbl>
            <c:dLbl>
              <c:idx val="1"/>
              <c:layout>
                <c:manualLayout>
                  <c:x val="1.29701441580082E-2"/>
                  <c:y val="-3.5097063157361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B4-42EE-A27F-8572B594F040}"/>
                </c:ext>
              </c:extLst>
            </c:dLbl>
            <c:dLbl>
              <c:idx val="2"/>
              <c:layout>
                <c:manualLayout>
                  <c:x val="1.29747303088518E-2"/>
                  <c:y val="-4.005831686369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B4-42EE-A27F-8572B594F040}"/>
                </c:ext>
              </c:extLst>
            </c:dLbl>
            <c:dLbl>
              <c:idx val="3"/>
              <c:layout>
                <c:manualLayout>
                  <c:x val="1.4631853996200799E-2"/>
                  <c:y val="-3.018192718081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B4-42EE-A27F-8572B594F040}"/>
                </c:ext>
              </c:extLst>
            </c:dLbl>
            <c:dLbl>
              <c:idx val="4"/>
              <c:layout>
                <c:manualLayout>
                  <c:x val="1.62652935391326E-2"/>
                  <c:y val="-4.012382949293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B4-42EE-A27F-8572B594F0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Goaling'!$G$9,'[4.6.2021 October 1 2020 - March 31, 2021 FY 21 Metrics.xlsx]Small Business Goaling'!$K$9,'[4.6.2021 October 1 2020 - March 31, 2021 FY 21 Metrics.xlsx]Small Business Goaling'!$O$9,'[4.6.2021 October 1 2020 - March 31, 2021 FY 21 Metrics.xlsx]Small Business Goaling'!$S$9,'[4.6.2021 October 1 2020 - March 31, 2021 FY 21 Metrics.xlsx]Small Business Goaling'!$W$9</c:f>
              <c:numCache>
                <c:formatCode>#,##0.0%</c:formatCode>
                <c:ptCount val="5"/>
                <c:pt idx="0">
                  <c:v>0.17610500000000001</c:v>
                </c:pt>
                <c:pt idx="1">
                  <c:v>0.114525</c:v>
                </c:pt>
                <c:pt idx="2">
                  <c:v>1.5292E-2</c:v>
                </c:pt>
                <c:pt idx="3">
                  <c:v>1.4614E-2</c:v>
                </c:pt>
                <c:pt idx="4">
                  <c:v>1.2342000000000001E-2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6B4-42EE-A27F-8572B594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8168"/>
        <c:axId val="232298560"/>
        <c:axId val="0"/>
      </c:bar3DChart>
      <c:catAx>
        <c:axId val="23229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8560"/>
        <c:crosses val="autoZero"/>
        <c:auto val="1"/>
        <c:lblAlgn val="ctr"/>
        <c:lblOffset val="100"/>
        <c:noMultiLvlLbl val="0"/>
      </c:catAx>
      <c:valAx>
        <c:axId val="2322985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8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00-4AF7-8950-5A54527377DA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00-4AF7-8950-5A54527377DA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00-4AF7-8950-5A54527377DA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00-4AF7-8950-5A54527377DA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00-4AF7-8950-5A5452737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Goaling'!$H$10,'[2.22.2021 October 1 2019 - September 30 2020 FY 20 Metrics Freeze Data.xlsx]Small Business Goaling'!$L$10,'[2.22.2021 October 1 2019 - September 30 2020 FY 20 Metrics Freeze Data.xlsx]Small Business Goaling'!$P$10,'[2.22.2021 October 1 2019 - September 30 2020 FY 20 Metrics Freeze Data.xlsx]Small Business Goaling'!$T$10,'[2.22.2021 October 1 2019 - September 30 2020 FY 20 Metrics Freeze Data.xlsx]Small Business Goaling'!$X$10</c:f>
              <c:numCache>
                <c:formatCode>#,##0.0%</c:formatCode>
                <c:ptCount val="5"/>
                <c:pt idx="0" formatCode="0.0%">
                  <c:v>0.375</c:v>
                </c:pt>
                <c:pt idx="1">
                  <c:v>6.6000000000000003E-2</c:v>
                </c:pt>
                <c:pt idx="2">
                  <c:v>0.108</c:v>
                </c:pt>
                <c:pt idx="3">
                  <c:v>5.0000000000000001E-3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00-4AF7-8950-5A54527377DA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00-4AF7-8950-5A54527377DA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0-4AF7-8950-5A54527377DA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00-4AF7-8950-5A54527377DA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00-4AF7-8950-5A54527377DA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00-4AF7-8950-5A5452737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Goaling'!$G$10,'[2.22.2021 October 1 2019 - September 30 2020 FY 20 Metrics Freeze Data.xlsx]Small Business Goaling'!$K$10,'[2.22.2021 October 1 2019 - September 30 2020 FY 20 Metrics Freeze Data.xlsx]Small Business Goaling'!$O$10,'[2.22.2021 October 1 2019 - September 30 2020 FY 20 Metrics Freeze Data.xlsx]Small Business Goaling'!$S$10,'[2.22.2021 October 1 2019 - September 30 2020 FY 20 Metrics Freeze Data.xlsx]Small Business Goaling'!$W$10</c:f>
              <c:numCache>
                <c:formatCode>#,##0.0%</c:formatCode>
                <c:ptCount val="5"/>
                <c:pt idx="0">
                  <c:v>0.45500000000000002</c:v>
                </c:pt>
                <c:pt idx="1">
                  <c:v>8.5000000000000006E-2</c:v>
                </c:pt>
                <c:pt idx="2">
                  <c:v>0.1227</c:v>
                </c:pt>
                <c:pt idx="3">
                  <c:v>5.1000000000000004E-3</c:v>
                </c:pt>
                <c:pt idx="4">
                  <c:v>3.3999999999999998E-3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400-4AF7-8950-5A5452737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CF-45AA-969A-A6B0995D1F2C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F-45AA-969A-A6B0995D1F2C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CF-45AA-969A-A6B0995D1F2C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F-45AA-969A-A6B0995D1F2C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CF-45AA-969A-A6B0995D1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Goaling'!$H$10,'[4.6.2021 October 1 2020 - March 31, 2021 FY 21 Metrics.xlsx]Small Business Goaling'!$L$10,'[4.6.2021 October 1 2020 - March 31, 2021 FY 21 Metrics.xlsx]Small Business Goaling'!$P$10,'[4.6.2021 October 1 2020 - March 31, 2021 FY 21 Metrics.xlsx]Small Business Goaling'!$T$10,'[4.6.2021 October 1 2020 - March 31, 2021 FY 21 Metrics.xlsx]Small Business Goaling'!$X$10</c:f>
              <c:numCache>
                <c:formatCode>#,##0.0%</c:formatCode>
                <c:ptCount val="5"/>
                <c:pt idx="0" formatCode="0.0%">
                  <c:v>0.43</c:v>
                </c:pt>
                <c:pt idx="1">
                  <c:v>7.5999999999999998E-2</c:v>
                </c:pt>
                <c:pt idx="2">
                  <c:v>0.115</c:v>
                </c:pt>
                <c:pt idx="3" formatCode="0.0%">
                  <c:v>4.0000000000000001E-3</c:v>
                </c:pt>
                <c:pt idx="4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CF-45AA-969A-A6B0995D1F2C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CF-45AA-969A-A6B0995D1F2C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CF-45AA-969A-A6B0995D1F2C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CF-45AA-969A-A6B0995D1F2C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CF-45AA-969A-A6B0995D1F2C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CF-45AA-969A-A6B0995D1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Goaling'!$G$10,'[4.6.2021 October 1 2020 - March 31, 2021 FY 21 Metrics.xlsx]Small Business Goaling'!$K$10,'[4.6.2021 October 1 2020 - March 31, 2021 FY 21 Metrics.xlsx]Small Business Goaling'!$O$10,'[4.6.2021 October 1 2020 - March 31, 2021 FY 21 Metrics.xlsx]Small Business Goaling'!$S$10,'[4.6.2021 October 1 2020 - March 31, 2021 FY 21 Metrics.xlsx]Small Business Goaling'!$W$10</c:f>
              <c:numCache>
                <c:formatCode>#,##0.0%</c:formatCode>
                <c:ptCount val="5"/>
                <c:pt idx="0">
                  <c:v>0.61358500000000005</c:v>
                </c:pt>
                <c:pt idx="1">
                  <c:v>0.10655100000000001</c:v>
                </c:pt>
                <c:pt idx="2">
                  <c:v>0.15529599999999999</c:v>
                </c:pt>
                <c:pt idx="3">
                  <c:v>2.5787999999999998E-2</c:v>
                </c:pt>
                <c:pt idx="4">
                  <c:v>1.603E-3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CF-45AA-969A-A6B0995D1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2310501134847894E-3"/>
                  <c:y val="-2.706237191796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72-4AFD-B189-2B3D49C75CC7}"/>
                </c:ext>
              </c:extLst>
            </c:dLbl>
            <c:dLbl>
              <c:idx val="1"/>
              <c:layout>
                <c:manualLayout>
                  <c:x val="9.8772601361817695E-3"/>
                  <c:y val="-3.479447818023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72-4AFD-B189-2B3D49C75CC7}"/>
                </c:ext>
              </c:extLst>
            </c:dLbl>
            <c:dLbl>
              <c:idx val="2"/>
              <c:layout>
                <c:manualLayout>
                  <c:x val="1.15234701588788E-2"/>
                  <c:y val="-3.092842504910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72-4AFD-B189-2B3D49C75CC7}"/>
                </c:ext>
              </c:extLst>
            </c:dLbl>
            <c:dLbl>
              <c:idx val="3"/>
              <c:layout>
                <c:manualLayout>
                  <c:x val="1.15234701588788E-2"/>
                  <c:y val="-3.001609739287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72-4AFD-B189-2B3D49C75CC7}"/>
                </c:ext>
              </c:extLst>
            </c:dLbl>
            <c:dLbl>
              <c:idx val="4"/>
              <c:layout>
                <c:manualLayout>
                  <c:x val="8.6192705086011196E-3"/>
                  <c:y val="-3.410772102560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72-4AFD-B189-2B3D49C75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Goaling'!$H$13,'[2.22.2021 October 1 2019 - September 30 2020 FY 20 Metrics Freeze Data.xlsx]Small Business Goaling'!$L$13,'[2.22.2021 October 1 2019 - September 30 2020 FY 20 Metrics Freeze Data.xlsx]Small Business Goaling'!$P$13,'[2.22.2021 October 1 2019 - September 30 2020 FY 20 Metrics Freeze Data.xlsx]Small Business Goaling'!$T$13,'[2.22.2021 October 1 2019 - September 30 2020 FY 20 Metrics Freeze Data.xlsx]Small Business Goaling'!$X$13</c:f>
              <c:numCache>
                <c:formatCode>#,##0.0%</c:formatCode>
                <c:ptCount val="5"/>
                <c:pt idx="0" formatCode="0.0%">
                  <c:v>8.2000000000000003E-2</c:v>
                </c:pt>
                <c:pt idx="1">
                  <c:v>3.5000000000000003E-2</c:v>
                </c:pt>
                <c:pt idx="2">
                  <c:v>0.03</c:v>
                </c:pt>
                <c:pt idx="3">
                  <c:v>4.0000000000000001E-3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72-4AFD-B189-2B3D49C75CC7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578729670278401E-2"/>
                  <c:y val="-3.449036896149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72-4AFD-B189-2B3D49C75CC7}"/>
                </c:ext>
              </c:extLst>
            </c:dLbl>
            <c:dLbl>
              <c:idx val="1"/>
              <c:layout>
                <c:manualLayout>
                  <c:x val="1.39461209718083E-2"/>
                  <c:y val="-2.637561476333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72-4AFD-B189-2B3D49C75CC7}"/>
                </c:ext>
              </c:extLst>
            </c:dLbl>
            <c:dLbl>
              <c:idx val="2"/>
              <c:layout>
                <c:manualLayout>
                  <c:x val="9.2861800020480698E-3"/>
                  <c:y val="-2.64541534804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72-4AFD-B189-2B3D49C75CC7}"/>
                </c:ext>
              </c:extLst>
            </c:dLbl>
            <c:dLbl>
              <c:idx val="3"/>
              <c:layout>
                <c:manualLayout>
                  <c:x val="1.0668737175440601E-2"/>
                  <c:y val="-3.062431583036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72-4AFD-B189-2B3D49C75CC7}"/>
                </c:ext>
              </c:extLst>
            </c:dLbl>
            <c:dLbl>
              <c:idx val="4"/>
              <c:layout>
                <c:manualLayout>
                  <c:x val="1.46056419635786E-2"/>
                  <c:y val="-2.3044416384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72-4AFD-B189-2B3D49C75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Goaling'!$G$13,'[2.22.2021 October 1 2019 - September 30 2020 FY 20 Metrics Freeze Data.xlsx]Small Business Goaling'!$K$13,'[2.22.2021 October 1 2019 - September 30 2020 FY 20 Metrics Freeze Data.xlsx]Small Business Goaling'!$O$13,'[2.22.2021 October 1 2019 - September 30 2020 FY 20 Metrics Freeze Data.xlsx]Small Business Goaling'!$S$13,'[2.22.2021 October 1 2019 - September 30 2020 FY 20 Metrics Freeze Data.xlsx]Small Business Goaling'!$W$13</c:f>
              <c:numCache>
                <c:formatCode>#,##0.0%</c:formatCode>
                <c:ptCount val="5"/>
                <c:pt idx="0">
                  <c:v>9.7299999999999998E-2</c:v>
                </c:pt>
                <c:pt idx="1">
                  <c:v>5.4100000000000002E-2</c:v>
                </c:pt>
                <c:pt idx="2">
                  <c:v>3.1300000000000001E-2</c:v>
                </c:pt>
                <c:pt idx="3">
                  <c:v>1.32E-2</c:v>
                </c:pt>
                <c:pt idx="4">
                  <c:v>3.8300000000000001E-2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72-4AFD-B189-2B3D49C75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456400"/>
        <c:axId val="232456792"/>
        <c:axId val="0"/>
      </c:bar3DChart>
      <c:catAx>
        <c:axId val="23245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456792"/>
        <c:crosses val="autoZero"/>
        <c:auto val="1"/>
        <c:lblAlgn val="ctr"/>
        <c:lblOffset val="100"/>
        <c:noMultiLvlLbl val="0"/>
      </c:catAx>
      <c:valAx>
        <c:axId val="23245679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456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2310501134847894E-3"/>
                  <c:y val="-2.706237191796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E6-46DE-988A-E415402C0AF4}"/>
                </c:ext>
              </c:extLst>
            </c:dLbl>
            <c:dLbl>
              <c:idx val="1"/>
              <c:layout>
                <c:manualLayout>
                  <c:x val="9.8772601361817695E-3"/>
                  <c:y val="-3.479447818023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E6-46DE-988A-E415402C0AF4}"/>
                </c:ext>
              </c:extLst>
            </c:dLbl>
            <c:dLbl>
              <c:idx val="2"/>
              <c:layout>
                <c:manualLayout>
                  <c:x val="1.15234701588788E-2"/>
                  <c:y val="-3.092842504910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E6-46DE-988A-E415402C0AF4}"/>
                </c:ext>
              </c:extLst>
            </c:dLbl>
            <c:dLbl>
              <c:idx val="3"/>
              <c:layout>
                <c:manualLayout>
                  <c:x val="1.15234701588788E-2"/>
                  <c:y val="-3.001609739287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E6-46DE-988A-E415402C0AF4}"/>
                </c:ext>
              </c:extLst>
            </c:dLbl>
            <c:dLbl>
              <c:idx val="4"/>
              <c:layout>
                <c:manualLayout>
                  <c:x val="8.6192705086011196E-3"/>
                  <c:y val="-3.410772102560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E6-46DE-988A-E415402C0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Goaling'!$H$13,'[4.6.2021 October 1 2020 - March 31, 2021 FY 21 Metrics.xlsx]Small Business Goaling'!$L$13,'[4.6.2021 October 1 2020 - March 31, 2021 FY 21 Metrics.xlsx]Small Business Goaling'!$P$13,'[4.6.2021 October 1 2020 - March 31, 2021 FY 21 Metrics.xlsx]Small Business Goaling'!$T$13,'[4.6.2021 October 1 2020 - March 31, 2021 FY 21 Metrics.xlsx]Small Business Goaling'!$X$13</c:f>
              <c:numCache>
                <c:formatCode>#,##0.0%</c:formatCode>
                <c:ptCount val="5"/>
                <c:pt idx="0" formatCode="0.0%">
                  <c:v>7.5999999999999998E-2</c:v>
                </c:pt>
                <c:pt idx="1">
                  <c:v>3.4000000000000002E-2</c:v>
                </c:pt>
                <c:pt idx="2">
                  <c:v>2.4E-2</c:v>
                </c:pt>
                <c:pt idx="3" formatCode="0.0%">
                  <c:v>4.0000000000000001E-3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E6-46DE-988A-E415402C0AF4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2578729670278401E-2"/>
                  <c:y val="-3.449036896149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E6-46DE-988A-E415402C0AF4}"/>
                </c:ext>
              </c:extLst>
            </c:dLbl>
            <c:dLbl>
              <c:idx val="1"/>
              <c:layout>
                <c:manualLayout>
                  <c:x val="1.39461209718083E-2"/>
                  <c:y val="-2.637561476333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E6-46DE-988A-E415402C0AF4}"/>
                </c:ext>
              </c:extLst>
            </c:dLbl>
            <c:dLbl>
              <c:idx val="2"/>
              <c:layout>
                <c:manualLayout>
                  <c:x val="9.2861800020480698E-3"/>
                  <c:y val="-2.64541534804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E6-46DE-988A-E415402C0AF4}"/>
                </c:ext>
              </c:extLst>
            </c:dLbl>
            <c:dLbl>
              <c:idx val="3"/>
              <c:layout>
                <c:manualLayout>
                  <c:x val="1.0668737175440601E-2"/>
                  <c:y val="-3.062431583036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E6-46DE-988A-E415402C0AF4}"/>
                </c:ext>
              </c:extLst>
            </c:dLbl>
            <c:dLbl>
              <c:idx val="4"/>
              <c:layout>
                <c:manualLayout>
                  <c:x val="1.46056419635786E-2"/>
                  <c:y val="-2.3044416384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E6-46DE-988A-E415402C0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Goaling'!$G$13,'[4.6.2021 October 1 2020 - March 31, 2021 FY 21 Metrics.xlsx]Small Business Goaling'!$K$13,'[4.6.2021 October 1 2020 - March 31, 2021 FY 21 Metrics.xlsx]Small Business Goaling'!$O$13,'[4.6.2021 October 1 2020 - March 31, 2021 FY 21 Metrics.xlsx]Small Business Goaling'!$S$13,'[4.6.2021 October 1 2020 - March 31, 2021 FY 21 Metrics.xlsx]Small Business Goaling'!$W$13</c:f>
              <c:numCache>
                <c:formatCode>#,##0.0%</c:formatCode>
                <c:ptCount val="5"/>
                <c:pt idx="0">
                  <c:v>7.2884000000000004E-2</c:v>
                </c:pt>
                <c:pt idx="1">
                  <c:v>3.1067999999999998E-2</c:v>
                </c:pt>
                <c:pt idx="2">
                  <c:v>2.5441999999999999E-2</c:v>
                </c:pt>
                <c:pt idx="3">
                  <c:v>3.8349999999999999E-3</c:v>
                </c:pt>
                <c:pt idx="4">
                  <c:v>2.3768000000000001E-2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CE6-46DE-988A-E415402C0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456400"/>
        <c:axId val="232456792"/>
        <c:axId val="0"/>
      </c:bar3DChart>
      <c:catAx>
        <c:axId val="23245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456792"/>
        <c:crosses val="autoZero"/>
        <c:auto val="1"/>
        <c:lblAlgn val="ctr"/>
        <c:lblOffset val="100"/>
        <c:noMultiLvlLbl val="0"/>
      </c:catAx>
      <c:valAx>
        <c:axId val="23245679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456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8E-4177-B91E-76E58A5F3B7F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8E-4177-B91E-76E58A5F3B7F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8E-4177-B91E-76E58A5F3B7F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8E-4177-B91E-76E58A5F3B7F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8E-4177-B91E-76E58A5F3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Goaling'!$H$16,'[4.6.2021 October 1 2020 - March 31, 2021 FY 21 Metrics.xlsx]Small Business Goaling'!$L$16,'[4.6.2021 October 1 2020 - March 31, 2021 FY 21 Metrics.xlsx]Small Business Goaling'!$P$16,'[4.6.2021 October 1 2020 - March 31, 2021 FY 21 Metrics.xlsx]Small Business Goaling'!$T$16,'[4.6.2021 October 1 2020 - March 31, 2021 FY 21 Metrics.xlsx]Small Business Goaling'!$X$16</c:f>
              <c:numCache>
                <c:formatCode>#,##0.0%</c:formatCode>
                <c:ptCount val="5"/>
                <c:pt idx="0" formatCode="0.00%">
                  <c:v>0.1575</c:v>
                </c:pt>
                <c:pt idx="1">
                  <c:v>0.05</c:v>
                </c:pt>
                <c:pt idx="2">
                  <c:v>0.05</c:v>
                </c:pt>
                <c:pt idx="3" formatCode="0.0%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8E-4177-B91E-76E58A5F3B7F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8E-4177-B91E-76E58A5F3B7F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8E-4177-B91E-76E58A5F3B7F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8E-4177-B91E-76E58A5F3B7F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8E-4177-B91E-76E58A5F3B7F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8E-4177-B91E-76E58A5F3B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Goaling'!$G$16,'[4.6.2021 October 1 2020 - March 31, 2021 FY 21 Metrics.xlsx]Small Business Goaling'!$K$16,'[4.6.2021 October 1 2020 - March 31, 2021 FY 21 Metrics.xlsx]Small Business Goaling'!$O$16,'[4.6.2021 October 1 2020 - March 31, 2021 FY 21 Metrics.xlsx]Small Business Goaling'!$S$16,'[4.6.2021 October 1 2020 - March 31, 2021 FY 21 Metrics.xlsx]Small Business Goaling'!$W$16</c:f>
              <c:numCache>
                <c:formatCode>#,##0.0%</c:formatCode>
                <c:ptCount val="5"/>
                <c:pt idx="0">
                  <c:v>0.13251978674183548</c:v>
                </c:pt>
                <c:pt idx="1">
                  <c:v>5.9890141329035862E-2</c:v>
                </c:pt>
                <c:pt idx="2">
                  <c:v>3.3567800485577441E-2</c:v>
                </c:pt>
                <c:pt idx="3">
                  <c:v>6.631379735252717E-3</c:v>
                </c:pt>
                <c:pt idx="4">
                  <c:v>1.2875664115993574E-2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A8E-4177-B91E-76E58A5F3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0213905179188499E-3"/>
                  <c:y val="-2.729425827227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F61-BE62-3B28AB2737D8}"/>
                </c:ext>
              </c:extLst>
            </c:dLbl>
            <c:dLbl>
              <c:idx val="1"/>
              <c:layout>
                <c:manualLayout>
                  <c:x val="6.4572637954503596E-3"/>
                  <c:y val="-2.550103716234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1-4F61-BE62-3B28AB2737D8}"/>
                </c:ext>
              </c:extLst>
            </c:dLbl>
            <c:dLbl>
              <c:idx val="2"/>
              <c:layout>
                <c:manualLayout>
                  <c:x val="7.3155312363797432E-3"/>
                  <c:y val="-2.952211643529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1-4F61-BE62-3B28AB2737D8}"/>
                </c:ext>
              </c:extLst>
            </c:dLbl>
            <c:dLbl>
              <c:idx val="3"/>
              <c:layout>
                <c:manualLayout>
                  <c:x val="1.0526362475588524E-2"/>
                  <c:y val="-3.8183152209596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B1-4F61-BE62-3B28AB2737D8}"/>
                </c:ext>
              </c:extLst>
            </c:dLbl>
            <c:dLbl>
              <c:idx val="4"/>
              <c:layout>
                <c:manualLayout>
                  <c:x val="1.1970073796615549E-2"/>
                  <c:y val="-3.063055326226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B1-4F61-BE62-3B28AB273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Goaling'!$H$14,'[2.22.2021 October 1 2019 - September 30 2020 FY 20 Metrics Freeze Data.xlsx]Small Business Goaling'!$L$14,'[2.22.2021 October 1 2019 - September 30 2020 FY 20 Metrics Freeze Data.xlsx]Small Business Goaling'!$P$14,'[2.22.2021 October 1 2019 - September 30 2020 FY 20 Metrics Freeze Data.xlsx]Small Business Goaling'!$T$14,'[2.22.2021 October 1 2019 - September 30 2020 FY 20 Metrics Freeze Data.xlsx]Small Business Goaling'!$X$14</c:f>
              <c:numCache>
                <c:formatCode>#,##0.0%</c:formatCode>
                <c:ptCount val="5"/>
                <c:pt idx="0" formatCode="0.0%">
                  <c:v>0.40400000000000003</c:v>
                </c:pt>
                <c:pt idx="1">
                  <c:v>5.0999999999999997E-2</c:v>
                </c:pt>
                <c:pt idx="2">
                  <c:v>5.0999999999999997E-2</c:v>
                </c:pt>
                <c:pt idx="3">
                  <c:v>8.0000000000000002E-3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B1-4F61-BE62-3B28AB2737D8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9B1-4F61-BE62-3B28AB2737D8}"/>
              </c:ext>
            </c:extLst>
          </c:dPt>
          <c:dLbls>
            <c:dLbl>
              <c:idx val="0"/>
              <c:layout>
                <c:manualLayout>
                  <c:x val="1.3146100985957599E-2"/>
                  <c:y val="-2.742073693230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B1-4F61-BE62-3B28AB2737D8}"/>
                </c:ext>
              </c:extLst>
            </c:dLbl>
            <c:dLbl>
              <c:idx val="1"/>
              <c:layout>
                <c:manualLayout>
                  <c:x val="1.3146100985957599E-2"/>
                  <c:y val="-3.084832904884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B1-4F61-BE62-3B28AB2737D8}"/>
                </c:ext>
              </c:extLst>
            </c:dLbl>
            <c:dLbl>
              <c:idx val="2"/>
              <c:layout>
                <c:manualLayout>
                  <c:x val="1.2392135201575376E-2"/>
                  <c:y val="-3.470430824929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B1-4F61-BE62-3B28AB2737D8}"/>
                </c:ext>
              </c:extLst>
            </c:dLbl>
            <c:dLbl>
              <c:idx val="3"/>
              <c:layout>
                <c:manualLayout>
                  <c:x val="1.5109582532003915E-2"/>
                  <c:y val="-4.035983254615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B1-4F61-BE62-3B28AB2737D8}"/>
                </c:ext>
              </c:extLst>
            </c:dLbl>
            <c:dLbl>
              <c:idx val="4"/>
              <c:layout>
                <c:manualLayout>
                  <c:x val="1.303223968964271E-2"/>
                  <c:y val="-3.316198331303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B1-4F61-BE62-3B28AB273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Goaling'!$G$14,'[2.22.2021 October 1 2019 - September 30 2020 FY 20 Metrics Freeze Data.xlsx]Small Business Goaling'!$K$14,'[2.22.2021 October 1 2019 - September 30 2020 FY 20 Metrics Freeze Data.xlsx]Small Business Goaling'!$O$14,'[2.22.2021 October 1 2019 - September 30 2020 FY 20 Metrics Freeze Data.xlsx]Small Business Goaling'!$S$14,'[2.22.2021 October 1 2019 - September 30 2020 FY 20 Metrics Freeze Data.xlsx]Small Business Goaling'!$W$14</c:f>
              <c:numCache>
                <c:formatCode>#,##0.0%</c:formatCode>
                <c:ptCount val="5"/>
                <c:pt idx="0">
                  <c:v>0.42030000000000001</c:v>
                </c:pt>
                <c:pt idx="1">
                  <c:v>9.0700000000000003E-2</c:v>
                </c:pt>
                <c:pt idx="2">
                  <c:v>6.4500000000000002E-2</c:v>
                </c:pt>
                <c:pt idx="3">
                  <c:v>1.7500000000000002E-2</c:v>
                </c:pt>
                <c:pt idx="4">
                  <c:v>3.0499999999999999E-2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B1-4F61-BE62-3B28AB273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791592"/>
        <c:axId val="232791984"/>
        <c:axId val="0"/>
      </c:bar3DChart>
      <c:catAx>
        <c:axId val="23279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791984"/>
        <c:crosses val="autoZero"/>
        <c:auto val="1"/>
        <c:lblAlgn val="ctr"/>
        <c:lblOffset val="100"/>
        <c:noMultiLvlLbl val="0"/>
      </c:catAx>
      <c:valAx>
        <c:axId val="23279198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791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0213905179188499E-3"/>
                  <c:y val="-2.729425827227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AC-4765-B0CA-66CC19119098}"/>
                </c:ext>
              </c:extLst>
            </c:dLbl>
            <c:dLbl>
              <c:idx val="1"/>
              <c:layout>
                <c:manualLayout>
                  <c:x val="6.4572637954503596E-3"/>
                  <c:y val="-2.5501037162341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AC-4765-B0CA-66CC19119098}"/>
                </c:ext>
              </c:extLst>
            </c:dLbl>
            <c:dLbl>
              <c:idx val="2"/>
              <c:layout>
                <c:manualLayout>
                  <c:x val="7.3155312363797432E-3"/>
                  <c:y val="-2.952211643529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AC-4765-B0CA-66CC19119098}"/>
                </c:ext>
              </c:extLst>
            </c:dLbl>
            <c:dLbl>
              <c:idx val="3"/>
              <c:layout>
                <c:manualLayout>
                  <c:x val="1.0526362475588524E-2"/>
                  <c:y val="-3.8183152209596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AC-4765-B0CA-66CC19119098}"/>
                </c:ext>
              </c:extLst>
            </c:dLbl>
            <c:dLbl>
              <c:idx val="4"/>
              <c:layout>
                <c:manualLayout>
                  <c:x val="1.1970073796615549E-2"/>
                  <c:y val="-3.063055326226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AC-4765-B0CA-66CC1911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Goaling'!$H$14,'[4.6.2021 October 1 2020 - March 31, 2021 FY 21 Metrics.xlsx]Small Business Goaling'!$L$14,'[4.6.2021 October 1 2020 - March 31, 2021 FY 21 Metrics.xlsx]Small Business Goaling'!$P$14,'[4.6.2021 October 1 2020 - March 31, 2021 FY 21 Metrics.xlsx]Small Business Goaling'!$T$14,'[4.6.2021 October 1 2020 - March 31, 2021 FY 21 Metrics.xlsx]Small Business Goaling'!$X$14</c:f>
              <c:numCache>
                <c:formatCode>#,##0.0%</c:formatCode>
                <c:ptCount val="5"/>
                <c:pt idx="0" formatCode="0.0%">
                  <c:v>0.4</c:v>
                </c:pt>
                <c:pt idx="1">
                  <c:v>5.5E-2</c:v>
                </c:pt>
                <c:pt idx="2">
                  <c:v>5.2999999999999999E-2</c:v>
                </c:pt>
                <c:pt idx="3" formatCode="0.0%">
                  <c:v>0.01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AC-4765-B0CA-66CC19119098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4AC-4765-B0CA-66CC19119098}"/>
              </c:ext>
            </c:extLst>
          </c:dPt>
          <c:dLbls>
            <c:dLbl>
              <c:idx val="0"/>
              <c:layout>
                <c:manualLayout>
                  <c:x val="1.3146100985957599E-2"/>
                  <c:y val="-2.742073693230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AC-4765-B0CA-66CC19119098}"/>
                </c:ext>
              </c:extLst>
            </c:dLbl>
            <c:dLbl>
              <c:idx val="1"/>
              <c:layout>
                <c:manualLayout>
                  <c:x val="1.3146100985957599E-2"/>
                  <c:y val="-3.084832904884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AC-4765-B0CA-66CC19119098}"/>
                </c:ext>
              </c:extLst>
            </c:dLbl>
            <c:dLbl>
              <c:idx val="2"/>
              <c:layout>
                <c:manualLayout>
                  <c:x val="1.2392135201575376E-2"/>
                  <c:y val="-3.4704308249291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AC-4765-B0CA-66CC19119098}"/>
                </c:ext>
              </c:extLst>
            </c:dLbl>
            <c:dLbl>
              <c:idx val="3"/>
              <c:layout>
                <c:manualLayout>
                  <c:x val="1.5109582532003915E-2"/>
                  <c:y val="-4.035983254615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AC-4765-B0CA-66CC19119098}"/>
                </c:ext>
              </c:extLst>
            </c:dLbl>
            <c:dLbl>
              <c:idx val="4"/>
              <c:layout>
                <c:manualLayout>
                  <c:x val="1.303223968964271E-2"/>
                  <c:y val="-3.316198331303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AC-4765-B0CA-66CC1911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Goaling'!$G$14,'[4.6.2021 October 1 2020 - March 31, 2021 FY 21 Metrics.xlsx]Small Business Goaling'!$K$14,'[4.6.2021 October 1 2020 - March 31, 2021 FY 21 Metrics.xlsx]Small Business Goaling'!$O$14,'[4.6.2021 October 1 2020 - March 31, 2021 FY 21 Metrics.xlsx]Small Business Goaling'!$S$14,'[4.6.2021 October 1 2020 - March 31, 2021 FY 21 Metrics.xlsx]Small Business Goaling'!$W$14</c:f>
              <c:numCache>
                <c:formatCode>#,##0.0%</c:formatCode>
                <c:ptCount val="5"/>
                <c:pt idx="0">
                  <c:v>0.30542999999999998</c:v>
                </c:pt>
                <c:pt idx="1">
                  <c:v>7.0485999999999993E-2</c:v>
                </c:pt>
                <c:pt idx="2">
                  <c:v>4.6517999999999997E-2</c:v>
                </c:pt>
                <c:pt idx="3">
                  <c:v>3.1057000000000001E-2</c:v>
                </c:pt>
                <c:pt idx="4">
                  <c:v>5.8611000000000003E-2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4AC-4765-B0CA-66CC19119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791592"/>
        <c:axId val="232791984"/>
        <c:axId val="0"/>
      </c:bar3DChart>
      <c:catAx>
        <c:axId val="23279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791984"/>
        <c:crosses val="autoZero"/>
        <c:auto val="1"/>
        <c:lblAlgn val="ctr"/>
        <c:lblOffset val="100"/>
        <c:noMultiLvlLbl val="0"/>
      </c:catAx>
      <c:valAx>
        <c:axId val="23279198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791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2209001173581993E-3"/>
                  <c:y val="-2.110097230622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48-4241-B705-6ACC5E893FDA}"/>
                </c:ext>
              </c:extLst>
            </c:dLbl>
            <c:dLbl>
              <c:idx val="1"/>
              <c:layout>
                <c:manualLayout>
                  <c:x val="1.06545454780842E-2"/>
                  <c:y val="-2.954136122870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48-4241-B705-6ACC5E893FDA}"/>
                </c:ext>
              </c:extLst>
            </c:dLbl>
            <c:dLbl>
              <c:idx val="2"/>
              <c:layout>
                <c:manualLayout>
                  <c:x val="1.03913472113347E-2"/>
                  <c:y val="-2.9377537931905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48-4241-B705-6ACC5E893FDA}"/>
                </c:ext>
              </c:extLst>
            </c:dLbl>
            <c:dLbl>
              <c:idx val="3"/>
              <c:layout>
                <c:manualLayout>
                  <c:x val="8.2209001173581993E-3"/>
                  <c:y val="-2.954136122870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8-4241-B705-6ACC5E893FDA}"/>
                </c:ext>
              </c:extLst>
            </c:dLbl>
            <c:dLbl>
              <c:idx val="4"/>
              <c:layout>
                <c:manualLayout>
                  <c:x val="1.21450529277085E-2"/>
                  <c:y val="-1.6880777844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48-4241-B705-6ACC5E893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Goaling'!$H$15,'Small Business Goaling'!$L$15,'Small Business Goaling'!$P$15,'Small Business Goaling'!$T$15,'Small Business Goaling'!$X$15)</c:f>
              <c:numCache>
                <c:formatCode>#,##0.0%</c:formatCode>
                <c:ptCount val="5"/>
                <c:pt idx="0" formatCode="0.0%">
                  <c:v>0.21299999999999999</c:v>
                </c:pt>
                <c:pt idx="1">
                  <c:v>0.11</c:v>
                </c:pt>
                <c:pt idx="2">
                  <c:v>0.107</c:v>
                </c:pt>
                <c:pt idx="3">
                  <c:v>0.02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48-4241-B705-6ACC5E893FDA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6544160150902E-2"/>
                  <c:y val="-2.07729934138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48-4241-B705-6ACC5E893FDA}"/>
                </c:ext>
              </c:extLst>
            </c:dLbl>
            <c:dLbl>
              <c:idx val="1"/>
              <c:layout>
                <c:manualLayout>
                  <c:x val="1.39163656112629E-2"/>
                  <c:y val="-3.596237048655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8-4241-B705-6ACC5E893FDA}"/>
                </c:ext>
              </c:extLst>
            </c:dLbl>
            <c:dLbl>
              <c:idx val="2"/>
              <c:layout>
                <c:manualLayout>
                  <c:x val="1.06280055643195E-2"/>
                  <c:y val="-2.9339323572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48-4241-B705-6ACC5E893FDA}"/>
                </c:ext>
              </c:extLst>
            </c:dLbl>
            <c:dLbl>
              <c:idx val="3"/>
              <c:layout>
                <c:manualLayout>
                  <c:x val="1.14438813523445E-2"/>
                  <c:y val="-2.904955903952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48-4241-B705-6ACC5E893FDA}"/>
                </c:ext>
              </c:extLst>
            </c:dLbl>
            <c:dLbl>
              <c:idx val="4"/>
              <c:layout>
                <c:manualLayout>
                  <c:x val="1.59420273684025E-2"/>
                  <c:y val="-2.009131899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48-4241-B705-6ACC5E893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Goaling'!$G$15,'Small Business Goaling'!$K$15,'Small Business Goaling'!$O$15,'Small Business Goaling'!$S$15,'Small Business Goaling'!$W$15)</c:f>
              <c:numCache>
                <c:formatCode>#,##0.0%</c:formatCode>
                <c:ptCount val="5"/>
                <c:pt idx="0">
                  <c:v>0.32400000000000001</c:v>
                </c:pt>
                <c:pt idx="1">
                  <c:v>0.20799999999999999</c:v>
                </c:pt>
                <c:pt idx="2">
                  <c:v>0.1109</c:v>
                </c:pt>
                <c:pt idx="3">
                  <c:v>0.104</c:v>
                </c:pt>
                <c:pt idx="4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48-4241-B705-6ACC5E893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792768"/>
        <c:axId val="232793160"/>
        <c:axId val="0"/>
      </c:bar3DChart>
      <c:catAx>
        <c:axId val="2327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793160"/>
        <c:crosses val="autoZero"/>
        <c:auto val="1"/>
        <c:lblAlgn val="ctr"/>
        <c:lblOffset val="100"/>
        <c:noMultiLvlLbl val="0"/>
      </c:catAx>
      <c:valAx>
        <c:axId val="2327931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792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2209001173581993E-3"/>
                  <c:y val="-2.1100972306220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21-4F44-A592-BC929000858B}"/>
                </c:ext>
              </c:extLst>
            </c:dLbl>
            <c:dLbl>
              <c:idx val="1"/>
              <c:layout>
                <c:manualLayout>
                  <c:x val="1.06545454780842E-2"/>
                  <c:y val="-2.954136122870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1-4F44-A592-BC929000858B}"/>
                </c:ext>
              </c:extLst>
            </c:dLbl>
            <c:dLbl>
              <c:idx val="2"/>
              <c:layout>
                <c:manualLayout>
                  <c:x val="1.03913472113347E-2"/>
                  <c:y val="-2.9377537931905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21-4F44-A592-BC929000858B}"/>
                </c:ext>
              </c:extLst>
            </c:dLbl>
            <c:dLbl>
              <c:idx val="3"/>
              <c:layout>
                <c:manualLayout>
                  <c:x val="8.2209001173581993E-3"/>
                  <c:y val="-2.954136122870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21-4F44-A592-BC929000858B}"/>
                </c:ext>
              </c:extLst>
            </c:dLbl>
            <c:dLbl>
              <c:idx val="4"/>
              <c:layout>
                <c:manualLayout>
                  <c:x val="1.21450529277085E-2"/>
                  <c:y val="-1.68807778449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21-4F44-A592-BC929000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Goaling'!$H$15,'[4.6.2021 October 1 2020 - March 31, 2021 FY 21 Metrics.xlsx]Small Business Goaling'!$L$15,'[4.6.2021 October 1 2020 - March 31, 2021 FY 21 Metrics.xlsx]Small Business Goaling'!$P$15,'[4.6.2021 October 1 2020 - March 31, 2021 FY 21 Metrics.xlsx]Small Business Goaling'!$T$15,'[4.6.2021 October 1 2020 - March 31, 2021 FY 21 Metrics.xlsx]Small Business Goaling'!$X$15</c:f>
              <c:numCache>
                <c:formatCode>#,##0.0%</c:formatCode>
                <c:ptCount val="5"/>
                <c:pt idx="0" formatCode="0.0%">
                  <c:v>0.20799999999999999</c:v>
                </c:pt>
                <c:pt idx="1">
                  <c:v>0.106</c:v>
                </c:pt>
                <c:pt idx="2">
                  <c:v>6.3E-2</c:v>
                </c:pt>
                <c:pt idx="3" formatCode="0.0%">
                  <c:v>5.8000000000000003E-2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21-4F44-A592-BC929000858B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6544160150902E-2"/>
                  <c:y val="-2.07729934138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21-4F44-A592-BC929000858B}"/>
                </c:ext>
              </c:extLst>
            </c:dLbl>
            <c:dLbl>
              <c:idx val="1"/>
              <c:layout>
                <c:manualLayout>
                  <c:x val="1.39163656112629E-2"/>
                  <c:y val="-3.596237048655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21-4F44-A592-BC929000858B}"/>
                </c:ext>
              </c:extLst>
            </c:dLbl>
            <c:dLbl>
              <c:idx val="2"/>
              <c:layout>
                <c:manualLayout>
                  <c:x val="1.06280055643195E-2"/>
                  <c:y val="-2.9339323572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21-4F44-A592-BC929000858B}"/>
                </c:ext>
              </c:extLst>
            </c:dLbl>
            <c:dLbl>
              <c:idx val="3"/>
              <c:layout>
                <c:manualLayout>
                  <c:x val="1.14438813523445E-2"/>
                  <c:y val="-2.904955903952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21-4F44-A592-BC929000858B}"/>
                </c:ext>
              </c:extLst>
            </c:dLbl>
            <c:dLbl>
              <c:idx val="4"/>
              <c:layout>
                <c:manualLayout>
                  <c:x val="1.59420273684025E-2"/>
                  <c:y val="-2.009131899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21-4F44-A592-BC92900085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Goaling'!$G$15,'[4.6.2021 October 1 2020 - March 31, 2021 FY 21 Metrics.xlsx]Small Business Goaling'!$K$15,'[4.6.2021 October 1 2020 - March 31, 2021 FY 21 Metrics.xlsx]Small Business Goaling'!$O$15,'[4.6.2021 October 1 2020 - March 31, 2021 FY 21 Metrics.xlsx]Small Business Goaling'!$S$15,'[4.6.2021 October 1 2020 - March 31, 2021 FY 21 Metrics.xlsx]Small Business Goaling'!$W$15</c:f>
              <c:numCache>
                <c:formatCode>#,##0.0%</c:formatCode>
                <c:ptCount val="5"/>
                <c:pt idx="0">
                  <c:v>0.18945500000000001</c:v>
                </c:pt>
                <c:pt idx="1">
                  <c:v>0.17741299999999999</c:v>
                </c:pt>
                <c:pt idx="2">
                  <c:v>5.6746999999999999E-2</c:v>
                </c:pt>
                <c:pt idx="3">
                  <c:v>6.4028000000000002E-2</c:v>
                </c:pt>
                <c:pt idx="4">
                  <c:v>3.1132E-2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21-4F44-A592-BC9290008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792768"/>
        <c:axId val="232793160"/>
        <c:axId val="0"/>
      </c:bar3DChart>
      <c:catAx>
        <c:axId val="2327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793160"/>
        <c:crosses val="autoZero"/>
        <c:auto val="1"/>
        <c:lblAlgn val="ctr"/>
        <c:lblOffset val="100"/>
        <c:noMultiLvlLbl val="0"/>
      </c:catAx>
      <c:valAx>
        <c:axId val="2327931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792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FY2019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Sheet7!$A$2:$A$7</c:f>
              <c:strCache>
                <c:ptCount val="6"/>
                <c:pt idx="0">
                  <c:v>Total SDB</c:v>
                </c:pt>
                <c:pt idx="1">
                  <c:v>Total WOSB</c:v>
                </c:pt>
                <c:pt idx="2">
                  <c:v>Total HUBZone</c:v>
                </c:pt>
                <c:pt idx="3">
                  <c:v>Total VOSB</c:v>
                </c:pt>
                <c:pt idx="4">
                  <c:v>Total SDVOSB</c:v>
                </c:pt>
                <c:pt idx="5">
                  <c:v>Total HBCU/MSI</c:v>
                </c:pt>
              </c:strCache>
            </c:strRef>
          </c:cat>
          <c:val>
            <c:numRef>
              <c:f>Sheet7!$B$2:$B$7</c:f>
              <c:numCache>
                <c:formatCode>"$"#,##0</c:formatCode>
                <c:ptCount val="6"/>
                <c:pt idx="0">
                  <c:v>658690548</c:v>
                </c:pt>
                <c:pt idx="1">
                  <c:v>781276231</c:v>
                </c:pt>
                <c:pt idx="2">
                  <c:v>263797075</c:v>
                </c:pt>
                <c:pt idx="3">
                  <c:v>391505631</c:v>
                </c:pt>
                <c:pt idx="4">
                  <c:v>275016583</c:v>
                </c:pt>
                <c:pt idx="5">
                  <c:v>25062860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E-4E56-9E70-BE40AD452F96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FY2020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Sheet7!$A$2:$A$7</c:f>
              <c:strCache>
                <c:ptCount val="6"/>
                <c:pt idx="0">
                  <c:v>Total SDB</c:v>
                </c:pt>
                <c:pt idx="1">
                  <c:v>Total WOSB</c:v>
                </c:pt>
                <c:pt idx="2">
                  <c:v>Total HUBZone</c:v>
                </c:pt>
                <c:pt idx="3">
                  <c:v>Total VOSB</c:v>
                </c:pt>
                <c:pt idx="4">
                  <c:v>Total SDVOSB</c:v>
                </c:pt>
                <c:pt idx="5">
                  <c:v>Total HBCU/MSI</c:v>
                </c:pt>
              </c:strCache>
            </c:strRef>
          </c:cat>
          <c:val>
            <c:numRef>
              <c:f>Sheet7!$C$2:$C$7</c:f>
              <c:numCache>
                <c:formatCode>"$"#,##0</c:formatCode>
                <c:ptCount val="6"/>
                <c:pt idx="0">
                  <c:v>848684829</c:v>
                </c:pt>
                <c:pt idx="1">
                  <c:v>814542171</c:v>
                </c:pt>
                <c:pt idx="2">
                  <c:v>282378071</c:v>
                </c:pt>
                <c:pt idx="3">
                  <c:v>426472707</c:v>
                </c:pt>
                <c:pt idx="4">
                  <c:v>275021590</c:v>
                </c:pt>
                <c:pt idx="5">
                  <c:v>37635567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E-4E56-9E70-BE40AD452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03584543"/>
        <c:axId val="1443064031"/>
      </c:barChart>
      <c:catAx>
        <c:axId val="150358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064031"/>
        <c:crosses val="autoZero"/>
        <c:auto val="1"/>
        <c:lblAlgn val="ctr"/>
        <c:lblOffset val="100"/>
        <c:noMultiLvlLbl val="0"/>
      </c:catAx>
      <c:valAx>
        <c:axId val="144306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358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118237747842598E-2"/>
                  <c:y val="-3.592095262917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AD-4FBB-A185-9CB6BA89D543}"/>
                </c:ext>
              </c:extLst>
            </c:dLbl>
            <c:dLbl>
              <c:idx val="1"/>
              <c:layout>
                <c:manualLayout>
                  <c:x val="1.78265625686925E-2"/>
                  <c:y val="-4.18328137709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AD-4FBB-A185-9CB6BA89D543}"/>
                </c:ext>
              </c:extLst>
            </c:dLbl>
            <c:dLbl>
              <c:idx val="2"/>
              <c:layout>
                <c:manualLayout>
                  <c:x val="1.12473395795567E-2"/>
                  <c:y val="-4.577519467344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AD-4FBB-A185-9CB6BA89D543}"/>
                </c:ext>
              </c:extLst>
            </c:dLbl>
            <c:dLbl>
              <c:idx val="3"/>
              <c:layout>
                <c:manualLayout>
                  <c:x val="1.2517876215130201E-2"/>
                  <c:y val="-2.9202555467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AD-4FBB-A185-9CB6BA89D543}"/>
                </c:ext>
              </c:extLst>
            </c:dLbl>
            <c:dLbl>
              <c:idx val="4"/>
              <c:layout>
                <c:manualLayout>
                  <c:x val="1.2896864906242001E-2"/>
                  <c:y val="-2.9267201484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AD-4FBB-A185-9CB6BA89D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Goaling'!$H$3,'[2.22.2021 October 1 2019 - September 30 2020 FY 20 Metrics Freeze Data.xlsx]Small Business Goaling'!$L$3,'[2.22.2021 October 1 2019 - September 30 2020 FY 20 Metrics Freeze Data.xlsx]Small Business Goaling'!$P$3,'[2.22.2021 October 1 2019 - September 30 2020 FY 20 Metrics Freeze Data.xlsx]Small Business Goaling'!$T$3,'[2.22.2021 October 1 2019 - September 30 2020 FY 20 Metrics Freeze Data.xlsx]Small Business Goaling'!$X$3</c:f>
              <c:numCache>
                <c:formatCode>#,##0.0%</c:formatCode>
                <c:ptCount val="5"/>
                <c:pt idx="0" formatCode="0.0%">
                  <c:v>0.379</c:v>
                </c:pt>
                <c:pt idx="1">
                  <c:v>0.14499999999999999</c:v>
                </c:pt>
                <c:pt idx="2">
                  <c:v>9.1999999999999998E-2</c:v>
                </c:pt>
                <c:pt idx="3">
                  <c:v>4.0000000000000001E-3</c:v>
                </c:pt>
                <c:pt idx="4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AD-4FBB-A185-9CB6BA89D543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265480866954399E-2"/>
                  <c:y val="-3.11518552038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AD-4FBB-A185-9CB6BA89D543}"/>
                </c:ext>
              </c:extLst>
            </c:dLbl>
            <c:dLbl>
              <c:idx val="1"/>
              <c:layout>
                <c:manualLayout>
                  <c:x val="8.7380749805397902E-3"/>
                  <c:y val="-2.960479735012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AD-4FBB-A185-9CB6BA89D543}"/>
                </c:ext>
              </c:extLst>
            </c:dLbl>
            <c:dLbl>
              <c:idx val="2"/>
              <c:layout>
                <c:manualLayout>
                  <c:x val="1.1655680175439E-2"/>
                  <c:y val="-3.374761510924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AD-4FBB-A185-9CB6BA89D543}"/>
                </c:ext>
              </c:extLst>
            </c:dLbl>
            <c:dLbl>
              <c:idx val="3"/>
              <c:layout>
                <c:manualLayout>
                  <c:x val="1.2408744022943599E-2"/>
                  <c:y val="-3.378489773273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AD-4FBB-A185-9CB6BA89D543}"/>
                </c:ext>
              </c:extLst>
            </c:dLbl>
            <c:dLbl>
              <c:idx val="4"/>
              <c:layout>
                <c:manualLayout>
                  <c:x val="1.51828807878458E-2"/>
                  <c:y val="-3.314501138217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AD-4FBB-A185-9CB6BA89D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Goaling'!$G$3,'[2.22.2021 October 1 2019 - September 30 2020 FY 20 Metrics Freeze Data.xlsx]Small Business Goaling'!$K$3,'[2.22.2021 October 1 2019 - September 30 2020 FY 20 Metrics Freeze Data.xlsx]Small Business Goaling'!$O$3,'[2.22.2021 October 1 2019 - September 30 2020 FY 20 Metrics Freeze Data.xlsx]Small Business Goaling'!$S$3,'[2.22.2021 October 1 2019 - September 30 2020 FY 20 Metrics Freeze Data.xlsx]Small Business Goaling'!$W$3</c:f>
              <c:numCache>
                <c:formatCode>#,##0.0%</c:formatCode>
                <c:ptCount val="5"/>
                <c:pt idx="0">
                  <c:v>0.29399999999999998</c:v>
                </c:pt>
                <c:pt idx="1">
                  <c:v>0.1449</c:v>
                </c:pt>
                <c:pt idx="2">
                  <c:v>0.1027</c:v>
                </c:pt>
                <c:pt idx="3">
                  <c:v>1.12E-2</c:v>
                </c:pt>
                <c:pt idx="4">
                  <c:v>3.56E-2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FAD-4FBB-A185-9CB6BA89D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182985616"/>
        <c:axId val="182986000"/>
        <c:axId val="0"/>
      </c:bar3DChart>
      <c:catAx>
        <c:axId val="18298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986000"/>
        <c:crosses val="autoZero"/>
        <c:auto val="1"/>
        <c:lblAlgn val="ctr"/>
        <c:lblOffset val="100"/>
        <c:noMultiLvlLbl val="0"/>
      </c:catAx>
      <c:valAx>
        <c:axId val="18298600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829856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662463195500248E-2"/>
          <c:y val="1.8212266414805726E-2"/>
          <c:w val="0.92401063648257264"/>
          <c:h val="0.81168381528258648"/>
        </c:manualLayout>
      </c:layout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118237747842598E-2"/>
                  <c:y val="-3.592095262917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8-46CC-88DB-BCFC550A1F7B}"/>
                </c:ext>
              </c:extLst>
            </c:dLbl>
            <c:dLbl>
              <c:idx val="1"/>
              <c:layout>
                <c:manualLayout>
                  <c:x val="1.78265625686925E-2"/>
                  <c:y val="-4.18328137709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88-46CC-88DB-BCFC550A1F7B}"/>
                </c:ext>
              </c:extLst>
            </c:dLbl>
            <c:dLbl>
              <c:idx val="2"/>
              <c:layout>
                <c:manualLayout>
                  <c:x val="1.12473395795567E-2"/>
                  <c:y val="-4.577519467344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8-46CC-88DB-BCFC550A1F7B}"/>
                </c:ext>
              </c:extLst>
            </c:dLbl>
            <c:dLbl>
              <c:idx val="3"/>
              <c:layout>
                <c:manualLayout>
                  <c:x val="1.2517876215130201E-2"/>
                  <c:y val="-2.9202555467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88-46CC-88DB-BCFC550A1F7B}"/>
                </c:ext>
              </c:extLst>
            </c:dLbl>
            <c:dLbl>
              <c:idx val="4"/>
              <c:layout>
                <c:manualLayout>
                  <c:x val="1.2896864906242001E-2"/>
                  <c:y val="-2.9267201484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8-46CC-88DB-BCFC550A1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Goaling'!$H$3,'[4.6.2021 October 1 2020 - March 31, 2021 FY 21 Metrics.xlsx]Small Business Goaling'!$L$3,'[4.6.2021 October 1 2020 - March 31, 2021 FY 21 Metrics.xlsx]Small Business Goaling'!$P$3,'[4.6.2021 October 1 2020 - March 31, 2021 FY 21 Metrics.xlsx]Small Business Goaling'!$T$3,'[4.6.2021 October 1 2020 - March 31, 2021 FY 21 Metrics.xlsx]Small Business Goaling'!$X$3</c:f>
              <c:numCache>
                <c:formatCode>#,##0.0%</c:formatCode>
                <c:ptCount val="5"/>
                <c:pt idx="0" formatCode="0.0%">
                  <c:v>0.38</c:v>
                </c:pt>
                <c:pt idx="1">
                  <c:v>8.5999999999999993E-2</c:v>
                </c:pt>
                <c:pt idx="2">
                  <c:v>1.7000000000000001E-2</c:v>
                </c:pt>
                <c:pt idx="3" formatCode="0.0%">
                  <c:v>4.0000000000000001E-3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88-46CC-88DB-BCFC550A1F7B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265480866954399E-2"/>
                  <c:y val="-3.115185520386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88-46CC-88DB-BCFC550A1F7B}"/>
                </c:ext>
              </c:extLst>
            </c:dLbl>
            <c:dLbl>
              <c:idx val="1"/>
              <c:layout>
                <c:manualLayout>
                  <c:x val="8.7380749805397902E-3"/>
                  <c:y val="-2.960479735012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88-46CC-88DB-BCFC550A1F7B}"/>
                </c:ext>
              </c:extLst>
            </c:dLbl>
            <c:dLbl>
              <c:idx val="2"/>
              <c:layout>
                <c:manualLayout>
                  <c:x val="1.1655680175439E-2"/>
                  <c:y val="-3.374761510924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88-46CC-88DB-BCFC550A1F7B}"/>
                </c:ext>
              </c:extLst>
            </c:dLbl>
            <c:dLbl>
              <c:idx val="3"/>
              <c:layout>
                <c:manualLayout>
                  <c:x val="1.2408744022943599E-2"/>
                  <c:y val="-3.378489773273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88-46CC-88DB-BCFC550A1F7B}"/>
                </c:ext>
              </c:extLst>
            </c:dLbl>
            <c:dLbl>
              <c:idx val="4"/>
              <c:layout>
                <c:manualLayout>
                  <c:x val="1.51828807878458E-2"/>
                  <c:y val="-3.314501138217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88-46CC-88DB-BCFC550A1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Goaling'!$G$3,'[4.6.2021 October 1 2020 - March 31, 2021 FY 21 Metrics.xlsx]Small Business Goaling'!$K$3,'[4.6.2021 October 1 2020 - March 31, 2021 FY 21 Metrics.xlsx]Small Business Goaling'!$O$3,'[4.6.2021 October 1 2020 - March 31, 2021 FY 21 Metrics.xlsx]Small Business Goaling'!$S$3,'[4.6.2021 October 1 2020 - March 31, 2021 FY 21 Metrics.xlsx]Small Business Goaling'!$W$3</c:f>
              <c:numCache>
                <c:formatCode>#,##0.0%</c:formatCode>
                <c:ptCount val="5"/>
                <c:pt idx="0">
                  <c:v>0.35749700000000001</c:v>
                </c:pt>
                <c:pt idx="1">
                  <c:v>0.232017</c:v>
                </c:pt>
                <c:pt idx="2">
                  <c:v>7.7793000000000001E-2</c:v>
                </c:pt>
                <c:pt idx="3">
                  <c:v>9.9819999999999996E-3</c:v>
                </c:pt>
                <c:pt idx="4">
                  <c:v>2.7951E-2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988-46CC-88DB-BCFC550A1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182985616"/>
        <c:axId val="182986000"/>
        <c:axId val="0"/>
      </c:bar3DChart>
      <c:catAx>
        <c:axId val="18298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986000"/>
        <c:crosses val="autoZero"/>
        <c:auto val="1"/>
        <c:lblAlgn val="ctr"/>
        <c:lblOffset val="100"/>
        <c:noMultiLvlLbl val="0"/>
      </c:catAx>
      <c:valAx>
        <c:axId val="18298600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829856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33079995612894E-2"/>
          <c:y val="0.1187165593626435"/>
          <c:w val="0.91646269195405516"/>
          <c:h val="0.74484701827108235"/>
        </c:manualLayout>
      </c:layout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2433870798432E-2"/>
                  <c:y val="-3.006189571869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13-473B-9383-631376946FFB}"/>
                </c:ext>
              </c:extLst>
            </c:dLbl>
            <c:dLbl>
              <c:idx val="1"/>
              <c:layout>
                <c:manualLayout>
                  <c:x val="8.0526175338663693E-3"/>
                  <c:y val="-3.387323010166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13-473B-9383-631376946FFB}"/>
                </c:ext>
              </c:extLst>
            </c:dLbl>
            <c:dLbl>
              <c:idx val="2"/>
              <c:layout>
                <c:manualLayout>
                  <c:x val="1.44772836786238E-2"/>
                  <c:y val="-3.784552581603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13-473B-9383-631376946FFB}"/>
                </c:ext>
              </c:extLst>
            </c:dLbl>
            <c:dLbl>
              <c:idx val="3"/>
              <c:layout>
                <c:manualLayout>
                  <c:x val="1.2936012700719901E-2"/>
                  <c:y val="-1.6533804959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13-473B-9383-631376946FFB}"/>
                </c:ext>
              </c:extLst>
            </c:dLbl>
            <c:dLbl>
              <c:idx val="4"/>
              <c:layout>
                <c:manualLayout>
                  <c:x val="1.12433870798432E-2"/>
                  <c:y val="-2.14727826562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13-473B-9383-631376946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Goaling'!$H$4,'[2.22.2021 October 1 2019 - September 30 2020 FY 20 Metrics Freeze Data.xlsx]Small Business Goaling'!$L$4,'[2.22.2021 October 1 2019 - September 30 2020 FY 20 Metrics Freeze Data.xlsx]Small Business Goaling'!$P$4,'[2.22.2021 October 1 2019 - September 30 2020 FY 20 Metrics Freeze Data.xlsx]Small Business Goaling'!$T$4,'[2.22.2021 October 1 2019 - September 30 2020 FY 20 Metrics Freeze Data.xlsx]Small Business Goaling'!$X$4</c:f>
              <c:numCache>
                <c:formatCode>#,##0.0%</c:formatCode>
                <c:ptCount val="5"/>
                <c:pt idx="0" formatCode="0.0%">
                  <c:v>0.37</c:v>
                </c:pt>
                <c:pt idx="1">
                  <c:v>0.17499999999999999</c:v>
                </c:pt>
                <c:pt idx="2">
                  <c:v>0.05</c:v>
                </c:pt>
                <c:pt idx="3">
                  <c:v>0.03</c:v>
                </c:pt>
                <c:pt idx="4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13-473B-9383-631376946FFB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285612385178999E-2"/>
                  <c:y val="-2.9256412753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13-473B-9383-631376946FFB}"/>
                </c:ext>
              </c:extLst>
            </c:dLbl>
            <c:dLbl>
              <c:idx val="1"/>
              <c:layout>
                <c:manualLayout>
                  <c:x val="1.49614196262238E-2"/>
                  <c:y val="-2.52087086843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13-473B-9383-631376946FFB}"/>
                </c:ext>
              </c:extLst>
            </c:dLbl>
            <c:dLbl>
              <c:idx val="2"/>
              <c:layout>
                <c:manualLayout>
                  <c:x val="9.6371889255799092E-3"/>
                  <c:y val="-1.717822612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13-473B-9383-631376946FFB}"/>
                </c:ext>
              </c:extLst>
            </c:dLbl>
            <c:dLbl>
              <c:idx val="3"/>
              <c:layout>
                <c:manualLayout>
                  <c:x val="1.24529681150696E-2"/>
                  <c:y val="-2.52087086843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13-473B-9383-631376946FFB}"/>
                </c:ext>
              </c:extLst>
            </c:dLbl>
            <c:dLbl>
              <c:idx val="4"/>
              <c:layout>
                <c:manualLayout>
                  <c:x val="1.2804940513755801E-2"/>
                  <c:y val="-2.1472782656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13-473B-9383-631376946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Goaling'!$G$4,'[2.22.2021 October 1 2019 - September 30 2020 FY 20 Metrics Freeze Data.xlsx]Small Business Goaling'!$K$4,'[2.22.2021 October 1 2019 - September 30 2020 FY 20 Metrics Freeze Data.xlsx]Small Business Goaling'!$O$4,'[2.22.2021 October 1 2019 - September 30 2020 FY 20 Metrics Freeze Data.xlsx]Small Business Goaling'!$S$4,'[2.22.2021 October 1 2019 - September 30 2020 FY 20 Metrics Freeze Data.xlsx]Small Business Goaling'!$W$4</c:f>
              <c:numCache>
                <c:formatCode>#,##0.0%</c:formatCode>
                <c:ptCount val="5"/>
                <c:pt idx="0">
                  <c:v>0.3639</c:v>
                </c:pt>
                <c:pt idx="1">
                  <c:v>0.16209999999999999</c:v>
                </c:pt>
                <c:pt idx="2">
                  <c:v>4.0399999999999998E-2</c:v>
                </c:pt>
                <c:pt idx="3">
                  <c:v>2.5999999999999999E-3</c:v>
                </c:pt>
                <c:pt idx="4">
                  <c:v>2.06E-2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413-473B-9383-631376946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197408"/>
        <c:axId val="232241104"/>
        <c:axId val="0"/>
      </c:bar3DChart>
      <c:catAx>
        <c:axId val="2321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41104"/>
        <c:crosses val="autoZero"/>
        <c:auto val="1"/>
        <c:lblAlgn val="ctr"/>
        <c:lblOffset val="100"/>
        <c:noMultiLvlLbl val="0"/>
      </c:catAx>
      <c:valAx>
        <c:axId val="23224110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1974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33079995612894E-2"/>
          <c:y val="0.1187165593626435"/>
          <c:w val="0.91646269195405516"/>
          <c:h val="0.74484701827108235"/>
        </c:manualLayout>
      </c:layout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2433870798432E-2"/>
                  <c:y val="-3.006189571869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36-4358-A8A4-1F6ACA630215}"/>
                </c:ext>
              </c:extLst>
            </c:dLbl>
            <c:dLbl>
              <c:idx val="1"/>
              <c:layout>
                <c:manualLayout>
                  <c:x val="8.0526175338663693E-3"/>
                  <c:y val="-3.387323010166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36-4358-A8A4-1F6ACA630215}"/>
                </c:ext>
              </c:extLst>
            </c:dLbl>
            <c:dLbl>
              <c:idx val="2"/>
              <c:layout>
                <c:manualLayout>
                  <c:x val="1.44772836786238E-2"/>
                  <c:y val="-3.784552581603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36-4358-A8A4-1F6ACA630215}"/>
                </c:ext>
              </c:extLst>
            </c:dLbl>
            <c:dLbl>
              <c:idx val="3"/>
              <c:layout>
                <c:manualLayout>
                  <c:x val="1.2936012700719901E-2"/>
                  <c:y val="-1.6533804959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36-4358-A8A4-1F6ACA630215}"/>
                </c:ext>
              </c:extLst>
            </c:dLbl>
            <c:dLbl>
              <c:idx val="4"/>
              <c:layout>
                <c:manualLayout>
                  <c:x val="1.12433870798432E-2"/>
                  <c:y val="-2.14727826562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36-4358-A8A4-1F6ACA630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Goaling'!$H$4,'[4.6.2021 October 1 2020 - March 31, 2021 FY 21 Metrics.xlsx]Small Business Goaling'!$L$4,'[4.6.2021 October 1 2020 - March 31, 2021 FY 21 Metrics.xlsx]Small Business Goaling'!$P$4,'[4.6.2021 October 1 2020 - March 31, 2021 FY 21 Metrics.xlsx]Small Business Goaling'!$T$4,'[4.6.2021 October 1 2020 - March 31, 2021 FY 21 Metrics.xlsx]Small Business Goaling'!$X$4</c:f>
              <c:numCache>
                <c:formatCode>#,##0.0%</c:formatCode>
                <c:ptCount val="5"/>
                <c:pt idx="0" formatCode="0.0%">
                  <c:v>0.24399999999999999</c:v>
                </c:pt>
                <c:pt idx="1">
                  <c:v>3.5000000000000003E-2</c:v>
                </c:pt>
                <c:pt idx="2">
                  <c:v>0.02</c:v>
                </c:pt>
                <c:pt idx="3" formatCode="0.0%">
                  <c:v>4.0000000000000001E-3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36-4358-A8A4-1F6ACA630215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285612385178999E-2"/>
                  <c:y val="-2.9256412753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36-4358-A8A4-1F6ACA630215}"/>
                </c:ext>
              </c:extLst>
            </c:dLbl>
            <c:dLbl>
              <c:idx val="1"/>
              <c:layout>
                <c:manualLayout>
                  <c:x val="1.49614196262238E-2"/>
                  <c:y val="-2.52087086843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36-4358-A8A4-1F6ACA630215}"/>
                </c:ext>
              </c:extLst>
            </c:dLbl>
            <c:dLbl>
              <c:idx val="2"/>
              <c:layout>
                <c:manualLayout>
                  <c:x val="9.6371889255799092E-3"/>
                  <c:y val="-1.717822612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36-4358-A8A4-1F6ACA630215}"/>
                </c:ext>
              </c:extLst>
            </c:dLbl>
            <c:dLbl>
              <c:idx val="3"/>
              <c:layout>
                <c:manualLayout>
                  <c:x val="1.24529681150696E-2"/>
                  <c:y val="-2.520870868433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36-4358-A8A4-1F6ACA630215}"/>
                </c:ext>
              </c:extLst>
            </c:dLbl>
            <c:dLbl>
              <c:idx val="4"/>
              <c:layout>
                <c:manualLayout>
                  <c:x val="1.2804940513755801E-2"/>
                  <c:y val="-2.1472782656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36-4358-A8A4-1F6ACA6302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Goaling'!$G$4,'[4.6.2021 October 1 2020 - March 31, 2021 FY 21 Metrics.xlsx]Small Business Goaling'!$K$4,'[4.6.2021 October 1 2020 - March 31, 2021 FY 21 Metrics.xlsx]Small Business Goaling'!$O$4,'[4.6.2021 October 1 2020 - March 31, 2021 FY 21 Metrics.xlsx]Small Business Goaling'!$S$4,'[4.6.2021 October 1 2020 - March 31, 2021 FY 21 Metrics.xlsx]Small Business Goaling'!$W$4</c:f>
              <c:numCache>
                <c:formatCode>#,##0.0%</c:formatCode>
                <c:ptCount val="5"/>
                <c:pt idx="0">
                  <c:v>0.29137800000000003</c:v>
                </c:pt>
                <c:pt idx="1">
                  <c:v>0.157471</c:v>
                </c:pt>
                <c:pt idx="2">
                  <c:v>1.9245999999999999E-2</c:v>
                </c:pt>
                <c:pt idx="3">
                  <c:v>5.79E-3</c:v>
                </c:pt>
                <c:pt idx="4">
                  <c:v>1.6041E-2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36-4358-A8A4-1F6ACA630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197408"/>
        <c:axId val="232241104"/>
        <c:axId val="0"/>
      </c:bar3DChart>
      <c:catAx>
        <c:axId val="2321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41104"/>
        <c:crosses val="autoZero"/>
        <c:auto val="1"/>
        <c:lblAlgn val="ctr"/>
        <c:lblOffset val="100"/>
        <c:noMultiLvlLbl val="0"/>
      </c:catAx>
      <c:valAx>
        <c:axId val="23224110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1974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1062805917195297E-3"/>
                  <c:y val="-3.8770068517039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9E-4312-8F38-6451A5859FE5}"/>
                </c:ext>
              </c:extLst>
            </c:dLbl>
            <c:dLbl>
              <c:idx val="1"/>
              <c:layout>
                <c:manualLayout>
                  <c:x val="1.29561485378348E-2"/>
                  <c:y val="-1.69224847509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9E-4312-8F38-6451A5859FE5}"/>
                </c:ext>
              </c:extLst>
            </c:dLbl>
            <c:dLbl>
              <c:idx val="2"/>
              <c:layout>
                <c:manualLayout>
                  <c:x val="8.1062805917195297E-3"/>
                  <c:y val="-3.0110403905167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9E-4312-8F38-6451A5859FE5}"/>
                </c:ext>
              </c:extLst>
            </c:dLbl>
            <c:dLbl>
              <c:idx val="3"/>
              <c:layout>
                <c:manualLayout>
                  <c:x val="1.29561485378348E-2"/>
                  <c:y val="-1.712090698736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9E-4312-8F38-6451A5859FE5}"/>
                </c:ext>
              </c:extLst>
            </c:dLbl>
            <c:dLbl>
              <c:idx val="4"/>
              <c:layout>
                <c:manualLayout>
                  <c:x val="1.29504203473475E-2"/>
                  <c:y val="-2.9515478127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9E-4312-8F38-6451A5859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Goaling'!$H$5,'[2.22.2021 October 1 2019 - September 30 2020 FY 20 Metrics Freeze Data.xlsx]Small Business Goaling'!$L$5,'[2.22.2021 October 1 2019 - September 30 2020 FY 20 Metrics Freeze Data.xlsx]Small Business Goaling'!$P$5,'[2.22.2021 October 1 2019 - September 30 2020 FY 20 Metrics Freeze Data.xlsx]Small Business Goaling'!$T$5,'[2.22.2021 October 1 2019 - September 30 2020 FY 20 Metrics Freeze Data.xlsx]Small Business Goaling'!$X$5</c:f>
              <c:numCache>
                <c:formatCode>#,##0.0%</c:formatCode>
                <c:ptCount val="5"/>
                <c:pt idx="0" formatCode="0.0%">
                  <c:v>0.41899999999999998</c:v>
                </c:pt>
                <c:pt idx="1">
                  <c:v>0.307</c:v>
                </c:pt>
                <c:pt idx="2">
                  <c:v>7.0000000000000007E-2</c:v>
                </c:pt>
                <c:pt idx="3">
                  <c:v>1.0999999999999999E-2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9E-4312-8F38-6451A5859FE5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3511095632268E-2"/>
                  <c:y val="-3.424181397472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9E-4312-8F38-6451A5859FE5}"/>
                </c:ext>
              </c:extLst>
            </c:dLbl>
            <c:dLbl>
              <c:idx val="1"/>
              <c:layout>
                <c:manualLayout>
                  <c:x val="9.7171750499370907E-3"/>
                  <c:y val="-3.384531043363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9E-4312-8F38-6451A5859FE5}"/>
                </c:ext>
              </c:extLst>
            </c:dLbl>
            <c:dLbl>
              <c:idx val="2"/>
              <c:layout>
                <c:manualLayout>
                  <c:x val="1.4578499377027499E-2"/>
                  <c:y val="-2.51856458217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9E-4312-8F38-6451A5859FE5}"/>
                </c:ext>
              </c:extLst>
            </c:dLbl>
            <c:dLbl>
              <c:idx val="3"/>
              <c:layout>
                <c:manualLayout>
                  <c:x val="9.7229032404246296E-3"/>
                  <c:y val="-3.424181397472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9E-4312-8F38-6451A5859FE5}"/>
                </c:ext>
              </c:extLst>
            </c:dLbl>
            <c:dLbl>
              <c:idx val="4"/>
              <c:layout>
                <c:manualLayout>
                  <c:x val="9.7343596213998202E-3"/>
                  <c:y val="-3.4043391738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A9E-4312-8F38-6451A5859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'[2.22.2021 October 1 2019 - September 30 2020 FY 20 Metrics Freeze Data.xlsx]Small Business Goaling'!$G$2,'[2.22.2021 October 1 2019 - September 30 2020 FY 20 Metrics Freeze Data.xlsx]Small Business Goaling'!$K$2,'[2.22.2021 October 1 2019 - September 30 2020 FY 20 Metrics Freeze Data.xlsx]Small Business Goaling'!$O$2,'[2.22.2021 October 1 2019 - September 30 2020 FY 20 Metrics Freeze Data.xlsx]Small Business Goaling'!$S$2,'[2.22.2021 October 1 2019 - September 30 2020 FY 20 Metrics Freeze Data.xlsx]Small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'[2.22.2021 October 1 2019 - September 30 2020 FY 20 Metrics Freeze Data.xlsx]Small Business Goaling'!$G$5,'[2.22.2021 October 1 2019 - September 30 2020 FY 20 Metrics Freeze Data.xlsx]Small Business Goaling'!$K$5,'[2.22.2021 October 1 2019 - September 30 2020 FY 20 Metrics Freeze Data.xlsx]Small Business Goaling'!$O$5,'[2.22.2021 October 1 2019 - September 30 2020 FY 20 Metrics Freeze Data.xlsx]Small Business Goaling'!$S$5,'[2.22.2021 October 1 2019 - September 30 2020 FY 20 Metrics Freeze Data.xlsx]Small Business Goaling'!$W$5</c:f>
              <c:numCache>
                <c:formatCode>#,##0.0%</c:formatCode>
                <c:ptCount val="5"/>
                <c:pt idx="0">
                  <c:v>0.46439999999999998</c:v>
                </c:pt>
                <c:pt idx="1">
                  <c:v>0.38640000000000002</c:v>
                </c:pt>
                <c:pt idx="2">
                  <c:v>0.153</c:v>
                </c:pt>
                <c:pt idx="3">
                  <c:v>7.0000000000000001E-3</c:v>
                </c:pt>
                <c:pt idx="4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A9E-4312-8F38-6451A5859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66248"/>
        <c:axId val="232287672"/>
        <c:axId val="0"/>
      </c:bar3DChart>
      <c:catAx>
        <c:axId val="23226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87672"/>
        <c:crosses val="autoZero"/>
        <c:auto val="1"/>
        <c:lblAlgn val="ctr"/>
        <c:lblOffset val="100"/>
        <c:noMultiLvlLbl val="0"/>
      </c:catAx>
      <c:valAx>
        <c:axId val="2322876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66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1062805917195297E-3"/>
                  <c:y val="-3.8770068517039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93-4E15-9EBB-C467EAAC74AE}"/>
                </c:ext>
              </c:extLst>
            </c:dLbl>
            <c:dLbl>
              <c:idx val="1"/>
              <c:layout>
                <c:manualLayout>
                  <c:x val="1.29561485378348E-2"/>
                  <c:y val="-1.69224847509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93-4E15-9EBB-C467EAAC74AE}"/>
                </c:ext>
              </c:extLst>
            </c:dLbl>
            <c:dLbl>
              <c:idx val="2"/>
              <c:layout>
                <c:manualLayout>
                  <c:x val="8.1062805917195297E-3"/>
                  <c:y val="-3.0110403905167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93-4E15-9EBB-C467EAAC74AE}"/>
                </c:ext>
              </c:extLst>
            </c:dLbl>
            <c:dLbl>
              <c:idx val="3"/>
              <c:layout>
                <c:manualLayout>
                  <c:x val="1.29561485378348E-2"/>
                  <c:y val="-1.712090698736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93-4E15-9EBB-C467EAAC74AE}"/>
                </c:ext>
              </c:extLst>
            </c:dLbl>
            <c:dLbl>
              <c:idx val="4"/>
              <c:layout>
                <c:manualLayout>
                  <c:x val="1.29504203473475E-2"/>
                  <c:y val="-2.95154781276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93-4E15-9EBB-C467EAAC7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Goaling'!$H$5,'[4.6.2021 October 1 2020 - March 31, 2021 FY 21 Metrics.xlsx]Small Business Goaling'!$L$5,'[4.6.2021 October 1 2020 - March 31, 2021 FY 21 Metrics.xlsx]Small Business Goaling'!$P$5,'[4.6.2021 October 1 2020 - March 31, 2021 FY 21 Metrics.xlsx]Small Business Goaling'!$T$5,'[4.6.2021 October 1 2020 - March 31, 2021 FY 21 Metrics.xlsx]Small Business Goaling'!$X$5</c:f>
              <c:numCache>
                <c:formatCode>#,##0.0%</c:formatCode>
                <c:ptCount val="5"/>
                <c:pt idx="0" formatCode="0.0%">
                  <c:v>0.43</c:v>
                </c:pt>
                <c:pt idx="1">
                  <c:v>0.25700000000000001</c:v>
                </c:pt>
                <c:pt idx="2">
                  <c:v>7.0000000000000007E-2</c:v>
                </c:pt>
                <c:pt idx="3" formatCode="0.0%">
                  <c:v>8.0000000000000002E-3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93-4E15-9EBB-C467EAAC74AE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3511095632268E-2"/>
                  <c:y val="-3.424181397472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93-4E15-9EBB-C467EAAC74AE}"/>
                </c:ext>
              </c:extLst>
            </c:dLbl>
            <c:dLbl>
              <c:idx val="1"/>
              <c:layout>
                <c:manualLayout>
                  <c:x val="9.7171750499370907E-3"/>
                  <c:y val="-3.384531043363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93-4E15-9EBB-C467EAAC74AE}"/>
                </c:ext>
              </c:extLst>
            </c:dLbl>
            <c:dLbl>
              <c:idx val="2"/>
              <c:layout>
                <c:manualLayout>
                  <c:x val="1.4578499377027499E-2"/>
                  <c:y val="-2.51856458217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93-4E15-9EBB-C467EAAC74AE}"/>
                </c:ext>
              </c:extLst>
            </c:dLbl>
            <c:dLbl>
              <c:idx val="3"/>
              <c:layout>
                <c:manualLayout>
                  <c:x val="9.7229032404246296E-3"/>
                  <c:y val="-3.424181397472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93-4E15-9EBB-C467EAAC74AE}"/>
                </c:ext>
              </c:extLst>
            </c:dLbl>
            <c:dLbl>
              <c:idx val="4"/>
              <c:layout>
                <c:manualLayout>
                  <c:x val="9.7343596213998202E-3"/>
                  <c:y val="-3.4043391738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93-4E15-9EBB-C467EAAC7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'[4.6.2021 October 1 2020 - March 31, 2021 FY 21 Metrics.xlsx]Small Business Goaling'!$G$2,'[4.6.2021 October 1 2020 - March 31, 2021 FY 21 Metrics.xlsx]Small Business Goaling'!$K$2,'[4.6.2021 October 1 2020 - March 31, 2021 FY 21 Metrics.xlsx]Small Business Goaling'!$O$2,'[4.6.2021 October 1 2020 - March 31, 2021 FY 21 Metrics.xlsx]Small Business Goaling'!$S$2,'[4.6.2021 October 1 2020 - March 31, 2021 FY 21 Metrics.xlsx]Small Business Goaling'!$W$2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'[4.6.2021 October 1 2020 - March 31, 2021 FY 21 Metrics.xlsx]Small Business Goaling'!$G$5,'[4.6.2021 October 1 2020 - March 31, 2021 FY 21 Metrics.xlsx]Small Business Goaling'!$K$5,'[4.6.2021 October 1 2020 - March 31, 2021 FY 21 Metrics.xlsx]Small Business Goaling'!$O$5,'[4.6.2021 October 1 2020 - March 31, 2021 FY 21 Metrics.xlsx]Small Business Goaling'!$S$5,'[4.6.2021 October 1 2020 - March 31, 2021 FY 21 Metrics.xlsx]Small Business Goaling'!$W$5</c:f>
              <c:numCache>
                <c:formatCode>#,##0.0%</c:formatCode>
                <c:ptCount val="5"/>
                <c:pt idx="0">
                  <c:v>0.48175299999999999</c:v>
                </c:pt>
                <c:pt idx="1">
                  <c:v>0.383386</c:v>
                </c:pt>
                <c:pt idx="2">
                  <c:v>0.193216</c:v>
                </c:pt>
                <c:pt idx="3">
                  <c:v>8.1650000000000004E-3</c:v>
                </c:pt>
                <c:pt idx="4">
                  <c:v>0.105951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193-4E15-9EBB-C467EAAC7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66248"/>
        <c:axId val="232287672"/>
        <c:axId val="0"/>
      </c:bar3DChart>
      <c:catAx>
        <c:axId val="23226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87672"/>
        <c:crosses val="autoZero"/>
        <c:auto val="1"/>
        <c:lblAlgn val="ctr"/>
        <c:lblOffset val="100"/>
        <c:noMultiLvlLbl val="0"/>
      </c:catAx>
      <c:valAx>
        <c:axId val="2322876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66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07BFE-5FAF-4E63-B712-6FAEA27AC8A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7C216-AB85-415D-92C6-B6746A592209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CB9B1A2C-9F27-4AAB-BD46-DFF58C056EC8}" type="sibTrans" cxnId="{D1CA8DC3-B1AF-408A-A977-EA27F941DE95}">
      <dgm:prSet/>
      <dgm:spPr/>
      <dgm:t>
        <a:bodyPr/>
        <a:lstStyle/>
        <a:p>
          <a:endParaRPr lang="en-US"/>
        </a:p>
      </dgm:t>
    </dgm:pt>
    <dgm:pt modelId="{4E8530B6-E90F-4607-936E-3DD315207EF4}" type="parTrans" cxnId="{D1CA8DC3-B1AF-408A-A977-EA27F941DE95}">
      <dgm:prSet/>
      <dgm:spPr/>
      <dgm:t>
        <a:bodyPr/>
        <a:lstStyle/>
        <a:p>
          <a:endParaRPr lang="en-US"/>
        </a:p>
      </dgm:t>
    </dgm:pt>
    <dgm:pt modelId="{ACDEE8A4-091B-4CCB-91DC-2B0DD1383CD0}">
      <dgm:prSet phldrT="[Text]"/>
      <dgm:spPr/>
      <dgm:t>
        <a:bodyPr/>
        <a:lstStyle/>
        <a:p>
          <a:r>
            <a:rPr lang="en-US" dirty="0"/>
            <a:t>OSBP Website</a:t>
          </a:r>
        </a:p>
      </dgm:t>
    </dgm:pt>
    <dgm:pt modelId="{EC66AFE9-6911-4CA9-B917-5DFCC997EC68}" type="sibTrans" cxnId="{30D7FF6D-104F-47B4-8DAC-757EE67A3FC2}">
      <dgm:prSet/>
      <dgm:spPr/>
      <dgm:t>
        <a:bodyPr/>
        <a:lstStyle/>
        <a:p>
          <a:endParaRPr lang="en-US"/>
        </a:p>
      </dgm:t>
    </dgm:pt>
    <dgm:pt modelId="{8E1C7010-C19C-4AB5-B9CC-6F2AF213BE66}" type="parTrans" cxnId="{30D7FF6D-104F-47B4-8DAC-757EE67A3FC2}">
      <dgm:prSet/>
      <dgm:spPr/>
      <dgm:t>
        <a:bodyPr/>
        <a:lstStyle/>
        <a:p>
          <a:endParaRPr lang="en-US"/>
        </a:p>
      </dgm:t>
    </dgm:pt>
    <dgm:pt modelId="{4CE5DFD8-2ED2-4C90-98DF-1211335E2D92}">
      <dgm:prSet phldrT="[Text]"/>
      <dgm:spPr/>
      <dgm:t>
        <a:bodyPr/>
        <a:lstStyle/>
        <a:p>
          <a:r>
            <a:rPr lang="en-US" dirty="0"/>
            <a:t>OSBP Mobile App</a:t>
          </a:r>
        </a:p>
      </dgm:t>
    </dgm:pt>
    <dgm:pt modelId="{936ED0E4-0AC0-414F-8590-9259E262C0ED}" type="parTrans" cxnId="{0F37A6AF-67E0-4F6F-8C6C-6B6605AA222F}">
      <dgm:prSet/>
      <dgm:spPr/>
      <dgm:t>
        <a:bodyPr/>
        <a:lstStyle/>
        <a:p>
          <a:endParaRPr lang="en-US"/>
        </a:p>
      </dgm:t>
    </dgm:pt>
    <dgm:pt modelId="{38637DC9-DACA-43F6-8045-553F126D6EC0}" type="sibTrans" cxnId="{0F37A6AF-67E0-4F6F-8C6C-6B6605AA222F}">
      <dgm:prSet/>
      <dgm:spPr/>
      <dgm:t>
        <a:bodyPr/>
        <a:lstStyle/>
        <a:p>
          <a:endParaRPr lang="en-US"/>
        </a:p>
      </dgm:t>
    </dgm:pt>
    <dgm:pt modelId="{4D21BF79-38B7-48AE-B957-DE080F140991}">
      <dgm:prSet phldrT="[Text]"/>
      <dgm:spPr/>
      <dgm:t>
        <a:bodyPr/>
        <a:lstStyle/>
        <a:p>
          <a:r>
            <a:rPr lang="en-US" dirty="0"/>
            <a:t>OSBP Learning Series Webinars</a:t>
          </a:r>
        </a:p>
      </dgm:t>
    </dgm:pt>
    <dgm:pt modelId="{6DE3ABD5-0A7F-4426-8CAF-80768675FA8D}" type="sibTrans" cxnId="{D337B75C-9762-4952-8693-AACBFC08DBC3}">
      <dgm:prSet/>
      <dgm:spPr/>
      <dgm:t>
        <a:bodyPr/>
        <a:lstStyle/>
        <a:p>
          <a:endParaRPr lang="en-US"/>
        </a:p>
      </dgm:t>
    </dgm:pt>
    <dgm:pt modelId="{F8813DBE-CDCC-47C3-942A-7512B504A7D1}" type="parTrans" cxnId="{D337B75C-9762-4952-8693-AACBFC08DBC3}">
      <dgm:prSet/>
      <dgm:spPr/>
      <dgm:t>
        <a:bodyPr/>
        <a:lstStyle/>
        <a:p>
          <a:endParaRPr lang="en-US"/>
        </a:p>
      </dgm:t>
    </dgm:pt>
    <dgm:pt modelId="{7063D68A-092B-4B59-8278-272F3A3F8CCD}">
      <dgm:prSet phldrT="[Text]"/>
      <dgm:spPr/>
      <dgm:t>
        <a:bodyPr/>
        <a:lstStyle/>
        <a:p>
          <a:r>
            <a:rPr lang="en-US" dirty="0"/>
            <a:t>Small Business Outreach Events</a:t>
          </a:r>
        </a:p>
      </dgm:t>
    </dgm:pt>
    <dgm:pt modelId="{5936D270-C01D-4439-8381-B254BA10E5DB}" type="parTrans" cxnId="{63478F8B-7DA7-476B-8810-63789AB8B9FD}">
      <dgm:prSet/>
      <dgm:spPr/>
      <dgm:t>
        <a:bodyPr/>
        <a:lstStyle/>
        <a:p>
          <a:endParaRPr lang="en-US"/>
        </a:p>
      </dgm:t>
    </dgm:pt>
    <dgm:pt modelId="{B5B7B7B2-3467-45AF-9BC6-2DEB9D10397F}" type="sibTrans" cxnId="{63478F8B-7DA7-476B-8810-63789AB8B9FD}">
      <dgm:prSet/>
      <dgm:spPr/>
      <dgm:t>
        <a:bodyPr/>
        <a:lstStyle/>
        <a:p>
          <a:endParaRPr lang="en-US"/>
        </a:p>
      </dgm:t>
    </dgm:pt>
    <dgm:pt modelId="{7FD68CA9-40BD-4218-AE26-B635F18A8246}" type="pres">
      <dgm:prSet presAssocID="{1B107BFE-5FAF-4E63-B712-6FAEA27AC8AD}" presName="Name0" presStyleCnt="0">
        <dgm:presLayoutVars>
          <dgm:dir/>
          <dgm:resizeHandles val="exact"/>
        </dgm:presLayoutVars>
      </dgm:prSet>
      <dgm:spPr/>
    </dgm:pt>
    <dgm:pt modelId="{8F17B7A8-C561-4428-B4E4-131697B83AFB}" type="pres">
      <dgm:prSet presAssocID="{1B107BFE-5FAF-4E63-B712-6FAEA27AC8AD}" presName="fgShape" presStyleLbl="fgShp" presStyleIdx="0" presStyleCnt="1"/>
      <dgm:spPr/>
    </dgm:pt>
    <dgm:pt modelId="{21C82FB2-2434-4C67-A01D-54A9C952E70F}" type="pres">
      <dgm:prSet presAssocID="{1B107BFE-5FAF-4E63-B712-6FAEA27AC8AD}" presName="linComp" presStyleCnt="0"/>
      <dgm:spPr/>
    </dgm:pt>
    <dgm:pt modelId="{4E875438-8BEA-4A61-BF9D-349936724EF9}" type="pres">
      <dgm:prSet presAssocID="{ACDEE8A4-091B-4CCB-91DC-2B0DD1383CD0}" presName="compNode" presStyleCnt="0"/>
      <dgm:spPr/>
    </dgm:pt>
    <dgm:pt modelId="{0395C0E8-B21A-4ACD-87A7-C443044E4A04}" type="pres">
      <dgm:prSet presAssocID="{ACDEE8A4-091B-4CCB-91DC-2B0DD1383CD0}" presName="bkgdShape" presStyleLbl="node1" presStyleIdx="0" presStyleCnt="5" custLinFactNeighborX="-95"/>
      <dgm:spPr/>
    </dgm:pt>
    <dgm:pt modelId="{2900663F-A1B3-4083-89CB-CC26AC6AB771}" type="pres">
      <dgm:prSet presAssocID="{ACDEE8A4-091B-4CCB-91DC-2B0DD1383CD0}" presName="nodeTx" presStyleLbl="node1" presStyleIdx="0" presStyleCnt="5">
        <dgm:presLayoutVars>
          <dgm:bulletEnabled val="1"/>
        </dgm:presLayoutVars>
      </dgm:prSet>
      <dgm:spPr/>
    </dgm:pt>
    <dgm:pt modelId="{C5BE31CF-56BB-454F-9D4C-CD8BB624ECBD}" type="pres">
      <dgm:prSet presAssocID="{ACDEE8A4-091B-4CCB-91DC-2B0DD1383CD0}" presName="invisiNode" presStyleLbl="node1" presStyleIdx="0" presStyleCnt="5"/>
      <dgm:spPr/>
    </dgm:pt>
    <dgm:pt modelId="{F1A28672-AB71-4FE1-9E46-AA048CD8F412}" type="pres">
      <dgm:prSet presAssocID="{ACDEE8A4-091B-4CCB-91DC-2B0DD1383CD0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3290785E-C23D-4C83-AEFF-B85272F285F4}" type="pres">
      <dgm:prSet presAssocID="{EC66AFE9-6911-4CA9-B917-5DFCC997EC68}" presName="sibTrans" presStyleLbl="sibTrans2D1" presStyleIdx="0" presStyleCnt="0"/>
      <dgm:spPr/>
    </dgm:pt>
    <dgm:pt modelId="{DE3C0E52-F5E9-47A4-A99D-B32A8D460463}" type="pres">
      <dgm:prSet presAssocID="{4D21BF79-38B7-48AE-B957-DE080F140991}" presName="compNode" presStyleCnt="0"/>
      <dgm:spPr/>
    </dgm:pt>
    <dgm:pt modelId="{18793496-3A6A-4BDD-B334-FFFB50187C35}" type="pres">
      <dgm:prSet presAssocID="{4D21BF79-38B7-48AE-B957-DE080F140991}" presName="bkgdShape" presStyleLbl="node1" presStyleIdx="1" presStyleCnt="5"/>
      <dgm:spPr/>
    </dgm:pt>
    <dgm:pt modelId="{1289C91F-209C-4EBA-B2A5-EF6E7D059FCC}" type="pres">
      <dgm:prSet presAssocID="{4D21BF79-38B7-48AE-B957-DE080F140991}" presName="nodeTx" presStyleLbl="node1" presStyleIdx="1" presStyleCnt="5">
        <dgm:presLayoutVars>
          <dgm:bulletEnabled val="1"/>
        </dgm:presLayoutVars>
      </dgm:prSet>
      <dgm:spPr/>
    </dgm:pt>
    <dgm:pt modelId="{53C5ABF4-D82E-4DAE-A16C-07FB88021480}" type="pres">
      <dgm:prSet presAssocID="{4D21BF79-38B7-48AE-B957-DE080F140991}" presName="invisiNode" presStyleLbl="node1" presStyleIdx="1" presStyleCnt="5"/>
      <dgm:spPr/>
    </dgm:pt>
    <dgm:pt modelId="{09ED9433-929A-4441-AC06-C55DF93F0C73}" type="pres">
      <dgm:prSet presAssocID="{4D21BF79-38B7-48AE-B957-DE080F140991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C09A2A93-44E3-45B2-AC2B-EF6FB804077A}" type="pres">
      <dgm:prSet presAssocID="{6DE3ABD5-0A7F-4426-8CAF-80768675FA8D}" presName="sibTrans" presStyleLbl="sibTrans2D1" presStyleIdx="0" presStyleCnt="0"/>
      <dgm:spPr/>
    </dgm:pt>
    <dgm:pt modelId="{1FCD2529-F250-41CB-867A-E2EBC67021B7}" type="pres">
      <dgm:prSet presAssocID="{7063D68A-092B-4B59-8278-272F3A3F8CCD}" presName="compNode" presStyleCnt="0"/>
      <dgm:spPr/>
    </dgm:pt>
    <dgm:pt modelId="{C7D200A6-9F83-4615-8482-3F2C065D42B5}" type="pres">
      <dgm:prSet presAssocID="{7063D68A-092B-4B59-8278-272F3A3F8CCD}" presName="bkgdShape" presStyleLbl="node1" presStyleIdx="2" presStyleCnt="5"/>
      <dgm:spPr/>
    </dgm:pt>
    <dgm:pt modelId="{DCE5E482-523A-4A78-A09A-AE302AFAC80A}" type="pres">
      <dgm:prSet presAssocID="{7063D68A-092B-4B59-8278-272F3A3F8CCD}" presName="nodeTx" presStyleLbl="node1" presStyleIdx="2" presStyleCnt="5">
        <dgm:presLayoutVars>
          <dgm:bulletEnabled val="1"/>
        </dgm:presLayoutVars>
      </dgm:prSet>
      <dgm:spPr/>
    </dgm:pt>
    <dgm:pt modelId="{7AB3D722-0D97-4025-B68A-724FE8A54DDF}" type="pres">
      <dgm:prSet presAssocID="{7063D68A-092B-4B59-8278-272F3A3F8CCD}" presName="invisiNode" presStyleLbl="node1" presStyleIdx="2" presStyleCnt="5"/>
      <dgm:spPr/>
    </dgm:pt>
    <dgm:pt modelId="{B6FF141F-2B4A-4D77-B7BE-2A14C56C8FFC}" type="pres">
      <dgm:prSet presAssocID="{7063D68A-092B-4B59-8278-272F3A3F8CCD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ACB20B3-D24F-4607-8C05-7413039E76BE}" type="pres">
      <dgm:prSet presAssocID="{B5B7B7B2-3467-45AF-9BC6-2DEB9D10397F}" presName="sibTrans" presStyleLbl="sibTrans2D1" presStyleIdx="0" presStyleCnt="0"/>
      <dgm:spPr/>
    </dgm:pt>
    <dgm:pt modelId="{AACB65AA-77C4-4D50-896D-FEDA0B3EB3C1}" type="pres">
      <dgm:prSet presAssocID="{4CE5DFD8-2ED2-4C90-98DF-1211335E2D92}" presName="compNode" presStyleCnt="0"/>
      <dgm:spPr/>
    </dgm:pt>
    <dgm:pt modelId="{FA0C51F4-A608-4E47-B7D9-9C1F2301F968}" type="pres">
      <dgm:prSet presAssocID="{4CE5DFD8-2ED2-4C90-98DF-1211335E2D92}" presName="bkgdShape" presStyleLbl="node1" presStyleIdx="3" presStyleCnt="5"/>
      <dgm:spPr/>
    </dgm:pt>
    <dgm:pt modelId="{9E74EAE1-A60B-4501-97C4-19BDAB9CB769}" type="pres">
      <dgm:prSet presAssocID="{4CE5DFD8-2ED2-4C90-98DF-1211335E2D92}" presName="nodeTx" presStyleLbl="node1" presStyleIdx="3" presStyleCnt="5">
        <dgm:presLayoutVars>
          <dgm:bulletEnabled val="1"/>
        </dgm:presLayoutVars>
      </dgm:prSet>
      <dgm:spPr/>
    </dgm:pt>
    <dgm:pt modelId="{CE5A6238-744D-4AEE-8176-2ACD47555FAD}" type="pres">
      <dgm:prSet presAssocID="{4CE5DFD8-2ED2-4C90-98DF-1211335E2D92}" presName="invisiNode" presStyleLbl="node1" presStyleIdx="3" presStyleCnt="5"/>
      <dgm:spPr/>
    </dgm:pt>
    <dgm:pt modelId="{0B49C834-54C9-48FC-8BFD-78A4F28EDA25}" type="pres">
      <dgm:prSet presAssocID="{4CE5DFD8-2ED2-4C90-98DF-1211335E2D92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0C8CFB4F-2F0D-492B-A1EC-772F57D9F577}" type="pres">
      <dgm:prSet presAssocID="{38637DC9-DACA-43F6-8045-553F126D6EC0}" presName="sibTrans" presStyleLbl="sibTrans2D1" presStyleIdx="0" presStyleCnt="0"/>
      <dgm:spPr/>
    </dgm:pt>
    <dgm:pt modelId="{0210D153-F830-4F7C-8CA3-DD6D451DDE44}" type="pres">
      <dgm:prSet presAssocID="{7CC7C216-AB85-415D-92C6-B6746A592209}" presName="compNode" presStyleCnt="0"/>
      <dgm:spPr/>
    </dgm:pt>
    <dgm:pt modelId="{B4878C9C-AB8B-445D-B065-10F41D86F42B}" type="pres">
      <dgm:prSet presAssocID="{7CC7C216-AB85-415D-92C6-B6746A592209}" presName="bkgdShape" presStyleLbl="node1" presStyleIdx="4" presStyleCnt="5" custLinFactNeighborX="15183" custLinFactNeighborY="-1284"/>
      <dgm:spPr/>
    </dgm:pt>
    <dgm:pt modelId="{9C79B813-7BF5-47F7-8B42-6918BDCD633B}" type="pres">
      <dgm:prSet presAssocID="{7CC7C216-AB85-415D-92C6-B6746A592209}" presName="nodeTx" presStyleLbl="node1" presStyleIdx="4" presStyleCnt="5">
        <dgm:presLayoutVars>
          <dgm:bulletEnabled val="1"/>
        </dgm:presLayoutVars>
      </dgm:prSet>
      <dgm:spPr/>
    </dgm:pt>
    <dgm:pt modelId="{C5FC6A18-69D8-40C0-9CC6-38C748659C6F}" type="pres">
      <dgm:prSet presAssocID="{7CC7C216-AB85-415D-92C6-B6746A592209}" presName="invisiNode" presStyleLbl="node1" presStyleIdx="4" presStyleCnt="5"/>
      <dgm:spPr/>
    </dgm:pt>
    <dgm:pt modelId="{BF04A7B8-1DF4-4417-8FC3-486F678E5724}" type="pres">
      <dgm:prSet presAssocID="{7CC7C216-AB85-415D-92C6-B6746A592209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</dgm:ptLst>
  <dgm:cxnLst>
    <dgm:cxn modelId="{DEEB1C08-58C5-4F33-8E91-383C43351F3D}" type="presOf" srcId="{4D21BF79-38B7-48AE-B957-DE080F140991}" destId="{18793496-3A6A-4BDD-B334-FFFB50187C35}" srcOrd="0" destOrd="0" presId="urn:microsoft.com/office/officeart/2005/8/layout/hList7"/>
    <dgm:cxn modelId="{F2A49C2A-20D5-4237-B78A-B8B276630898}" type="presOf" srcId="{7063D68A-092B-4B59-8278-272F3A3F8CCD}" destId="{C7D200A6-9F83-4615-8482-3F2C065D42B5}" srcOrd="0" destOrd="0" presId="urn:microsoft.com/office/officeart/2005/8/layout/hList7"/>
    <dgm:cxn modelId="{4415CF2C-56C3-4ADF-A50A-E762C0D92184}" type="presOf" srcId="{1B107BFE-5FAF-4E63-B712-6FAEA27AC8AD}" destId="{7FD68CA9-40BD-4218-AE26-B635F18A8246}" srcOrd="0" destOrd="0" presId="urn:microsoft.com/office/officeart/2005/8/layout/hList7"/>
    <dgm:cxn modelId="{CA4A932F-0B4E-4DB5-BC93-E5E4BFB721CA}" type="presOf" srcId="{4CE5DFD8-2ED2-4C90-98DF-1211335E2D92}" destId="{FA0C51F4-A608-4E47-B7D9-9C1F2301F968}" srcOrd="0" destOrd="0" presId="urn:microsoft.com/office/officeart/2005/8/layout/hList7"/>
    <dgm:cxn modelId="{2F5A583A-D495-4015-8297-497B15CE22AA}" type="presOf" srcId="{7CC7C216-AB85-415D-92C6-B6746A592209}" destId="{9C79B813-7BF5-47F7-8B42-6918BDCD633B}" srcOrd="1" destOrd="0" presId="urn:microsoft.com/office/officeart/2005/8/layout/hList7"/>
    <dgm:cxn modelId="{D337B75C-9762-4952-8693-AACBFC08DBC3}" srcId="{1B107BFE-5FAF-4E63-B712-6FAEA27AC8AD}" destId="{4D21BF79-38B7-48AE-B957-DE080F140991}" srcOrd="1" destOrd="0" parTransId="{F8813DBE-CDCC-47C3-942A-7512B504A7D1}" sibTransId="{6DE3ABD5-0A7F-4426-8CAF-80768675FA8D}"/>
    <dgm:cxn modelId="{99620941-0A74-4331-A56E-179AC55D44CA}" type="presOf" srcId="{EC66AFE9-6911-4CA9-B917-5DFCC997EC68}" destId="{3290785E-C23D-4C83-AEFF-B85272F285F4}" srcOrd="0" destOrd="0" presId="urn:microsoft.com/office/officeart/2005/8/layout/hList7"/>
    <dgm:cxn modelId="{7B9A2A67-5494-435C-B4A1-EA0D1961283F}" type="presOf" srcId="{B5B7B7B2-3467-45AF-9BC6-2DEB9D10397F}" destId="{1ACB20B3-D24F-4607-8C05-7413039E76BE}" srcOrd="0" destOrd="0" presId="urn:microsoft.com/office/officeart/2005/8/layout/hList7"/>
    <dgm:cxn modelId="{29B44D6A-FB95-43EA-9DD8-32333CA9B6F5}" type="presOf" srcId="{6DE3ABD5-0A7F-4426-8CAF-80768675FA8D}" destId="{C09A2A93-44E3-45B2-AC2B-EF6FB804077A}" srcOrd="0" destOrd="0" presId="urn:microsoft.com/office/officeart/2005/8/layout/hList7"/>
    <dgm:cxn modelId="{30D7FF6D-104F-47B4-8DAC-757EE67A3FC2}" srcId="{1B107BFE-5FAF-4E63-B712-6FAEA27AC8AD}" destId="{ACDEE8A4-091B-4CCB-91DC-2B0DD1383CD0}" srcOrd="0" destOrd="0" parTransId="{8E1C7010-C19C-4AB5-B9CC-6F2AF213BE66}" sibTransId="{EC66AFE9-6911-4CA9-B917-5DFCC997EC68}"/>
    <dgm:cxn modelId="{508D8988-E2B7-4556-81C1-C6B5445B2051}" type="presOf" srcId="{ACDEE8A4-091B-4CCB-91DC-2B0DD1383CD0}" destId="{2900663F-A1B3-4083-89CB-CC26AC6AB771}" srcOrd="1" destOrd="0" presId="urn:microsoft.com/office/officeart/2005/8/layout/hList7"/>
    <dgm:cxn modelId="{63478F8B-7DA7-476B-8810-63789AB8B9FD}" srcId="{1B107BFE-5FAF-4E63-B712-6FAEA27AC8AD}" destId="{7063D68A-092B-4B59-8278-272F3A3F8CCD}" srcOrd="2" destOrd="0" parTransId="{5936D270-C01D-4439-8381-B254BA10E5DB}" sibTransId="{B5B7B7B2-3467-45AF-9BC6-2DEB9D10397F}"/>
    <dgm:cxn modelId="{AE2F5E91-AC13-4904-8F0A-B2CEC827D5D8}" type="presOf" srcId="{7CC7C216-AB85-415D-92C6-B6746A592209}" destId="{B4878C9C-AB8B-445D-B065-10F41D86F42B}" srcOrd="0" destOrd="0" presId="urn:microsoft.com/office/officeart/2005/8/layout/hList7"/>
    <dgm:cxn modelId="{0F37A6AF-67E0-4F6F-8C6C-6B6605AA222F}" srcId="{1B107BFE-5FAF-4E63-B712-6FAEA27AC8AD}" destId="{4CE5DFD8-2ED2-4C90-98DF-1211335E2D92}" srcOrd="3" destOrd="0" parTransId="{936ED0E4-0AC0-414F-8590-9259E262C0ED}" sibTransId="{38637DC9-DACA-43F6-8045-553F126D6EC0}"/>
    <dgm:cxn modelId="{747308B0-8FC8-4608-A80F-A6927FCB0474}" type="presOf" srcId="{4CE5DFD8-2ED2-4C90-98DF-1211335E2D92}" destId="{9E74EAE1-A60B-4501-97C4-19BDAB9CB769}" srcOrd="1" destOrd="0" presId="urn:microsoft.com/office/officeart/2005/8/layout/hList7"/>
    <dgm:cxn modelId="{7E59DEB9-86AD-47F2-BF9D-D0EDA35E027A}" type="presOf" srcId="{ACDEE8A4-091B-4CCB-91DC-2B0DD1383CD0}" destId="{0395C0E8-B21A-4ACD-87A7-C443044E4A04}" srcOrd="0" destOrd="0" presId="urn:microsoft.com/office/officeart/2005/8/layout/hList7"/>
    <dgm:cxn modelId="{D1CA8DC3-B1AF-408A-A977-EA27F941DE95}" srcId="{1B107BFE-5FAF-4E63-B712-6FAEA27AC8AD}" destId="{7CC7C216-AB85-415D-92C6-B6746A592209}" srcOrd="4" destOrd="0" parTransId="{4E8530B6-E90F-4607-936E-3DD315207EF4}" sibTransId="{CB9B1A2C-9F27-4AAB-BD46-DFF58C056EC8}"/>
    <dgm:cxn modelId="{2DD271DC-E179-46A3-993C-FC998BA7BD28}" type="presOf" srcId="{7063D68A-092B-4B59-8278-272F3A3F8CCD}" destId="{DCE5E482-523A-4A78-A09A-AE302AFAC80A}" srcOrd="1" destOrd="0" presId="urn:microsoft.com/office/officeart/2005/8/layout/hList7"/>
    <dgm:cxn modelId="{EBCAC2E0-D925-4EB3-8D71-27D877ABBF81}" type="presOf" srcId="{38637DC9-DACA-43F6-8045-553F126D6EC0}" destId="{0C8CFB4F-2F0D-492B-A1EC-772F57D9F577}" srcOrd="0" destOrd="0" presId="urn:microsoft.com/office/officeart/2005/8/layout/hList7"/>
    <dgm:cxn modelId="{CA83F7F9-348C-4262-96B0-2D324B817D05}" type="presOf" srcId="{4D21BF79-38B7-48AE-B957-DE080F140991}" destId="{1289C91F-209C-4EBA-B2A5-EF6E7D059FCC}" srcOrd="1" destOrd="0" presId="urn:microsoft.com/office/officeart/2005/8/layout/hList7"/>
    <dgm:cxn modelId="{CED2B990-C618-4357-8140-977C86AB6CE7}" type="presParOf" srcId="{7FD68CA9-40BD-4218-AE26-B635F18A8246}" destId="{8F17B7A8-C561-4428-B4E4-131697B83AFB}" srcOrd="0" destOrd="0" presId="urn:microsoft.com/office/officeart/2005/8/layout/hList7"/>
    <dgm:cxn modelId="{EE7F616C-E07F-4A05-AE84-15889E27EF25}" type="presParOf" srcId="{7FD68CA9-40BD-4218-AE26-B635F18A8246}" destId="{21C82FB2-2434-4C67-A01D-54A9C952E70F}" srcOrd="1" destOrd="0" presId="urn:microsoft.com/office/officeart/2005/8/layout/hList7"/>
    <dgm:cxn modelId="{BABA6427-9064-46AB-9A01-3F454B680B0B}" type="presParOf" srcId="{21C82FB2-2434-4C67-A01D-54A9C952E70F}" destId="{4E875438-8BEA-4A61-BF9D-349936724EF9}" srcOrd="0" destOrd="0" presId="urn:microsoft.com/office/officeart/2005/8/layout/hList7"/>
    <dgm:cxn modelId="{7F00254E-EA58-47A0-BD2B-D23A26DC8F23}" type="presParOf" srcId="{4E875438-8BEA-4A61-BF9D-349936724EF9}" destId="{0395C0E8-B21A-4ACD-87A7-C443044E4A04}" srcOrd="0" destOrd="0" presId="urn:microsoft.com/office/officeart/2005/8/layout/hList7"/>
    <dgm:cxn modelId="{0673ADD9-A666-4BAF-8D3D-93F9B57C31EB}" type="presParOf" srcId="{4E875438-8BEA-4A61-BF9D-349936724EF9}" destId="{2900663F-A1B3-4083-89CB-CC26AC6AB771}" srcOrd="1" destOrd="0" presId="urn:microsoft.com/office/officeart/2005/8/layout/hList7"/>
    <dgm:cxn modelId="{7B7CBE2F-0628-49EB-8480-1323F1DB8D53}" type="presParOf" srcId="{4E875438-8BEA-4A61-BF9D-349936724EF9}" destId="{C5BE31CF-56BB-454F-9D4C-CD8BB624ECBD}" srcOrd="2" destOrd="0" presId="urn:microsoft.com/office/officeart/2005/8/layout/hList7"/>
    <dgm:cxn modelId="{CFE6DED8-7F78-404B-A5E2-888C81E73F49}" type="presParOf" srcId="{4E875438-8BEA-4A61-BF9D-349936724EF9}" destId="{F1A28672-AB71-4FE1-9E46-AA048CD8F412}" srcOrd="3" destOrd="0" presId="urn:microsoft.com/office/officeart/2005/8/layout/hList7"/>
    <dgm:cxn modelId="{D872657E-BD83-4754-8DA2-BAD69550B904}" type="presParOf" srcId="{21C82FB2-2434-4C67-A01D-54A9C952E70F}" destId="{3290785E-C23D-4C83-AEFF-B85272F285F4}" srcOrd="1" destOrd="0" presId="urn:microsoft.com/office/officeart/2005/8/layout/hList7"/>
    <dgm:cxn modelId="{A0CB646E-1028-42E6-AD4E-1999E2AD5E6D}" type="presParOf" srcId="{21C82FB2-2434-4C67-A01D-54A9C952E70F}" destId="{DE3C0E52-F5E9-47A4-A99D-B32A8D460463}" srcOrd="2" destOrd="0" presId="urn:microsoft.com/office/officeart/2005/8/layout/hList7"/>
    <dgm:cxn modelId="{AC5570B1-3C9E-4C8B-BE15-C435CDDF4193}" type="presParOf" srcId="{DE3C0E52-F5E9-47A4-A99D-B32A8D460463}" destId="{18793496-3A6A-4BDD-B334-FFFB50187C35}" srcOrd="0" destOrd="0" presId="urn:microsoft.com/office/officeart/2005/8/layout/hList7"/>
    <dgm:cxn modelId="{4B6A0D27-9075-4D8E-8D4B-1288156604CB}" type="presParOf" srcId="{DE3C0E52-F5E9-47A4-A99D-B32A8D460463}" destId="{1289C91F-209C-4EBA-B2A5-EF6E7D059FCC}" srcOrd="1" destOrd="0" presId="urn:microsoft.com/office/officeart/2005/8/layout/hList7"/>
    <dgm:cxn modelId="{660F76E3-CDE8-4FB2-AAF0-7381DF21C67E}" type="presParOf" srcId="{DE3C0E52-F5E9-47A4-A99D-B32A8D460463}" destId="{53C5ABF4-D82E-4DAE-A16C-07FB88021480}" srcOrd="2" destOrd="0" presId="urn:microsoft.com/office/officeart/2005/8/layout/hList7"/>
    <dgm:cxn modelId="{F0ADE8F4-CC1E-410A-BF06-79B0FE56FB70}" type="presParOf" srcId="{DE3C0E52-F5E9-47A4-A99D-B32A8D460463}" destId="{09ED9433-929A-4441-AC06-C55DF93F0C73}" srcOrd="3" destOrd="0" presId="urn:microsoft.com/office/officeart/2005/8/layout/hList7"/>
    <dgm:cxn modelId="{79B1E2EC-6A55-47F7-92E0-A16F2CB82559}" type="presParOf" srcId="{21C82FB2-2434-4C67-A01D-54A9C952E70F}" destId="{C09A2A93-44E3-45B2-AC2B-EF6FB804077A}" srcOrd="3" destOrd="0" presId="urn:microsoft.com/office/officeart/2005/8/layout/hList7"/>
    <dgm:cxn modelId="{CA3C17B5-39FA-4065-A91C-54B28977C3B5}" type="presParOf" srcId="{21C82FB2-2434-4C67-A01D-54A9C952E70F}" destId="{1FCD2529-F250-41CB-867A-E2EBC67021B7}" srcOrd="4" destOrd="0" presId="urn:microsoft.com/office/officeart/2005/8/layout/hList7"/>
    <dgm:cxn modelId="{B3110292-4839-412A-ABF8-B56EA0E9AFEF}" type="presParOf" srcId="{1FCD2529-F250-41CB-867A-E2EBC67021B7}" destId="{C7D200A6-9F83-4615-8482-3F2C065D42B5}" srcOrd="0" destOrd="0" presId="urn:microsoft.com/office/officeart/2005/8/layout/hList7"/>
    <dgm:cxn modelId="{BE5D3F33-4C96-49AE-AE9D-607E64A27EBC}" type="presParOf" srcId="{1FCD2529-F250-41CB-867A-E2EBC67021B7}" destId="{DCE5E482-523A-4A78-A09A-AE302AFAC80A}" srcOrd="1" destOrd="0" presId="urn:microsoft.com/office/officeart/2005/8/layout/hList7"/>
    <dgm:cxn modelId="{6F0F902C-B481-459F-B561-EAEB6BE5039B}" type="presParOf" srcId="{1FCD2529-F250-41CB-867A-E2EBC67021B7}" destId="{7AB3D722-0D97-4025-B68A-724FE8A54DDF}" srcOrd="2" destOrd="0" presId="urn:microsoft.com/office/officeart/2005/8/layout/hList7"/>
    <dgm:cxn modelId="{78770AA6-AEA5-4B60-A0B4-0D3E3F6CD8CD}" type="presParOf" srcId="{1FCD2529-F250-41CB-867A-E2EBC67021B7}" destId="{B6FF141F-2B4A-4D77-B7BE-2A14C56C8FFC}" srcOrd="3" destOrd="0" presId="urn:microsoft.com/office/officeart/2005/8/layout/hList7"/>
    <dgm:cxn modelId="{B418428F-2BD4-4623-9C9A-AB9F7138689E}" type="presParOf" srcId="{21C82FB2-2434-4C67-A01D-54A9C952E70F}" destId="{1ACB20B3-D24F-4607-8C05-7413039E76BE}" srcOrd="5" destOrd="0" presId="urn:microsoft.com/office/officeart/2005/8/layout/hList7"/>
    <dgm:cxn modelId="{71B70871-0CE0-4579-A35F-958C628AF6FE}" type="presParOf" srcId="{21C82FB2-2434-4C67-A01D-54A9C952E70F}" destId="{AACB65AA-77C4-4D50-896D-FEDA0B3EB3C1}" srcOrd="6" destOrd="0" presId="urn:microsoft.com/office/officeart/2005/8/layout/hList7"/>
    <dgm:cxn modelId="{60C6BA43-FBA7-4E55-9C02-A1DAB7CA9147}" type="presParOf" srcId="{AACB65AA-77C4-4D50-896D-FEDA0B3EB3C1}" destId="{FA0C51F4-A608-4E47-B7D9-9C1F2301F968}" srcOrd="0" destOrd="0" presId="urn:microsoft.com/office/officeart/2005/8/layout/hList7"/>
    <dgm:cxn modelId="{64CDD74C-4D6E-4272-B3ED-7E0C5B2AB73B}" type="presParOf" srcId="{AACB65AA-77C4-4D50-896D-FEDA0B3EB3C1}" destId="{9E74EAE1-A60B-4501-97C4-19BDAB9CB769}" srcOrd="1" destOrd="0" presId="urn:microsoft.com/office/officeart/2005/8/layout/hList7"/>
    <dgm:cxn modelId="{C56A64C7-17F3-4B08-8160-81F589541C7B}" type="presParOf" srcId="{AACB65AA-77C4-4D50-896D-FEDA0B3EB3C1}" destId="{CE5A6238-744D-4AEE-8176-2ACD47555FAD}" srcOrd="2" destOrd="0" presId="urn:microsoft.com/office/officeart/2005/8/layout/hList7"/>
    <dgm:cxn modelId="{B613E532-4099-4C59-8DBE-C7E94DB1B6F7}" type="presParOf" srcId="{AACB65AA-77C4-4D50-896D-FEDA0B3EB3C1}" destId="{0B49C834-54C9-48FC-8BFD-78A4F28EDA25}" srcOrd="3" destOrd="0" presId="urn:microsoft.com/office/officeart/2005/8/layout/hList7"/>
    <dgm:cxn modelId="{FAE4E83C-5A44-47C9-9026-44856EE509D0}" type="presParOf" srcId="{21C82FB2-2434-4C67-A01D-54A9C952E70F}" destId="{0C8CFB4F-2F0D-492B-A1EC-772F57D9F577}" srcOrd="7" destOrd="0" presId="urn:microsoft.com/office/officeart/2005/8/layout/hList7"/>
    <dgm:cxn modelId="{361DC089-71FE-4AFB-A29A-7B5906A7360A}" type="presParOf" srcId="{21C82FB2-2434-4C67-A01D-54A9C952E70F}" destId="{0210D153-F830-4F7C-8CA3-DD6D451DDE44}" srcOrd="8" destOrd="0" presId="urn:microsoft.com/office/officeart/2005/8/layout/hList7"/>
    <dgm:cxn modelId="{F63A48A8-401A-4D38-95B3-8F013D5F37F5}" type="presParOf" srcId="{0210D153-F830-4F7C-8CA3-DD6D451DDE44}" destId="{B4878C9C-AB8B-445D-B065-10F41D86F42B}" srcOrd="0" destOrd="0" presId="urn:microsoft.com/office/officeart/2005/8/layout/hList7"/>
    <dgm:cxn modelId="{65A6245D-AF18-41DD-A2BE-DA1CE35E32D6}" type="presParOf" srcId="{0210D153-F830-4F7C-8CA3-DD6D451DDE44}" destId="{9C79B813-7BF5-47F7-8B42-6918BDCD633B}" srcOrd="1" destOrd="0" presId="urn:microsoft.com/office/officeart/2005/8/layout/hList7"/>
    <dgm:cxn modelId="{9F027F2A-2EFC-4934-B807-DE3948D7541A}" type="presParOf" srcId="{0210D153-F830-4F7C-8CA3-DD6D451DDE44}" destId="{C5FC6A18-69D8-40C0-9CC6-38C748659C6F}" srcOrd="2" destOrd="0" presId="urn:microsoft.com/office/officeart/2005/8/layout/hList7"/>
    <dgm:cxn modelId="{7A379364-59E7-405F-AE10-6309E31BE994}" type="presParOf" srcId="{0210D153-F830-4F7C-8CA3-DD6D451DDE44}" destId="{BF04A7B8-1DF4-4417-8FC3-486F678E572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5C0E8-B21A-4ACD-87A7-C443044E4A04}">
      <dsp:nvSpPr>
        <dsp:cNvPr id="0" name=""/>
        <dsp:cNvSpPr/>
      </dsp:nvSpPr>
      <dsp:spPr>
        <a:xfrm>
          <a:off x="0" y="0"/>
          <a:ext cx="1449833" cy="3627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OSBP Website</a:t>
          </a:r>
        </a:p>
      </dsp:txBody>
      <dsp:txXfrm>
        <a:off x="0" y="1450975"/>
        <a:ext cx="1449833" cy="1450975"/>
      </dsp:txXfrm>
    </dsp:sp>
    <dsp:sp modelId="{F1A28672-AB71-4FE1-9E46-AA048CD8F412}">
      <dsp:nvSpPr>
        <dsp:cNvPr id="0" name=""/>
        <dsp:cNvSpPr/>
      </dsp:nvSpPr>
      <dsp:spPr>
        <a:xfrm>
          <a:off x="120948" y="217646"/>
          <a:ext cx="1207936" cy="12079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93496-3A6A-4BDD-B334-FFFB50187C35}">
      <dsp:nvSpPr>
        <dsp:cNvPr id="0" name=""/>
        <dsp:cNvSpPr/>
      </dsp:nvSpPr>
      <dsp:spPr>
        <a:xfrm>
          <a:off x="1493329" y="0"/>
          <a:ext cx="1449833" cy="3627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OSBP Learning Series Webinars</a:t>
          </a:r>
        </a:p>
      </dsp:txBody>
      <dsp:txXfrm>
        <a:off x="1493329" y="1450975"/>
        <a:ext cx="1449833" cy="1450975"/>
      </dsp:txXfrm>
    </dsp:sp>
    <dsp:sp modelId="{09ED9433-929A-4441-AC06-C55DF93F0C73}">
      <dsp:nvSpPr>
        <dsp:cNvPr id="0" name=""/>
        <dsp:cNvSpPr/>
      </dsp:nvSpPr>
      <dsp:spPr>
        <a:xfrm>
          <a:off x="1614277" y="217646"/>
          <a:ext cx="1207936" cy="12079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200A6-9F83-4615-8482-3F2C065D42B5}">
      <dsp:nvSpPr>
        <dsp:cNvPr id="0" name=""/>
        <dsp:cNvSpPr/>
      </dsp:nvSpPr>
      <dsp:spPr>
        <a:xfrm>
          <a:off x="2986658" y="0"/>
          <a:ext cx="1449833" cy="3627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Small Business Outreach Events</a:t>
          </a:r>
        </a:p>
      </dsp:txBody>
      <dsp:txXfrm>
        <a:off x="2986658" y="1450975"/>
        <a:ext cx="1449833" cy="1450975"/>
      </dsp:txXfrm>
    </dsp:sp>
    <dsp:sp modelId="{B6FF141F-2B4A-4D77-B7BE-2A14C56C8FFC}">
      <dsp:nvSpPr>
        <dsp:cNvPr id="0" name=""/>
        <dsp:cNvSpPr/>
      </dsp:nvSpPr>
      <dsp:spPr>
        <a:xfrm>
          <a:off x="3107606" y="217646"/>
          <a:ext cx="1207936" cy="120793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C51F4-A608-4E47-B7D9-9C1F2301F968}">
      <dsp:nvSpPr>
        <dsp:cNvPr id="0" name=""/>
        <dsp:cNvSpPr/>
      </dsp:nvSpPr>
      <dsp:spPr>
        <a:xfrm>
          <a:off x="4479987" y="0"/>
          <a:ext cx="1449833" cy="3627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OSBP Mobile App</a:t>
          </a:r>
        </a:p>
      </dsp:txBody>
      <dsp:txXfrm>
        <a:off x="4479987" y="1450975"/>
        <a:ext cx="1449833" cy="1450975"/>
      </dsp:txXfrm>
    </dsp:sp>
    <dsp:sp modelId="{0B49C834-54C9-48FC-8BFD-78A4F28EDA25}">
      <dsp:nvSpPr>
        <dsp:cNvPr id="0" name=""/>
        <dsp:cNvSpPr/>
      </dsp:nvSpPr>
      <dsp:spPr>
        <a:xfrm>
          <a:off x="4600935" y="217646"/>
          <a:ext cx="1207936" cy="120793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78C9C-AB8B-445D-B065-10F41D86F42B}">
      <dsp:nvSpPr>
        <dsp:cNvPr id="0" name=""/>
        <dsp:cNvSpPr/>
      </dsp:nvSpPr>
      <dsp:spPr>
        <a:xfrm>
          <a:off x="5973316" y="0"/>
          <a:ext cx="1449833" cy="3627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Social Media</a:t>
          </a:r>
        </a:p>
      </dsp:txBody>
      <dsp:txXfrm>
        <a:off x="5973316" y="1450975"/>
        <a:ext cx="1449833" cy="1450975"/>
      </dsp:txXfrm>
    </dsp:sp>
    <dsp:sp modelId="{BF04A7B8-1DF4-4417-8FC3-486F678E5724}">
      <dsp:nvSpPr>
        <dsp:cNvPr id="0" name=""/>
        <dsp:cNvSpPr/>
      </dsp:nvSpPr>
      <dsp:spPr>
        <a:xfrm>
          <a:off x="6094264" y="217646"/>
          <a:ext cx="1207936" cy="120793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7B7A8-C561-4428-B4E4-131697B83AFB}">
      <dsp:nvSpPr>
        <dsp:cNvPr id="0" name=""/>
        <dsp:cNvSpPr/>
      </dsp:nvSpPr>
      <dsp:spPr>
        <a:xfrm>
          <a:off x="296925" y="2901950"/>
          <a:ext cx="6829298" cy="5441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7EA56-1E4A-9A4A-84DA-388E3D762606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267B5-3762-3448-A3E4-062E74331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2478"/>
            <a:ext cx="4320988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18874"/>
            <a:ext cx="4320988" cy="135515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352B7C-F614-E445-A465-692265465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" y="5323417"/>
            <a:ext cx="9144000" cy="3915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79" y="1439312"/>
            <a:ext cx="8550854" cy="32899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11" y="5296959"/>
            <a:ext cx="20574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1D17558-48F9-3144-86EE-9EA0818F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" y="0"/>
            <a:ext cx="9141714" cy="169291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723DEC9-5149-E348-B1C5-231FEAC03038}"/>
              </a:ext>
            </a:extLst>
          </p:cNvPr>
          <p:cNvSpPr txBox="1">
            <a:spLocks/>
          </p:cNvSpPr>
          <p:nvPr userDrawn="1"/>
        </p:nvSpPr>
        <p:spPr>
          <a:xfrm>
            <a:off x="1367062" y="5339515"/>
            <a:ext cx="1545755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www.nasa.gov</a:t>
            </a:r>
            <a:endParaRPr lang="en-US" sz="75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B633A5-5BCB-43BF-8A4F-2F2E4544E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5990" y="-23559"/>
            <a:ext cx="5130620" cy="109102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93C7706-6D46-417C-B90C-4FA15E0E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9" y="642856"/>
            <a:ext cx="8550854" cy="646907"/>
          </a:xfrm>
        </p:spPr>
        <p:txBody>
          <a:bodyPr>
            <a:noAutofit/>
          </a:bodyPr>
          <a:lstStyle>
            <a:lvl1pPr>
              <a:defRPr sz="1800" b="1" cap="sm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0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2865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5" r:id="rId4"/>
    <p:sldLayoutId id="2147483688" r:id="rId5"/>
    <p:sldLayoutId id="2147483689" r:id="rId6"/>
    <p:sldLayoutId id="2147483690" r:id="rId7"/>
    <p:sldLayoutId id="2147483694" r:id="rId8"/>
    <p:sldLayoutId id="2147483696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none" spc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nasa-hbcu-msi-road-tour.eventbrit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s://osbp.nasa.gov/knowledge-portal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osbp.nasa.gov/regional-outreach-event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microsoft.com/office/2007/relationships/hdphoto" Target="../media/hdphoto1.wdp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smallbusiness@nasa.gov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://www.osbp.nasa.gov/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17F3-0AA8-F240-8F0F-C9513770B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5402" y="1737360"/>
            <a:ext cx="5153092" cy="2093976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JSC Small Business Council Virtual Outreach Event:</a:t>
            </a:r>
            <a:br>
              <a:rPr lang="en-US" sz="2400" dirty="0"/>
            </a:br>
            <a:r>
              <a:rPr lang="en-US" sz="2400" dirty="0"/>
              <a:t>Artemis and Beyond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3A536-0B5E-204C-B200-2E3FC12DD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5402" y="3925824"/>
            <a:ext cx="5027586" cy="7983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Glenn A. Delgado, Associate Administrator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NASA Office of Small Business Programs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effectLst/>
              </a:rPr>
              <a:t>April 21, 2021</a:t>
            </a:r>
          </a:p>
        </p:txBody>
      </p:sp>
    </p:spTree>
    <p:extLst>
      <p:ext uri="{BB962C8B-B14F-4D97-AF65-F5344CB8AC3E}">
        <p14:creationId xmlns:p14="http://schemas.microsoft.com/office/powerpoint/2010/main" val="202706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3B5C-2F18-48F4-BF64-3E104D57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04A811-234E-4222-B8CF-C0F228A41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C5597-D3F7-495B-84CD-BDEB1591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48" y="1303100"/>
            <a:ext cx="3331407" cy="15544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/>
        </p:nvGraphicFramePr>
        <p:xfrm>
          <a:off x="-1" y="1472340"/>
          <a:ext cx="8934773" cy="419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821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3B5C-2F18-48F4-BF64-3E104D57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AFRC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04A811-234E-4222-B8CF-C0F228A41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0B66F7-8488-4032-95AD-48376290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93" y="1260240"/>
            <a:ext cx="3331407" cy="15544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83722DE-98E9-4AC3-BF4F-0D1C2B2559BF}"/>
              </a:ext>
            </a:extLst>
          </p:cNvPr>
          <p:cNvGraphicFramePr>
            <a:graphicFrameLocks/>
          </p:cNvGraphicFramePr>
          <p:nvPr/>
        </p:nvGraphicFramePr>
        <p:xfrm>
          <a:off x="-1" y="1698622"/>
          <a:ext cx="9052655" cy="389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324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5351-1729-4810-99F3-B296D976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9F0E-01EC-4D4D-A637-3EF6256DB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-178231" y="1565329"/>
          <a:ext cx="9113003" cy="414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AE54742-D81C-4A7E-8D63-A49C575EE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346" y="1272104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9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5351-1729-4810-99F3-B296D976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GRC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9F0E-01EC-4D4D-A637-3EF6256DB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-1" y="1742390"/>
          <a:ext cx="9052655" cy="389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34FDDF5-B24D-4137-AEE8-FB369F06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44960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A4A7-160C-4433-8CBE-90F6D323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GSFC/HQ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35D47-C996-4A97-BA4A-754AEC88F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/>
        </p:nvGraphicFramePr>
        <p:xfrm>
          <a:off x="-102767" y="1518835"/>
          <a:ext cx="8983296" cy="419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55A928-9061-48D7-A6A9-9156FD2A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095" y="1264355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A4A7-160C-4433-8CBE-90F6D3232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GSFC/HQ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C35D47-C996-4A97-BA4A-754AEC88F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/>
        </p:nvGraphicFramePr>
        <p:xfrm>
          <a:off x="0" y="1760225"/>
          <a:ext cx="9052655" cy="389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AE760C8-706D-4F30-BDE0-E511CF5C6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53877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7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E9CD-CA28-4F4A-84C1-10D1F86B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036B2-F5A7-4ED1-A755-D0F184FB8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7184B-C943-4B84-8A63-8BEC5FEC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97" y="1264355"/>
            <a:ext cx="3331407" cy="15544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/>
        </p:nvGraphicFramePr>
        <p:xfrm>
          <a:off x="-265499" y="1511085"/>
          <a:ext cx="9130530" cy="420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248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E9CD-CA28-4F4A-84C1-10D1F86B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JSC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036B2-F5A7-4ED1-A755-D0F184FB8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/>
        </p:nvGraphicFramePr>
        <p:xfrm>
          <a:off x="-159351" y="1725681"/>
          <a:ext cx="9212005" cy="388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595C4A-B8EF-4D69-AA82-9A78A2F9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63344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9139-27E1-4FF6-BB65-25062E9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EDDDB-F60E-4D06-98CE-78E00D028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AA334-5135-4152-BEE0-701F8087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46" y="1272104"/>
            <a:ext cx="3331407" cy="15544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/>
        </p:nvGraphicFramePr>
        <p:xfrm>
          <a:off x="-313267" y="1480089"/>
          <a:ext cx="9178298" cy="423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120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9139-27E1-4FF6-BB65-25062E9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KSC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4EDDDB-F60E-4D06-98CE-78E00D028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/>
        </p:nvGraphicFramePr>
        <p:xfrm>
          <a:off x="0" y="1784350"/>
          <a:ext cx="9052655" cy="389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313D5FA-A948-4790-88FB-7E9024DB2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58374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9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29E-3BDB-4C4F-8717-15FA94A4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6292"/>
            <a:ext cx="7886700" cy="743479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13341-FF75-4610-A270-C16A896C6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240" y="1279853"/>
            <a:ext cx="3331407" cy="155440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1464590"/>
          <a:ext cx="9052655" cy="425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785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D08A-973A-4EEC-975A-F0A36919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4,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D29D1-4D72-4650-AF9D-78334EA1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48785-D2E9-422E-9DF2-E925E718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96" y="1277916"/>
            <a:ext cx="3331407" cy="15544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-198933" y="1511086"/>
          <a:ext cx="9110457" cy="420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66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D08A-973A-4EEC-975A-F0A36919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LaRC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D29D1-4D72-4650-AF9D-78334EA1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-131529" y="1784637"/>
          <a:ext cx="9184184" cy="387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C4AC8E-F85A-42AB-B408-09964BF79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52831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65FE-D387-4494-AB3B-DD577B6D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MSFC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D20DA-29F4-4FAA-A436-2D036BF91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AC776-019E-4900-AB01-ECF99C98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64" y="1272104"/>
            <a:ext cx="3331407" cy="15544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/>
        </p:nvGraphicFramePr>
        <p:xfrm>
          <a:off x="-294908" y="1518834"/>
          <a:ext cx="9128942" cy="41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4904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65FE-D387-4494-AB3B-DD577B6D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MSFC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D20DA-29F4-4FAA-A436-2D036BF91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/>
        </p:nvGraphicFramePr>
        <p:xfrm>
          <a:off x="-1" y="1841499"/>
          <a:ext cx="9052655" cy="389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23C17BA-D8EB-459B-A037-C7AF52985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54758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C0E2-A435-4278-A441-34BEE50B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NSSC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302B1-948E-4028-84DA-1EA91BB36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6C2A0-AD0C-481C-BC39-8CB73883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46" y="1265451"/>
            <a:ext cx="3331407" cy="15544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/>
        </p:nvGraphicFramePr>
        <p:xfrm>
          <a:off x="-278343" y="1511085"/>
          <a:ext cx="9081379" cy="415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34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C0E2-A435-4278-A441-34BEE50B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NSSC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302B1-948E-4028-84DA-1EA91BB36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/>
        </p:nvGraphicFramePr>
        <p:xfrm>
          <a:off x="-93499" y="1766120"/>
          <a:ext cx="9330997" cy="388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E4A8F04-2C0F-48A5-AD96-7D3F2CAF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45122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9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C7ED-BF7A-4EF7-81AB-E2A93A73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 FY20</a:t>
            </a:r>
            <a:b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6A02F-AAC6-4F76-A7DA-56F67211A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E4BEC-BBA1-410A-9108-DCCB2EFA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46" y="1262417"/>
            <a:ext cx="3331407" cy="155440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/>
        </p:nvGraphicFramePr>
        <p:xfrm>
          <a:off x="-194170" y="1495586"/>
          <a:ext cx="9043701" cy="421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687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C7ED-BF7A-4EF7-81AB-E2A93A73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 March FY21</a:t>
            </a:r>
            <a:b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Data generated </a:t>
            </a:r>
            <a:r>
              <a:rPr lang="en-US" sz="1400" dirty="0">
                <a:solidFill>
                  <a:srgbClr val="FFFFFF"/>
                </a:solidFill>
                <a:ea typeface="Arial Narrow" pitchFamily="34" charset="0"/>
              </a:rPr>
              <a:t>April 6</a:t>
            </a:r>
            <a:r>
              <a:rPr lang="en-US" sz="1300" dirty="0">
                <a:solidFill>
                  <a:srgbClr val="FFFFFF"/>
                </a:solidFill>
                <a:ea typeface="Arial Narrow" pitchFamily="34" charset="0"/>
              </a:rPr>
              <a:t>, 2021 from BETA.SAM.GOV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6A02F-AAC6-4F76-A7DA-56F67211A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/>
        </p:nvGraphicFramePr>
        <p:xfrm>
          <a:off x="-139163" y="1797231"/>
          <a:ext cx="9191817" cy="388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779056-C1E5-465E-A1BE-46D1AD14F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59128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71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542-FD05-4F08-A90D-C1167525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 NASA OSBP Education and Outreach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AFE6-DB08-4D42-9DAC-953DBB90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1898"/>
            <a:ext cx="4391406" cy="3773022"/>
          </a:xfrm>
        </p:spPr>
        <p:txBody>
          <a:bodyPr>
            <a:normAutofit/>
          </a:bodyPr>
          <a:lstStyle/>
          <a:p>
            <a:r>
              <a:rPr lang="en-US" b="1" dirty="0"/>
              <a:t>NASA HBCU/MSI Technology Infusion Road Tour</a:t>
            </a:r>
          </a:p>
          <a:p>
            <a:pPr lvl="1"/>
            <a:r>
              <a:rPr lang="en-US" dirty="0"/>
              <a:t>April 21, 2021</a:t>
            </a:r>
          </a:p>
          <a:p>
            <a:pPr lvl="1"/>
            <a:r>
              <a:rPr lang="en-US" dirty="0"/>
              <a:t>12:00pm ET – 5:00pm ET</a:t>
            </a:r>
          </a:p>
          <a:p>
            <a:pPr lvl="1"/>
            <a:r>
              <a:rPr lang="en-US" dirty="0"/>
              <a:t>For more information: </a:t>
            </a:r>
            <a:r>
              <a:rPr lang="en-US" dirty="0">
                <a:hlinkClick r:id="rId2"/>
              </a:rPr>
              <a:t>https://nasa-hbcu-msi-road-tour.eventbrite.com/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C24DB-923C-4F19-ABFB-48AFF7B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78CB3-C8FE-46AA-B2F3-82C2A1F23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473" y="1309741"/>
            <a:ext cx="2738695" cy="42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542-FD05-4F08-A90D-C1167525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 NASA OSBP Education and Outreach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AFE6-DB08-4D42-9DAC-953DBB904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1898"/>
            <a:ext cx="7886700" cy="1365887"/>
          </a:xfrm>
        </p:spPr>
        <p:txBody>
          <a:bodyPr>
            <a:normAutofit/>
          </a:bodyPr>
          <a:lstStyle/>
          <a:p>
            <a:r>
              <a:rPr lang="en-US" b="1" dirty="0"/>
              <a:t>OSBP Learning Series</a:t>
            </a:r>
          </a:p>
          <a:p>
            <a:pPr lvl="1"/>
            <a:r>
              <a:rPr lang="en-US" dirty="0"/>
              <a:t>1:00pm ET, monthly on 3</a:t>
            </a:r>
            <a:r>
              <a:rPr lang="en-US" baseline="30000" dirty="0"/>
              <a:t>rd</a:t>
            </a:r>
            <a:r>
              <a:rPr lang="en-US" dirty="0"/>
              <a:t> Wednesday</a:t>
            </a:r>
          </a:p>
          <a:p>
            <a:pPr lvl="1"/>
            <a:r>
              <a:rPr lang="en-US" dirty="0"/>
              <a:t>For more information: </a:t>
            </a:r>
            <a:r>
              <a:rPr lang="en-US" dirty="0">
                <a:hlinkClick r:id="rId2"/>
              </a:rPr>
              <a:t>https://osbp.nasa.gov/knowledge-portal.html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C24DB-923C-4F19-ABFB-48AFF7B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9E4F036-C520-473C-97DB-0F224565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87" y="2667785"/>
            <a:ext cx="4926425" cy="25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5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29E-3BDB-4C4F-8717-15FA94A4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-140500" y="1778154"/>
          <a:ext cx="9193155" cy="389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A6DE85E-48D0-45A7-A2D4-ECF7460BA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93" y="1258555"/>
            <a:ext cx="3331407" cy="1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9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542-FD05-4F08-A90D-C1167525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Upcoming NASA OSBP Education and Outreach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AFE6-DB08-4D42-9DAC-953DBB90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Artemis Supplier and Northeastern Pennsylvania Small Business Industry Day</a:t>
            </a:r>
          </a:p>
          <a:p>
            <a:pPr lvl="1"/>
            <a:r>
              <a:rPr lang="en-US" dirty="0"/>
              <a:t>May 2021 (TBD)</a:t>
            </a:r>
          </a:p>
          <a:p>
            <a:pPr lvl="1"/>
            <a:r>
              <a:rPr lang="en-US" dirty="0"/>
              <a:t>For more information: </a:t>
            </a:r>
            <a:r>
              <a:rPr lang="en-US" dirty="0">
                <a:hlinkClick r:id="rId2"/>
              </a:rPr>
              <a:t>https://osbp.nasa.gov/regional-outreach-events.html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b="1" dirty="0"/>
              <a:t>Pacific Northwest Aerospace Defense Conference</a:t>
            </a:r>
          </a:p>
          <a:p>
            <a:pPr lvl="1"/>
            <a:r>
              <a:rPr lang="en-US" dirty="0"/>
              <a:t>June 10, 2021</a:t>
            </a:r>
          </a:p>
          <a:p>
            <a:pPr lvl="1"/>
            <a:r>
              <a:rPr lang="en-US" dirty="0"/>
              <a:t>For more information: </a:t>
            </a:r>
            <a:r>
              <a:rPr lang="en-US" dirty="0">
                <a:hlinkClick r:id="rId2"/>
              </a:rPr>
              <a:t>https://osbp.nasa.gov/regional-outreach-events.html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C24DB-923C-4F19-ABFB-48AFF7BC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2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718A5-6CC8-FC47-AFC1-EF269F0C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40A01-3471-DE41-B4CC-EF18A01480BA}"/>
              </a:ext>
            </a:extLst>
          </p:cNvPr>
          <p:cNvSpPr/>
          <p:nvPr/>
        </p:nvSpPr>
        <p:spPr>
          <a:xfrm>
            <a:off x="-1" y="798022"/>
            <a:ext cx="9144001" cy="442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25C76D-BABA-C64F-8516-724BF4846636}"/>
              </a:ext>
            </a:extLst>
          </p:cNvPr>
          <p:cNvGrpSpPr/>
          <p:nvPr/>
        </p:nvGrpSpPr>
        <p:grpSpPr>
          <a:xfrm>
            <a:off x="204998" y="834569"/>
            <a:ext cx="8734001" cy="4476909"/>
            <a:chOff x="204998" y="834569"/>
            <a:chExt cx="8734001" cy="447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C39C93-37B9-C64C-B24A-6082245E8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aturation sat="1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4440" y="900498"/>
              <a:ext cx="5088458" cy="3561920"/>
            </a:xfrm>
            <a:prstGeom prst="rect">
              <a:avLst/>
            </a:prstGeom>
          </p:spPr>
        </p:pic>
        <p:cxnSp>
          <p:nvCxnSpPr>
            <p:cNvPr id="8" name="Straight Connector 13">
              <a:extLst>
                <a:ext uri="{FF2B5EF4-FFF2-40B4-BE49-F238E27FC236}">
                  <a16:creationId xmlns:a16="http://schemas.microsoft.com/office/drawing/2014/main" id="{D339F066-E485-4740-B676-F488618AF69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166476" y="2255531"/>
              <a:ext cx="728578" cy="597475"/>
            </a:xfrm>
            <a:prstGeom prst="bentConnector3">
              <a:avLst>
                <a:gd name="adj1" fmla="val 100618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376EF3-575D-7F4B-9698-068A912777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9585" y="3168270"/>
              <a:ext cx="1" cy="1187799"/>
            </a:xfrm>
            <a:prstGeom prst="line">
              <a:avLst/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5">
              <a:extLst>
                <a:ext uri="{FF2B5EF4-FFF2-40B4-BE49-F238E27FC236}">
                  <a16:creationId xmlns:a16="http://schemas.microsoft.com/office/drawing/2014/main" id="{3FD19605-1D38-1D4F-B7A0-6FF303F902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15648" y="2764599"/>
              <a:ext cx="371176" cy="2312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6">
              <a:extLst>
                <a:ext uri="{FF2B5EF4-FFF2-40B4-BE49-F238E27FC236}">
                  <a16:creationId xmlns:a16="http://schemas.microsoft.com/office/drawing/2014/main" id="{F82BACE1-FBE9-B746-8F4A-17692B524B9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95084" y="1639989"/>
              <a:ext cx="1539847" cy="233591"/>
            </a:xfrm>
            <a:prstGeom prst="bentConnector3">
              <a:avLst>
                <a:gd name="adj1" fmla="val 37731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7">
              <a:extLst>
                <a:ext uri="{FF2B5EF4-FFF2-40B4-BE49-F238E27FC236}">
                  <a16:creationId xmlns:a16="http://schemas.microsoft.com/office/drawing/2014/main" id="{F2A672B3-BB76-5F4B-9A66-464DFBA4E6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9300" y="1890081"/>
              <a:ext cx="859310" cy="107902"/>
            </a:xfrm>
            <a:prstGeom prst="bentConnector3">
              <a:avLst>
                <a:gd name="adj1" fmla="val 100128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8">
              <a:extLst>
                <a:ext uri="{FF2B5EF4-FFF2-40B4-BE49-F238E27FC236}">
                  <a16:creationId xmlns:a16="http://schemas.microsoft.com/office/drawing/2014/main" id="{11873523-770A-434F-9B4C-7EB2DCE7CD5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36789" y="2046181"/>
              <a:ext cx="1154985" cy="430459"/>
            </a:xfrm>
            <a:prstGeom prst="bentConnector3">
              <a:avLst>
                <a:gd name="adj1" fmla="val 15786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9">
              <a:extLst>
                <a:ext uri="{FF2B5EF4-FFF2-40B4-BE49-F238E27FC236}">
                  <a16:creationId xmlns:a16="http://schemas.microsoft.com/office/drawing/2014/main" id="{49D2497F-813E-A04D-87DD-0DEF01CB16E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624885" y="1404923"/>
              <a:ext cx="1480341" cy="644218"/>
            </a:xfrm>
            <a:prstGeom prst="bentConnector3">
              <a:avLst>
                <a:gd name="adj1" fmla="val 100849"/>
              </a:avLst>
            </a:prstGeom>
            <a:ln cap="rnd"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7E977D4-2062-1547-8151-87C7795C30A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042946" y="3701063"/>
              <a:ext cx="3000848" cy="231176"/>
            </a:xfrm>
            <a:prstGeom prst="bentConnector3">
              <a:avLst>
                <a:gd name="adj1" fmla="val 99862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1">
              <a:extLst>
                <a:ext uri="{FF2B5EF4-FFF2-40B4-BE49-F238E27FC236}">
                  <a16:creationId xmlns:a16="http://schemas.microsoft.com/office/drawing/2014/main" id="{0DC368C9-0C0D-2048-9461-550B728C1794}"/>
                </a:ext>
              </a:extLst>
            </p:cNvPr>
            <p:cNvCxnSpPr>
              <a:cxnSpLocks/>
            </p:cNvCxnSpPr>
            <p:nvPr/>
          </p:nvCxnSpPr>
          <p:spPr>
            <a:xfrm>
              <a:off x="6386163" y="3701064"/>
              <a:ext cx="696648" cy="23127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7E3A2A5A-571A-E641-8D3F-A3DB5CFF239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432973" y="3592565"/>
              <a:ext cx="1096396" cy="290327"/>
            </a:xfrm>
            <a:prstGeom prst="bentConnector3">
              <a:avLst>
                <a:gd name="adj1" fmla="val 22430"/>
              </a:avLst>
            </a:prstGeom>
            <a:ln>
              <a:solidFill>
                <a:srgbClr val="00206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12ABF11D-F0C7-EE4A-9619-587EF8B12A0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015047" y="4093969"/>
              <a:ext cx="1514324" cy="43049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206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32">
              <a:extLst>
                <a:ext uri="{FF2B5EF4-FFF2-40B4-BE49-F238E27FC236}">
                  <a16:creationId xmlns:a16="http://schemas.microsoft.com/office/drawing/2014/main" id="{ACDD8CA7-0E05-FE44-AD92-CBAD92DE2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996" y="3737844"/>
              <a:ext cx="1881942" cy="157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NASA Shared Services Center</a:t>
              </a:r>
              <a:b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Agency Contract Support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Bay St. Louis, MS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Troy E. Miller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Stennis Space Center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Vehicle Engine Testing</a:t>
              </a:r>
              <a:b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Bay St. Louis, MS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Kay S. </a:t>
              </a: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Doane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 Box 30">
              <a:extLst>
                <a:ext uri="{FF2B5EF4-FFF2-40B4-BE49-F238E27FC236}">
                  <a16:creationId xmlns:a16="http://schemas.microsoft.com/office/drawing/2014/main" id="{9D6EDEAF-65FE-D94A-A4B7-79C7C5D31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559" y="4397382"/>
              <a:ext cx="1931567" cy="91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Marshall Space Flight Center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Space Transportation, Propulsion Systems, Space Systems, and Science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Huntsville, AL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David E. Brock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8AC45134-0B64-0A4F-9D06-647300ED9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353" y="851444"/>
              <a:ext cx="2174876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Ames Research Center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Aerospace and Small Spacecraft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Moffett Field, CA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Armstrong Flight Research Center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Atmospheric Research and Testing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Edwards, CA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Christine L. Munroe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" name="Text Box 4">
              <a:extLst>
                <a:ext uri="{FF2B5EF4-FFF2-40B4-BE49-F238E27FC236}">
                  <a16:creationId xmlns:a16="http://schemas.microsoft.com/office/drawing/2014/main" id="{2077CF12-FA63-644E-89DD-EB7814350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821679"/>
              <a:ext cx="1755998" cy="935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Kennedy Space Center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Space Vehicle Launch and Landing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Cape Canaveral, FL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Joyce C. McDowell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Natalie B. Colvin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5DDDFF7D-7CA7-3043-930F-426ADF7A8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6784" y="2901218"/>
              <a:ext cx="1601290" cy="63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Langley Research Center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Aviation and Space Research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Hampton, VA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Robert O. Betts</a:t>
              </a:r>
            </a:p>
          </p:txBody>
        </p:sp>
        <p:sp>
          <p:nvSpPr>
            <p:cNvPr id="25" name="Text Box 37">
              <a:extLst>
                <a:ext uri="{FF2B5EF4-FFF2-40B4-BE49-F238E27FC236}">
                  <a16:creationId xmlns:a16="http://schemas.microsoft.com/office/drawing/2014/main" id="{F1454326-E27B-E046-9A75-EA40770D5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1161" y="856272"/>
              <a:ext cx="1830302" cy="104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Goddard Space Flight Center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Science Missions and Telescopes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Greenbelt, MD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Jennifer D. Perez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Sholainka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O. Martyn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Kandace P. Chappell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Djaataa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Onanuga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 Box 34">
              <a:extLst>
                <a:ext uri="{FF2B5EF4-FFF2-40B4-BE49-F238E27FC236}">
                  <a16:creationId xmlns:a16="http://schemas.microsoft.com/office/drawing/2014/main" id="{D13468C3-6378-1D47-8F31-8E7D8915D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6087" y="834569"/>
              <a:ext cx="1469378" cy="1058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Glenn Research Center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Aeronautics and </a:t>
              </a:r>
              <a:b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</a:b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Spacecraft Technology</a:t>
              </a: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Cleveland, OH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Eunice J. Adams-Sipp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99FF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Arial Narrow"/>
              </a:endParaRPr>
            </a:p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B70EC4-8993-2E40-8A83-C4565246B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1564" y="1494310"/>
              <a:ext cx="407796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9077FF-5FFC-E648-B506-82CFF531D822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6794" y="2956175"/>
              <a:ext cx="410455" cy="5130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E644CE6-8FBA-2F46-8035-9B09E97FA4B6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5188" y="3878978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09FED69-3810-874D-AC33-AF85296393F3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8544" y="4432174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00697BE-33DF-D647-9027-E6C1A7352CB1}"/>
                </a:ext>
              </a:extLst>
            </p:cNvPr>
            <p:cNvPicPr>
              <a:picLocks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2905" y="902474"/>
              <a:ext cx="409742" cy="5121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14A9776-82C3-3C4A-8861-FD4C1F07A968}"/>
                </a:ext>
              </a:extLst>
            </p:cNvPr>
            <p:cNvPicPr>
              <a:picLocks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305" y="920111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535C3A0-0D79-6E4B-A672-E229770E72DD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45"/>
            <a:stretch/>
          </p:blipFill>
          <p:spPr>
            <a:xfrm>
              <a:off x="6548209" y="4482902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DA8088-B92E-1241-ABA8-F368368C69DC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7861" y="3797095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B42EE77-EBF6-8445-939F-16861F19D6B2}"/>
                </a:ext>
              </a:extLst>
            </p:cNvPr>
            <p:cNvPicPr>
              <a:picLocks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34753" y="4482902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sp>
          <p:nvSpPr>
            <p:cNvPr id="36" name="Text Box 6">
              <a:extLst>
                <a:ext uri="{FF2B5EF4-FFF2-40B4-BE49-F238E27FC236}">
                  <a16:creationId xmlns:a16="http://schemas.microsoft.com/office/drawing/2014/main" id="{742FF763-84F3-1140-B8A2-1C212EBBF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52" y="1998651"/>
              <a:ext cx="1627648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Jet Propulsion Laboratory</a:t>
              </a:r>
              <a:b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581E0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Deep Space Robotic Rovers </a:t>
              </a:r>
              <a:b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</a:b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and Networks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Pasadena, CA</a:t>
              </a:r>
            </a:p>
          </p:txBody>
        </p:sp>
        <p:sp>
          <p:nvSpPr>
            <p:cNvPr id="37" name="Text Box 5">
              <a:extLst>
                <a:ext uri="{FF2B5EF4-FFF2-40B4-BE49-F238E27FC236}">
                  <a16:creationId xmlns:a16="http://schemas.microsoft.com/office/drawing/2014/main" id="{147DCFB3-76F7-2940-BDED-3787048B9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05" y="3817460"/>
              <a:ext cx="1644725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CDFF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Johnson Space Center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4020202020204" pitchFamily="34" charset="0"/>
                  <a:ea typeface="ＭＳ Ｐゴシック" panose="020B0600070205080204" pitchFamily="34" charset="-128"/>
                  <a:cs typeface="Arial Narrow" panose="020B0604020202020204" pitchFamily="34" charset="0"/>
                </a:rPr>
                <a:t>Human Space Flight Operations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ＭＳ Ｐゴシック" panose="020B0600070205080204" pitchFamily="34" charset="-128"/>
                  <a:cs typeface="Arial" panose="020B0604020202020204" pitchFamily="34" charset="0"/>
                </a:rPr>
                <a:t>Houston, TX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8FA1401-24AC-0944-8779-8E88DC3C995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13"/>
            <a:stretch/>
          </p:blipFill>
          <p:spPr>
            <a:xfrm>
              <a:off x="210009" y="2081380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C72DF0F-9657-644D-AAFF-6F3C5A2733CE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20" y="2636517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4FE6FE2-9C36-794F-BB59-3844ED8061A2}"/>
                </a:ext>
              </a:extLst>
            </p:cNvPr>
            <p:cNvPicPr>
              <a:picLocks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5180" y="3848861"/>
              <a:ext cx="410455" cy="5120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993F44B-8DC7-D745-92B3-88B244297ECE}"/>
                </a:ext>
              </a:extLst>
            </p:cNvPr>
            <p:cNvPicPr>
              <a:picLocks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177" y="4410268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5A4E8A7-0727-FD44-AF8C-65FD97D4DE97}"/>
                </a:ext>
              </a:extLst>
            </p:cNvPr>
            <p:cNvPicPr>
              <a:picLocks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4998" y="4409672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4E379B-A8AB-2648-8B45-88737882E3E0}"/>
                </a:ext>
              </a:extLst>
            </p:cNvPr>
            <p:cNvSpPr txBox="1"/>
            <p:nvPr/>
          </p:nvSpPr>
          <p:spPr>
            <a:xfrm>
              <a:off x="619786" y="2577301"/>
              <a:ext cx="10842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Charles E. Bray, Jr.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Mary Helen Ruiz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Matthew B. Christian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Tara A. Every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Anna N. </a:t>
              </a: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Hovano</a:t>
              </a: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65F8987-CC50-AB4F-8E6C-C39F6E7C1BF8}"/>
                </a:ext>
              </a:extLst>
            </p:cNvPr>
            <p:cNvPicPr>
              <a:picLocks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0009" y="3189123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712B91-02A7-DD47-AC82-3BF13381CFD3}"/>
                </a:ext>
              </a:extLst>
            </p:cNvPr>
            <p:cNvSpPr/>
            <p:nvPr/>
          </p:nvSpPr>
          <p:spPr>
            <a:xfrm>
              <a:off x="1044782" y="4343139"/>
              <a:ext cx="11025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Robert E. Watts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Monica F. Craft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Tumarrow</a:t>
              </a: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Romain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Arial Narrow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4A6A726-4B73-3348-A6F7-B778F9045144}"/>
                </a:ext>
              </a:extLst>
            </p:cNvPr>
            <p:cNvPicPr>
              <a:picLocks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92"/>
            <a:stretch/>
          </p:blipFill>
          <p:spPr>
            <a:xfrm>
              <a:off x="1113866" y="3188209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93FF7E6-6573-BD4A-B356-1BFA8172122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012" y="3188209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15902CF-5E97-3544-8910-4F54047B9388}"/>
                </a:ext>
              </a:extLst>
            </p:cNvPr>
            <p:cNvPicPr>
              <a:picLocks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1564" y="942329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C83198-BE77-EF4A-9643-CFB016E18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9367" y="3592858"/>
              <a:ext cx="0" cy="50140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DFA882-11C3-F340-84C7-6DF6949E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21564" y="2046290"/>
              <a:ext cx="410455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967261C-6E9D-DD49-BCFF-329ACD9C4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3004" y="2046290"/>
              <a:ext cx="407796" cy="5130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</p:pic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DE880FC5-6836-5445-919E-D3525C7D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3743"/>
            <a:ext cx="9144001" cy="577637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/>
              <a:t>NASA Small Business Specialists Around the Country</a:t>
            </a:r>
          </a:p>
        </p:txBody>
      </p:sp>
    </p:spTree>
    <p:extLst>
      <p:ext uri="{BB962C8B-B14F-4D97-AF65-F5344CB8AC3E}">
        <p14:creationId xmlns:p14="http://schemas.microsoft.com/office/powerpoint/2010/main" val="3930683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7E4C08-674A-47A9-A4F7-45F8D40E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295275"/>
            <a:ext cx="8100483" cy="923894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Connect with OSBP at </a:t>
            </a:r>
            <a:r>
              <a:rPr lang="en-US" sz="3000" dirty="0">
                <a:hlinkClick r:id="rId2"/>
              </a:rPr>
              <a:t>www.osbp.nasa.gov</a:t>
            </a:r>
            <a:r>
              <a:rPr lang="en-US" sz="3000" dirty="0"/>
              <a:t> or </a:t>
            </a:r>
            <a:r>
              <a:rPr lang="en-US" sz="3000" dirty="0">
                <a:hlinkClick r:id="rId3"/>
              </a:rPr>
              <a:t>smallbusiness@nasa.gov</a:t>
            </a:r>
            <a:r>
              <a:rPr lang="en-US" sz="3000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7BA70ED-5339-498A-83C4-96BE6E1433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4246531"/>
              </p:ext>
            </p:extLst>
          </p:nvPr>
        </p:nvGraphicFramePr>
        <p:xfrm>
          <a:off x="1238250" y="1520825"/>
          <a:ext cx="742315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840DA-38D9-4A4C-9FCB-EAAC9E741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92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B19E-D473-4BA2-BCEC-D424115E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EA0E5-0FAD-4490-A868-2D4F13B54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1" name="Content Placeholder 10" descr="Questions">
            <a:extLst>
              <a:ext uri="{FF2B5EF4-FFF2-40B4-BE49-F238E27FC236}">
                <a16:creationId xmlns:a16="http://schemas.microsoft.com/office/drawing/2014/main" id="{C69AC154-84DC-4829-9F38-9E941561B3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5267" y="1187001"/>
            <a:ext cx="3853466" cy="3853466"/>
          </a:xfrm>
        </p:spPr>
      </p:pic>
    </p:spTree>
    <p:extLst>
      <p:ext uri="{BB962C8B-B14F-4D97-AF65-F5344CB8AC3E}">
        <p14:creationId xmlns:p14="http://schemas.microsoft.com/office/powerpoint/2010/main" val="348151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355" y="559595"/>
            <a:ext cx="8566256" cy="669131"/>
          </a:xfrm>
        </p:spPr>
        <p:txBody>
          <a:bodyPr>
            <a:noAutofit/>
          </a:bodyPr>
          <a:lstStyle/>
          <a:p>
            <a:r>
              <a:rPr lang="en-US" sz="2400" dirty="0"/>
              <a:t>FY14-FY20 OSBP Prime and Subcontracting Dollars Trend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6AE69-C092-4A87-AB80-71E6EF14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9" y="4279836"/>
            <a:ext cx="9144000" cy="1149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7DEFC-E7C8-4F3F-8CE7-CA153979D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6425"/>
            <a:ext cx="9144000" cy="27534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C65C9-7CB1-48D8-BA8C-D1385F263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5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3CD9-FAC8-437C-AD2D-5F06960E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7" y="559595"/>
            <a:ext cx="8831429" cy="66913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FY19-FY20 NASA OSBP Subcategory Trend Analysis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95A4B-5345-43C3-A83D-4AB76DEB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A460B1-1E54-4C80-B95F-E919AD82D045}"/>
              </a:ext>
            </a:extLst>
          </p:cNvPr>
          <p:cNvGraphicFramePr>
            <a:graphicFrameLocks/>
          </p:cNvGraphicFramePr>
          <p:nvPr/>
        </p:nvGraphicFramePr>
        <p:xfrm>
          <a:off x="221226" y="1568469"/>
          <a:ext cx="6160274" cy="343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C3C271B-9F91-4CBD-942F-F1BB3740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55" y="3791680"/>
            <a:ext cx="2762501" cy="148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3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BBBBD2-61EE-4894-9293-C2790D758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0"/>
            <a:ext cx="9143980" cy="5714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A29F6-19A7-4275-8760-6D2DBF05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6868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3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7CD9-B558-B645-99AF-33C7B95D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153E69-6A7D-42B2-9619-C1CE10F885A3}"/>
              </a:ext>
            </a:extLst>
          </p:cNvPr>
          <p:cNvSpPr txBox="1">
            <a:spLocks/>
          </p:cNvSpPr>
          <p:nvPr/>
        </p:nvSpPr>
        <p:spPr>
          <a:xfrm>
            <a:off x="6986868" y="5296958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7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D062-1EA5-44E7-B071-15572504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FY20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February 22, 2021 from BETA.SAM.GOV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33E94-D32E-41FA-AB22-97C56FBE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091E2-580D-42C8-AD72-D0F73295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597" y="1264355"/>
            <a:ext cx="3331407" cy="15544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1518834"/>
          <a:ext cx="8888278" cy="408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32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D062-1EA5-44E7-B071-15572504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March FY21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April 6, 2021 from BETA.SAM.GOV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33E94-D32E-41FA-AB22-97C56FBE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1834D1-435E-4D13-A520-482D3E55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93" y="1264878"/>
            <a:ext cx="3331407" cy="15544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442F74D-2CC0-497A-82C4-5AC4DBBA2F80}"/>
              </a:ext>
            </a:extLst>
          </p:cNvPr>
          <p:cNvGraphicFramePr>
            <a:graphicFrameLocks/>
          </p:cNvGraphicFramePr>
          <p:nvPr/>
        </p:nvGraphicFramePr>
        <p:xfrm>
          <a:off x="-48474" y="1815548"/>
          <a:ext cx="9101129" cy="391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37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E6F570-A1E4-EA47-A277-CAECBD1D8F19}" vid="{57F6CEA7-D739-EF4B-8F39-915AB5DCD4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1159</Words>
  <Application>Microsoft Office PowerPoint</Application>
  <PresentationFormat>On-screen Show (16:10)</PresentationFormat>
  <Paragraphs>340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Helvetica</vt:lpstr>
      <vt:lpstr>Wingdings</vt:lpstr>
      <vt:lpstr>Office Theme</vt:lpstr>
      <vt:lpstr>JSC Small Business Council Virtual Outreach Event: Artemis and Beyond </vt:lpstr>
      <vt:lpstr>NASA Agency FY20 Prime Goals vs. Actual Percentages Data generated February 22, 2021 from BETA.SAM.GOV</vt:lpstr>
      <vt:lpstr>NASA Agency March FY21 Prime Goals vs. Actual Percentages Data generated April 6, 2021 from BETA.SAM.GOV</vt:lpstr>
      <vt:lpstr>FY14-FY20 OSBP Prime and Subcontracting Dollars Trend </vt:lpstr>
      <vt:lpstr>FY19-FY20 NASA OSBP Subcategory Trend Analysis</vt:lpstr>
      <vt:lpstr>PowerPoint Presentation</vt:lpstr>
      <vt:lpstr>PowerPoint Presentation</vt:lpstr>
      <vt:lpstr>ARC FY20 Prime Goals vs. Actual Percentages Data generated February 22, 2021 from BETA.SAM.GOV</vt:lpstr>
      <vt:lpstr>ARC March FY21 Prime Goals vs. Actual Percentages Data generated April 6, 2021 from BETA.SAM.GOV</vt:lpstr>
      <vt:lpstr>AFRC FY20 Prime Goals vs. Actual Percentages Data generated February 22, 2021 from BETA.SAM.GOV</vt:lpstr>
      <vt:lpstr>AFRC March FY21 Prime Goals vs. Actual Percentages Data generated April 6, 2021 from BETA.SAM.GOV</vt:lpstr>
      <vt:lpstr>GRC FY20 Prime Goals vs. Actual Percentages Data generated February 22, 2021 from BETA.SAM.GOV</vt:lpstr>
      <vt:lpstr>GRC March FY21 Prime Goals vs. Actual Percentages Data generated April 6, 2021 from BETA.SAM.GOV</vt:lpstr>
      <vt:lpstr>GSFC/HQ FY20 Prime Goals vs. Actual Percentages Data generated February 22, 2021 from BETA.SAM.GOV</vt:lpstr>
      <vt:lpstr>GSFC/HQ March FY21 Prime Goals vs. Actual Percentages Data generated April 6, 2021 from BETA.SAM.GOV</vt:lpstr>
      <vt:lpstr>JSC FY20 Prime Goals vs. Actual Percentages Data generated February 22, 2021 from BETA.SAM.GOV</vt:lpstr>
      <vt:lpstr>JSC March FY21 Prime Goals vs. Actual Percentages Data generated April 6, 2021 from BETA.SAM.GOV</vt:lpstr>
      <vt:lpstr>KSC FY20 Prime Goals vs. Actual Percentages Data generated February 22, 2021 from BETA.SAM.GOV</vt:lpstr>
      <vt:lpstr>KSC March FY21 Prime Goals vs. Actual Percentages Data generated April 6, 2021 from BETA.SAM.GOV</vt:lpstr>
      <vt:lpstr>LaRC FY20 Prime Goals vs. Actual Percentages Data generated February 4, 2021 from BETA.SAM.GOV</vt:lpstr>
      <vt:lpstr>LaRC March FY21 Prime Goals vs. Actual Percentages Data generated April 6, 2021 from BETA.SAM.GOV</vt:lpstr>
      <vt:lpstr>MSFC FY20 Prime Goals vs. Actual Percentages Data generated February 22, 2021 from BETA.SAM.GOV</vt:lpstr>
      <vt:lpstr>MSFC March FY21 Prime Goals vs. Actual Percentages Data generated April 6, 2021 from BETA.SAM.GOV</vt:lpstr>
      <vt:lpstr>NSSC FY20 Prime Goals vs. Actual Percentages Data generated February 22, 2021 from BETA.SAM.GOV</vt:lpstr>
      <vt:lpstr>NSSC March FY21 Prime Goals vs. Actual Percentages Data generated April 6, 2021 from BETA.SAM.GOV</vt:lpstr>
      <vt:lpstr>SSC FY20 Prime Goals vs. Actual Percentages Data generated February 22, 2021 from BETA.SAM.GOV</vt:lpstr>
      <vt:lpstr>SSC March FY21 Prime Goals vs. Actual Percentages Data generated April 6, 2021 from BETA.SAM.GOV</vt:lpstr>
      <vt:lpstr>Upcoming NASA OSBP Education and Outreach Opportunities</vt:lpstr>
      <vt:lpstr>Upcoming NASA OSBP Education and Outreach Opportunities</vt:lpstr>
      <vt:lpstr>Upcoming NASA OSBP Education and Outreach Opportunities</vt:lpstr>
      <vt:lpstr>NASA Small Business Specialists Around the Country</vt:lpstr>
      <vt:lpstr>Connect with OSBP at www.osbp.nasa.gov or smallbusiness@nasa.gov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 Business with NASA</dc:title>
  <dc:creator>PARKER, TRUPHELIA M. (HQ-ZA000)</dc:creator>
  <cp:lastModifiedBy>PARKER, TRUPHELIA M. (HQ-ZA000)</cp:lastModifiedBy>
  <cp:revision>22</cp:revision>
  <dcterms:created xsi:type="dcterms:W3CDTF">2021-02-08T15:22:34Z</dcterms:created>
  <dcterms:modified xsi:type="dcterms:W3CDTF">2021-04-15T15:46:49Z</dcterms:modified>
</cp:coreProperties>
</file>