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8" r:id="rId5"/>
    <p:sldId id="310" r:id="rId6"/>
    <p:sldId id="384" r:id="rId7"/>
    <p:sldId id="312" r:id="rId8"/>
    <p:sldId id="367" r:id="rId9"/>
    <p:sldId id="314" r:id="rId10"/>
    <p:sldId id="372" r:id="rId11"/>
    <p:sldId id="373" r:id="rId12"/>
    <p:sldId id="354" r:id="rId13"/>
    <p:sldId id="383" r:id="rId14"/>
    <p:sldId id="353" r:id="rId15"/>
    <p:sldId id="356" r:id="rId16"/>
    <p:sldId id="387" r:id="rId17"/>
    <p:sldId id="385" r:id="rId18"/>
    <p:sldId id="386" r:id="rId19"/>
    <p:sldId id="301" r:id="rId20"/>
    <p:sldId id="302" r:id="rId21"/>
    <p:sldId id="309" r:id="rId22"/>
    <p:sldId id="3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Killian" initials="KK" lastIdx="1" clrIdx="0"/>
  <p:cmAuthor id="2" name="Sam Le" initials="SL" lastIdx="1" clrIdx="1">
    <p:extLst>
      <p:ext uri="{19B8F6BF-5375-455C-9EA6-DF929625EA0E}">
        <p15:presenceInfo xmlns:p15="http://schemas.microsoft.com/office/powerpoint/2012/main" userId="S::SQLe@sba.gov::2aa93455-0326-4df2-b25a-046c1e8567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B4"/>
    <a:srgbClr val="003F80"/>
    <a:srgbClr val="898989"/>
    <a:srgbClr val="003E7F"/>
    <a:srgbClr val="000000"/>
    <a:srgbClr val="0091C9"/>
    <a:srgbClr val="CC3538"/>
    <a:srgbClr val="168E60"/>
    <a:srgbClr val="F5CD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5741B6-9D68-41C8-B8DC-D040D8858669}" v="1" dt="2021-03-02T05:18:19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62E8F-0327-1B44-880E-F1AFCA2C073C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A873F-EF5E-994B-9976-428F934A0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BF4D7-81BE-0B4C-B655-82AD930F9C8A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40A9-11FD-AB46-B99D-C1331D8D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7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A Logo Slide">
    <p:bg>
      <p:bgPr>
        <a:solidFill>
          <a:srgbClr val="003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BA Logo">
            <a:extLst>
              <a:ext uri="{FF2B5EF4-FFF2-40B4-BE49-F238E27FC236}">
                <a16:creationId xmlns:a16="http://schemas.microsoft.com/office/drawing/2014/main" id="{4A7BA6A9-732F-DD4D-A79A-0CD8BD766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065"/>
          <a:stretch/>
        </p:blipFill>
        <p:spPr>
          <a:xfrm>
            <a:off x="4425387" y="1606513"/>
            <a:ext cx="3341226" cy="26948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F5AF672-AB1A-4FAA-A544-8D76025A1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r>
              <a:rPr lang="en-US" err="1"/>
              <a:t>MaTestster</a:t>
            </a:r>
            <a:r>
              <a:rPr lang="en-US"/>
              <a:t> title style</a:t>
            </a:r>
          </a:p>
        </p:txBody>
      </p:sp>
    </p:spTree>
    <p:extLst>
      <p:ext uri="{BB962C8B-B14F-4D97-AF65-F5344CB8AC3E}">
        <p14:creationId xmlns:p14="http://schemas.microsoft.com/office/powerpoint/2010/main" val="98365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3E27-9D36-B645-8BBE-7A2B9B52A935}" type="datetime4">
              <a:rPr lang="en-US" smtClean="0"/>
              <a:t>April 20,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6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28918"/>
            <a:ext cx="105156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8690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8690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02B-F0FB-0A4F-BFD9-D3256C53A202}" type="datetime4">
              <a:rPr lang="en-US" smtClean="0"/>
              <a:t>April 20,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C03B-1ECF-324C-BC62-0687230E677D}" type="datetime4">
              <a:rPr lang="en-US" smtClean="0"/>
              <a:t>April 20,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FA99-F507-8E4B-ABBC-A3B8BC89266F}" type="datetime4">
              <a:rPr lang="en-US" smtClean="0"/>
              <a:t>April 20,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494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22427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8989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C8E-ED71-CF4A-92C6-E7239BE1B2FF}" type="datetime4">
              <a:rPr lang="en-US" smtClean="0"/>
              <a:t>April 20,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1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769D-CC2F-864E-9501-A077951EC7AD}" type="datetime4">
              <a:rPr lang="en-US" smtClean="0"/>
              <a:t>April 20,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22427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8989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00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3716" y="686745"/>
            <a:ext cx="2444567" cy="6738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8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2 lines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3716" y="686745"/>
            <a:ext cx="2444567" cy="6738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5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1118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rgbClr val="003F80"/>
                </a:solidFill>
              </a:defRPr>
            </a:lvl1pPr>
          </a:lstStyle>
          <a:p>
            <a:r>
              <a:rPr lang="en-US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F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8" y="683381"/>
            <a:ext cx="2407901" cy="661370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8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rgbClr val="003F80"/>
                </a:solidFill>
              </a:defRPr>
            </a:lvl1pPr>
          </a:lstStyle>
          <a:p>
            <a:r>
              <a:rPr lang="en-US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F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8" y="683381"/>
            <a:ext cx="2407901" cy="661370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5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 Slide - Screen Only">
    <p:bg>
      <p:bgPr>
        <a:solidFill>
          <a:srgbClr val="007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6000"/>
              </a:lnSpc>
              <a:defRPr sz="6000">
                <a:solidFill>
                  <a:srgbClr val="007EB4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126" y="1268765"/>
            <a:ext cx="9259747" cy="2237228"/>
          </a:xfrm>
        </p:spPr>
        <p:txBody>
          <a:bodyPr anchor="b"/>
          <a:lstStyle>
            <a:lvl1pPr>
              <a:lnSpc>
                <a:spcPts val="6000"/>
              </a:lnSpc>
              <a:defRPr sz="6000"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71005" y="3613572"/>
            <a:ext cx="9259747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9964-A6A4-B040-94EE-59D007E5DCB1}" type="datetime4">
              <a:rPr lang="en-US" smtClean="0"/>
              <a:t>April 20,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" y="6194300"/>
            <a:ext cx="2394420" cy="365125"/>
          </a:xfrm>
        </p:spPr>
        <p:txBody>
          <a:bodyPr/>
          <a:lstStyle/>
          <a:p>
            <a:fld id="{5C63769D-CC2F-864E-9501-A077951EC7AD}" type="datetime4">
              <a:rPr lang="en-US" smtClean="0"/>
              <a:t>April 20, 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1943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838200" y="1129554"/>
            <a:ext cx="10515600" cy="696071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709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/>
          <p:cNvPicPr>
            <a:picLocks noChangeAspect="1"/>
          </p:cNvPicPr>
          <p:nvPr userDrawn="1"/>
        </p:nvPicPr>
        <p:blipFill rotWithShape="1">
          <a:blip r:embed="rId17"/>
          <a:srcRect t="-18262"/>
          <a:stretch/>
        </p:blipFill>
        <p:spPr>
          <a:xfrm>
            <a:off x="152400" y="6194300"/>
            <a:ext cx="11887200" cy="5271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2013" y="6194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30649"/>
            <a:ext cx="105156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943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/>
          </a:p>
        </p:txBody>
      </p:sp>
      <p:sp>
        <p:nvSpPr>
          <p:cNvPr id="10" name="Rectangle 9" descr="&quot;&quot;"/>
          <p:cNvSpPr/>
          <p:nvPr userDrawn="1"/>
        </p:nvSpPr>
        <p:spPr>
          <a:xfrm>
            <a:off x="0" y="6135624"/>
            <a:ext cx="605928" cy="72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&quot;&quot;"/>
          <p:cNvGrpSpPr/>
          <p:nvPr userDrawn="1"/>
        </p:nvGrpSpPr>
        <p:grpSpPr>
          <a:xfrm>
            <a:off x="147204" y="119502"/>
            <a:ext cx="11892396" cy="329742"/>
            <a:chOff x="147204" y="119502"/>
            <a:chExt cx="11892396" cy="32974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913204" y="119502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5400000">
              <a:off x="5967006" y="-5700300"/>
              <a:ext cx="126396" cy="117660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47204" y="119502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15" name="Rectangle 14" descr="&quot;&quot;"/>
          <p:cNvSpPr/>
          <p:nvPr userDrawn="1"/>
        </p:nvSpPr>
        <p:spPr>
          <a:xfrm>
            <a:off x="11913204" y="6277140"/>
            <a:ext cx="126396" cy="441342"/>
          </a:xfrm>
          <a:custGeom>
            <a:avLst/>
            <a:gdLst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441341 h 441341"/>
              <a:gd name="connsiteX3" fmla="*/ 0 w 126396"/>
              <a:gd name="connsiteY3" fmla="*/ 441341 h 441341"/>
              <a:gd name="connsiteX4" fmla="*/ 0 w 126396"/>
              <a:gd name="connsiteY4" fmla="*/ 0 h 441341"/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336566 h 441341"/>
              <a:gd name="connsiteX3" fmla="*/ 0 w 126396"/>
              <a:gd name="connsiteY3" fmla="*/ 441341 h 441341"/>
              <a:gd name="connsiteX4" fmla="*/ 0 w 126396"/>
              <a:gd name="connsiteY4" fmla="*/ 0 h 441341"/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327041 h 441341"/>
              <a:gd name="connsiteX3" fmla="*/ 0 w 126396"/>
              <a:gd name="connsiteY3" fmla="*/ 441341 h 441341"/>
              <a:gd name="connsiteX4" fmla="*/ 0 w 126396"/>
              <a:gd name="connsiteY4" fmla="*/ 0 h 44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1341">
                <a:moveTo>
                  <a:pt x="0" y="0"/>
                </a:moveTo>
                <a:lnTo>
                  <a:pt x="126396" y="0"/>
                </a:lnTo>
                <a:lnTo>
                  <a:pt x="126396" y="327041"/>
                </a:lnTo>
                <a:lnTo>
                  <a:pt x="0" y="441341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" y="6448922"/>
            <a:ext cx="356632" cy="2726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226" y="6194300"/>
            <a:ext cx="2394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96B854B8-A2FC-3842-9F94-7A6835489AD3}" type="datetime4">
              <a:rPr lang="en-US" smtClean="0"/>
              <a:pPr/>
              <a:t>April 20,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49" r:id="rId3"/>
    <p:sldLayoutId id="2147483668" r:id="rId4"/>
    <p:sldLayoutId id="2147483667" r:id="rId5"/>
    <p:sldLayoutId id="2147483662" r:id="rId6"/>
    <p:sldLayoutId id="2147483665" r:id="rId7"/>
    <p:sldLayoutId id="2147483651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00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gister.gov/documents/2020/05/11/2020-09022/women-owned-small-business-and-economically-disadvantaged-women-owned-small-business-certification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gister.gov/documents/2020/05/11/2020-09022/women-owned-small-business-and-economically-disadvantaged-women-owned-small-business-certification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gister.gov/documents/2020/05/11/2020-09022/women-owned-small-business-and-economically-disadvantaged-women-owned-small-business-certification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q.nasa.gov/office/procurement/regs/pcd/pcd20-10.pdf" TargetMode="External"/><Relationship Id="rId2" Type="http://schemas.openxmlformats.org/officeDocument/2006/relationships/hyperlink" Target="https://www.acq.osd.mil/dpap/policy/policyvault/USA002184-20-DPC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gsa.gov/cdnstatic/CD-2021-06_0.pdf" TargetMode="External"/><Relationship Id="rId4" Type="http://schemas.openxmlformats.org/officeDocument/2006/relationships/hyperlink" Target="https://www.acquisition.gov/sites/default/files/page_file_uploads/CAAC_Letter_2021_01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gister.gov/documents/2019/11/26/2019-24915/small-business-hubzone-program-and-government-contracting-programs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gister.gov/documents/2019/11/26/2019-24915/small-business-hubzone-program-and-government-contracting-programs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gister.gov/documents/2020/10/02/2020-21690/federal-acquisition-regulation-inflation-adjustment-of-acquisition-related-thresholds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ijua.heard@sba.gov" TargetMode="External"/><Relationship Id="rId2" Type="http://schemas.openxmlformats.org/officeDocument/2006/relationships/hyperlink" Target="mailto:Valerie.coleman@sba.gov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article/2021/jan/27/sba-provide-one-year-8a-program-extension-participants-due-covid-19" TargetMode="External"/><Relationship Id="rId2" Type="http://schemas.openxmlformats.org/officeDocument/2006/relationships/hyperlink" Target="https://www.federalregister.gov/documents/2021/01/13/2021-00602/extension-of-participation-in-8a-business-development-program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gister.gov/documents/2020/10/16/2020-19428/consolidation-of-mentor-protg-programs-and-other-government-contracting-amendments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gister.gov/documents/2020/10/16/2020-19428/consolidation-of-mentor-protg-programs-and-other-government-contracting-amendments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gister.gov/documents/2020/10/16/2020-19428/consolidation-of-mentor-protg-programs-and-other-government-contracting-amendments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gister.gov/documents/2020/10/16/2020-19428/consolidation-of-mentor-protg-programs-and-other-government-contracting-amendments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gister.gov/documents/2020/10/16/2020-19428/consolidation-of-mentor-protg-programs-and-other-government-contracting-amendments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gister.gov/documents/2020/10/16/2020-19428/consolidation-of-mentor-protg-programs-and-other-government-contracting-amendments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gister.gov/documents/2020/05/11/2020-09022/women-owned-small-business-and-economically-disadvantaged-women-owned-small-business-certification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9F68-8302-4299-8BC7-19DD3A111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Legislative &amp; Regulatory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D1320-84CC-44CE-B287-838C9178C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30123"/>
            <a:ext cx="9144000" cy="4555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Source Sans Pro"/>
                <a:ea typeface="Source Sans Pro"/>
              </a:rPr>
              <a:t>Recent update February 24,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0A24C-99DA-4269-8648-DABFC51CA4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For Small Business Government Contracting Programs</a:t>
            </a:r>
          </a:p>
        </p:txBody>
      </p:sp>
    </p:spTree>
    <p:extLst>
      <p:ext uri="{BB962C8B-B14F-4D97-AF65-F5344CB8AC3E}">
        <p14:creationId xmlns:p14="http://schemas.microsoft.com/office/powerpoint/2010/main" val="59068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>
                <a:latin typeface="Source Sans Pro"/>
                <a:ea typeface="Source Sans Pro"/>
              </a:rPr>
              <a:t>Final Rule: </a:t>
            </a:r>
            <a:r>
              <a:rPr lang="en-US" b="0">
                <a:latin typeface="Source Sans Pro"/>
                <a:ea typeface="Source Sans Pro"/>
              </a:rPr>
              <a:t>WOSB Certification Program (cont.) 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1"/>
            <a:ext cx="10515600" cy="491350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>
                <a:latin typeface="Source Sans Pro"/>
                <a:ea typeface="Source Sans Pro"/>
              </a:rPr>
              <a:t>A firm can: 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Submit an application to SBA, 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Submit documentation of certification by 8(a) or the VA's CVE, or 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Submit an application to an SBA-approved third-party certifier (TPC)</a:t>
            </a:r>
            <a:endParaRPr lang="en-US"/>
          </a:p>
          <a:p>
            <a:r>
              <a:rPr lang="en-US">
                <a:latin typeface="Source Sans Pro"/>
                <a:ea typeface="Source Sans Pro"/>
              </a:rPr>
              <a:t>Self-certified WOSBs that want to be eligible for WOSB/EDWOSB awards should download their documentation housed in the WOSB Program Repository and submit an application for certification through one of thes above options.</a:t>
            </a:r>
          </a:p>
          <a:p>
            <a:r>
              <a:rPr lang="en-US">
                <a:latin typeface="Source Sans Pro"/>
                <a:ea typeface="Source Sans Pro"/>
              </a:rPr>
              <a:t>Self-certified WOSBs performing on contracts posted before October 15, 2020 can perform on those for the life of the contract in accordance with SBA's rules for recertifying on long-term contracts. </a:t>
            </a:r>
          </a:p>
          <a:p>
            <a:r>
              <a:rPr lang="en-US">
                <a:latin typeface="Source Sans Pro"/>
                <a:ea typeface="Source Sans Pro"/>
              </a:rPr>
              <a:t>Self-certification remains for subcontracting credit and goaling purposes.</a:t>
            </a:r>
          </a:p>
          <a:p>
            <a:endParaRPr lang="en-US">
              <a:latin typeface="Source Sans Pro"/>
              <a:ea typeface="Source Sans Pro"/>
            </a:endParaRPr>
          </a:p>
          <a:p>
            <a:endParaRPr lang="en-US">
              <a:latin typeface="Source Sans Pro"/>
              <a:ea typeface="Source Sans Pro"/>
            </a:endParaRPr>
          </a:p>
          <a:p>
            <a:endParaRPr lang="en-US">
              <a:latin typeface="Source Sans Pro"/>
              <a:ea typeface="Source Sans Pr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10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129554"/>
            <a:ext cx="10515600" cy="516367"/>
          </a:xfrm>
        </p:spPr>
        <p:txBody>
          <a:bodyPr/>
          <a:lstStyle/>
          <a:p>
            <a:pPr algn="l"/>
            <a:r>
              <a:rPr lang="en-US">
                <a:hlinkClick r:id="rId2"/>
              </a:rPr>
              <a:t>85 FR 27650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2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>
                <a:latin typeface="Source Sans Pro"/>
                <a:ea typeface="Source Sans Pro"/>
              </a:rPr>
              <a:t>Final Rule: </a:t>
            </a:r>
            <a:r>
              <a:rPr lang="en-US" b="0">
                <a:latin typeface="Source Sans Pro"/>
                <a:ea typeface="Source Sans Pro"/>
              </a:rPr>
              <a:t>WOSB Certification Program	(cont.)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846"/>
            <a:ext cx="10515600" cy="45210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Source Sans Pro"/>
                <a:ea typeface="Source Sans Pro"/>
              </a:rPr>
              <a:t>The new regulations include:</a:t>
            </a:r>
            <a:endParaRPr lang="en-US"/>
          </a:p>
          <a:p>
            <a:pPr marL="170815" indent="-170815"/>
            <a:r>
              <a:rPr lang="en-US">
                <a:latin typeface="Source Sans Pro"/>
                <a:ea typeface="Source Sans Pro"/>
              </a:rPr>
              <a:t>Procedures for how WOSBs/EDWOSBs will submit an application for certification and how they will maintain certification.</a:t>
            </a:r>
          </a:p>
          <a:p>
            <a:pPr marL="628015" lvl="1" indent="-170815"/>
            <a:r>
              <a:rPr lang="en-US">
                <a:latin typeface="Source Sans Pro"/>
                <a:ea typeface="Source Sans Pro"/>
              </a:rPr>
              <a:t>Three-year cycle.</a:t>
            </a:r>
          </a:p>
          <a:p>
            <a:pPr marL="170815" indent="-170815"/>
            <a:r>
              <a:rPr lang="en-US">
                <a:latin typeface="Source Sans Pro"/>
                <a:ea typeface="Source Sans Pro"/>
              </a:rPr>
              <a:t>The timeline and process for firms seeking to re-apply after a declination.</a:t>
            </a:r>
          </a:p>
          <a:p>
            <a:pPr marL="628015" lvl="1" indent="-170815"/>
            <a:r>
              <a:rPr lang="en-US">
                <a:latin typeface="Source Sans Pro"/>
                <a:ea typeface="Source Sans Pro"/>
              </a:rPr>
              <a:t>A declination can't be appealed, but a firm that comes into compliance with program requirements can re-apply 90 days after a declination.</a:t>
            </a:r>
          </a:p>
          <a:p>
            <a:pPr marL="170815" indent="-170815"/>
            <a:r>
              <a:rPr lang="en-US">
                <a:latin typeface="Source Sans Pro"/>
                <a:ea typeface="Source Sans Pro"/>
              </a:rPr>
              <a:t>New oversight procedures for third-party certifiers. </a:t>
            </a:r>
            <a:endParaRPr lang="en-US"/>
          </a:p>
          <a:p>
            <a:pPr marL="170815" indent="-170815"/>
            <a:endParaRPr lang="en-US"/>
          </a:p>
          <a:p>
            <a:pPr marL="170815" indent="-170815"/>
            <a:endParaRPr lang="en-US"/>
          </a:p>
          <a:p>
            <a:pPr marL="170815" indent="-170815"/>
            <a:endParaRPr lang="en-US"/>
          </a:p>
          <a:p>
            <a:pPr marL="385445" indent="-385445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11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>
                <a:hlinkClick r:id="rId2"/>
              </a:rPr>
              <a:t>85 FR 27650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85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>
                <a:latin typeface="Source Sans Pro"/>
                <a:ea typeface="Source Sans Pro"/>
              </a:rPr>
              <a:t>Final Rule: </a:t>
            </a:r>
            <a:r>
              <a:rPr lang="en-US" b="0">
                <a:latin typeface="Source Sans Pro"/>
                <a:ea typeface="Source Sans Pro"/>
              </a:rPr>
              <a:t>WOSB Certification Program	(cont.)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167"/>
            <a:ext cx="10515600" cy="45210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Source Sans Pro"/>
                <a:ea typeface="Source Sans Pro"/>
              </a:rPr>
              <a:t>Other changes:</a:t>
            </a:r>
            <a:endParaRPr lang="en-US"/>
          </a:p>
          <a:p>
            <a:pPr marL="170815" indent="-170815"/>
            <a:r>
              <a:rPr lang="en-US">
                <a:latin typeface="Source Sans Pro"/>
                <a:ea typeface="Source Sans Pro"/>
              </a:rPr>
              <a:t>Aligns the economic disadvantage thresholds between the EDWOSB and 8(a) Business Development Programs. </a:t>
            </a:r>
          </a:p>
          <a:p>
            <a:pPr marL="628015" lvl="1" indent="-170815"/>
            <a:r>
              <a:rPr lang="en-US">
                <a:latin typeface="Source Sans Pro"/>
                <a:ea typeface="Source Sans Pro"/>
              </a:rPr>
              <a:t>Established a $750,000 personal net worth standard for economically disadvantaged individuals in the 8(a) program. This matches the standard in place for EDWOSBs.</a:t>
            </a:r>
          </a:p>
          <a:p>
            <a:pPr marL="628015" lvl="1" indent="-170815"/>
            <a:r>
              <a:rPr lang="en-US">
                <a:latin typeface="Source Sans Pro"/>
                <a:ea typeface="Source Sans Pro"/>
              </a:rPr>
              <a:t>Revised both programs’ regulations so that qualified retirement accounts are backed out of the personal net worth calculation for an economically disadvantaged individual, regardless of age. </a:t>
            </a:r>
          </a:p>
          <a:p>
            <a:pPr marL="170815" indent="-170815"/>
            <a:r>
              <a:rPr lang="en-US">
                <a:latin typeface="Source Sans Pro"/>
                <a:ea typeface="Source Sans Pro"/>
              </a:rPr>
              <a:t>8(a) firms that are owned and controlled by one or more women are eligible for certification as EDWOSBs. </a:t>
            </a:r>
          </a:p>
          <a:p>
            <a:pPr marL="0" indent="0">
              <a:buNone/>
            </a:pPr>
            <a:endParaRPr lang="en-US"/>
          </a:p>
          <a:p>
            <a:pPr marL="170815" indent="-170815"/>
            <a:endParaRPr lang="en-US"/>
          </a:p>
          <a:p>
            <a:pPr marL="170815" indent="-170815"/>
            <a:endParaRPr lang="en-US"/>
          </a:p>
          <a:p>
            <a:pPr marL="385445" indent="-385445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12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>
                <a:hlinkClick r:id="rId2"/>
              </a:rPr>
              <a:t>85 FR 27650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31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>
                <a:latin typeface="Source Sans Pro"/>
                <a:ea typeface="Source Sans Pro"/>
              </a:rPr>
              <a:t>Class Deviations: </a:t>
            </a:r>
            <a:r>
              <a:rPr lang="en-US" b="0">
                <a:latin typeface="Source Sans Pro"/>
                <a:ea typeface="Source Sans Pro"/>
              </a:rPr>
              <a:t>WOSB Certification Program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167"/>
            <a:ext cx="10515600" cy="45210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Source Sans Pro"/>
                <a:ea typeface="Source Sans Pro"/>
              </a:rPr>
              <a:t>Some agencies have issued Class Deviations to recognize WOSB certification</a:t>
            </a:r>
          </a:p>
          <a:p>
            <a:pPr lvl="1"/>
            <a:r>
              <a:rPr lang="en-US" dirty="0">
                <a:latin typeface="Source Sans Pro"/>
                <a:ea typeface="Source Sans Pro"/>
                <a:hlinkClick r:id="rId2"/>
              </a:rPr>
              <a:t>Department of Defense</a:t>
            </a:r>
            <a:endParaRPr lang="en-US" dirty="0">
              <a:latin typeface="Source Sans Pro"/>
              <a:ea typeface="Source Sans Pro"/>
            </a:endParaRPr>
          </a:p>
          <a:p>
            <a:pPr lvl="1"/>
            <a:r>
              <a:rPr lang="en-US" dirty="0">
                <a:latin typeface="Source Sans Pro"/>
                <a:ea typeface="Source Sans Pro"/>
                <a:hlinkClick r:id="rId3"/>
              </a:rPr>
              <a:t>NASA</a:t>
            </a:r>
            <a:endParaRPr lang="en-US" dirty="0">
              <a:latin typeface="Source Sans Pro"/>
              <a:ea typeface="Source Sans Pro"/>
            </a:endParaRPr>
          </a:p>
          <a:p>
            <a:r>
              <a:rPr lang="en-US" dirty="0">
                <a:latin typeface="Source Sans Pro"/>
                <a:ea typeface="Source Sans Pro"/>
              </a:rPr>
              <a:t>The deviations require CO to verify status in SBA’s DSBS status when using WOSB/EDWOSB set-aside or sole source.</a:t>
            </a:r>
          </a:p>
          <a:p>
            <a:pPr lvl="1"/>
            <a:r>
              <a:rPr lang="en-US" dirty="0">
                <a:latin typeface="Source Sans Pro"/>
                <a:ea typeface="Source Sans Pro"/>
              </a:rPr>
              <a:t>Firm can have application pending at offer on WOSB/EDWOSB set-aside</a:t>
            </a:r>
          </a:p>
          <a:p>
            <a:pPr lvl="1"/>
            <a:r>
              <a:rPr lang="en-US" dirty="0">
                <a:latin typeface="Source Sans Pro"/>
                <a:ea typeface="Source Sans Pro"/>
              </a:rPr>
              <a:t>CO will email SBA to seek priority review for a pending application</a:t>
            </a:r>
          </a:p>
          <a:p>
            <a:r>
              <a:rPr lang="en-US" dirty="0">
                <a:latin typeface="Source Sans Pro"/>
                <a:ea typeface="Source Sans Pro"/>
              </a:rPr>
              <a:t>Other agencies may issue Class Deviations based on </a:t>
            </a:r>
            <a:r>
              <a:rPr lang="en-US" dirty="0">
                <a:latin typeface="Source Sans Pro"/>
                <a:ea typeface="Source Sans Pro"/>
                <a:hlinkClick r:id="rId4"/>
              </a:rPr>
              <a:t>CAAC Letter 2021-01</a:t>
            </a:r>
            <a:r>
              <a:rPr lang="en-US" dirty="0">
                <a:latin typeface="Source Sans Pro"/>
                <a:ea typeface="Source Sans Pro"/>
              </a:rPr>
              <a:t>.</a:t>
            </a:r>
          </a:p>
          <a:p>
            <a:pPr lvl="1"/>
            <a:r>
              <a:rPr lang="en-US" dirty="0">
                <a:hlinkClick r:id="rId5"/>
              </a:rPr>
              <a:t>GSA</a:t>
            </a:r>
            <a:endParaRPr lang="en-US" dirty="0">
              <a:latin typeface="Source Sans Pro"/>
              <a:ea typeface="Source Sans Pro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5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/>
              <a:t>Final Rule: </a:t>
            </a:r>
            <a:r>
              <a:rPr lang="en-US" b="0"/>
              <a:t>HUBZone Comprehensive Review	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301"/>
            <a:ext cx="10515600" cy="452194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latin typeface="Source Sans Pro"/>
                <a:ea typeface="Source Sans Pro"/>
              </a:rPr>
              <a:t>HUBZone maps, currently frozen through 12/31/2021, will be updated in 2022 based on 2020 Census, then updated every 5 years.</a:t>
            </a:r>
          </a:p>
          <a:p>
            <a:pPr lvl="1"/>
            <a:r>
              <a:rPr lang="en-US" i="1">
                <a:latin typeface="Source Sans Pro"/>
                <a:ea typeface="Source Sans Pro"/>
              </a:rPr>
              <a:t>No extension beyond 2021 for current Redesignated Areas.</a:t>
            </a:r>
          </a:p>
          <a:p>
            <a:r>
              <a:rPr lang="en-US">
                <a:latin typeface="Source Sans Pro"/>
                <a:ea typeface="Source Sans Pro"/>
              </a:rPr>
              <a:t>Requires firms to annually recertify. </a:t>
            </a:r>
          </a:p>
          <a:p>
            <a:r>
              <a:rPr lang="en-US">
                <a:latin typeface="Source Sans Pro"/>
                <a:ea typeface="Source Sans Pro"/>
              </a:rPr>
              <a:t>Once certified, a firm will be eligible for all HUBZone contracts for which it qualifies as small, for a period of one year from the date of certification.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Program exams are required at least every 3 years.</a:t>
            </a:r>
          </a:p>
          <a:p>
            <a:pPr lvl="1"/>
            <a:r>
              <a:rPr lang="en-US" i="1">
                <a:latin typeface="Source Sans Pro"/>
                <a:ea typeface="Source Sans Pro"/>
              </a:rPr>
              <a:t>Annual recertification requirement was suspended until 10/1/2020 due to COVID.</a:t>
            </a:r>
          </a:p>
          <a:p>
            <a:r>
              <a:rPr lang="en-US">
                <a:latin typeface="Source Sans Pro"/>
                <a:ea typeface="Source Sans Pro"/>
              </a:rPr>
              <a:t>Requires firms to be HUBZone-certified in DSBS at time of</a:t>
            </a:r>
            <a:r>
              <a:rPr lang="en-US" i="1">
                <a:latin typeface="Source Sans Pro"/>
                <a:ea typeface="Source Sans Pro"/>
              </a:rPr>
              <a:t> </a:t>
            </a:r>
            <a:r>
              <a:rPr lang="en-US" b="1">
                <a:latin typeface="Source Sans Pro"/>
                <a:ea typeface="Source Sans Pro"/>
              </a:rPr>
              <a:t>offer only</a:t>
            </a:r>
            <a:r>
              <a:rPr lang="en-US">
                <a:latin typeface="Source Sans Pro"/>
                <a:ea typeface="Source Sans Pro"/>
              </a:rPr>
              <a:t> (not award). 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Protests relate back to date of certification or most recent recertification.</a:t>
            </a:r>
          </a:p>
          <a:p>
            <a:r>
              <a:rPr lang="en-US">
                <a:latin typeface="Source Sans Pro"/>
                <a:ea typeface="Source Sans Pro"/>
              </a:rPr>
              <a:t>Requires firms performing a HUBZone contract to “attempt to maintain” 35% employment of HUBZone residents.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“Attempt to maintain” means at least 20%.</a:t>
            </a:r>
          </a:p>
          <a:p>
            <a:r>
              <a:rPr lang="en-US">
                <a:latin typeface="Source Sans Pro"/>
                <a:ea typeface="Source Sans Pro"/>
              </a:rPr>
              <a:t>Applications will be processed within 60 days of receipt of complete package.</a:t>
            </a:r>
          </a:p>
          <a:p>
            <a:pPr lvl="1"/>
            <a:r>
              <a:rPr lang="en-US" i="1">
                <a:latin typeface="Source Sans Pro"/>
                <a:ea typeface="Source Sans Pro"/>
              </a:rPr>
              <a:t>Expedited certification for COVID-19-related solicitations until March 31, 2021.</a:t>
            </a:r>
          </a:p>
          <a:p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14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>
                <a:hlinkClick r:id="rId2"/>
              </a:rPr>
              <a:t>84 FR 65222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46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/>
              <a:t>Direct Final Rule: </a:t>
            </a:r>
            <a:r>
              <a:rPr lang="en-US" b="0"/>
              <a:t>Governor-Designated Covered Areas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301"/>
            <a:ext cx="10515600" cy="452194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/>
              <a:t>Added new type of HUBZone: “Governor-Designated Covered Area”</a:t>
            </a:r>
          </a:p>
          <a:p>
            <a:pPr lvl="1"/>
            <a:r>
              <a:rPr lang="en-US"/>
              <a:t>Non-urbanized areas of 50,000 or less</a:t>
            </a:r>
          </a:p>
          <a:p>
            <a:pPr lvl="1"/>
            <a:r>
              <a:rPr lang="en-US"/>
              <a:t>Unemployment of at least 120% the state or US average</a:t>
            </a:r>
          </a:p>
          <a:p>
            <a:pPr lvl="1"/>
            <a:r>
              <a:rPr lang="en-US"/>
              <a:t>Opportunity Zones encouraged</a:t>
            </a:r>
          </a:p>
          <a:p>
            <a:pPr lvl="1"/>
            <a:r>
              <a:rPr lang="en-US"/>
              <a:t>Governors must petition SBA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15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>
                <a:hlinkClick r:id="rId2"/>
              </a:rPr>
              <a:t>84 FR 65222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7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/>
              <a:t>FAR Final Rule: </a:t>
            </a:r>
            <a:r>
              <a:rPr lang="en-US" b="0"/>
              <a:t>Inflation Adjustment of Thresholds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124"/>
            <a:ext cx="10515600" cy="4667225"/>
          </a:xfrm>
        </p:spPr>
        <p:txBody>
          <a:bodyPr>
            <a:normAutofit/>
          </a:bodyPr>
          <a:lstStyle/>
          <a:p>
            <a:r>
              <a:rPr lang="en-US"/>
              <a:t>Subcontracting plan threshold raised from $700,000 to $750,000; </a:t>
            </a:r>
          </a:p>
          <a:p>
            <a:r>
              <a:rPr lang="en-US"/>
              <a:t>8(a) sole-source thresholds raised from $7 million to $7.5 million, and $4 million to $4.5 million; </a:t>
            </a:r>
          </a:p>
          <a:p>
            <a:r>
              <a:rPr lang="en-US"/>
              <a:t>8(a) sole-source J&amp;A threshold raised from $22 million to $25 million; </a:t>
            </a:r>
          </a:p>
          <a:p>
            <a:r>
              <a:rPr lang="en-US"/>
              <a:t>HUBZone sole-source thresholds raised from $7 million to $7.5 million, and $4 million to $4.5 million; and</a:t>
            </a:r>
          </a:p>
          <a:p>
            <a:r>
              <a:rPr lang="en-US"/>
              <a:t>WOSB sole-source thresholds raised from $6.5 million to $7 million, and $4 million to $4.5 million.</a:t>
            </a:r>
          </a:p>
          <a:p>
            <a:r>
              <a:rPr lang="en-US"/>
              <a:t>SDVOSB manufacturing sole-source threshold raised to $7 million.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16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149288"/>
            <a:ext cx="10515600" cy="396875"/>
          </a:xfrm>
        </p:spPr>
        <p:txBody>
          <a:bodyPr/>
          <a:lstStyle/>
          <a:p>
            <a:pPr algn="l"/>
            <a:r>
              <a:rPr lang="en-US">
                <a:hlinkClick r:id="rId2"/>
              </a:rPr>
              <a:t>85 FR 62485</a:t>
            </a: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1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32D8-A7A1-42DA-AF99-26369CE5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Upcoming FAR proposed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3762D-8B03-4102-BA33-606B4171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1230696"/>
            <a:ext cx="10434587" cy="52471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5445" indent="-385445">
              <a:buFont typeface="Arial"/>
              <a:buAutoNum type="arabicPeriod"/>
            </a:pPr>
            <a:r>
              <a:rPr lang="en-US"/>
              <a:t>Proposed 2020-016, Representation of Size and Socioeconomic Status</a:t>
            </a:r>
            <a:endParaRPr lang="en-US">
              <a:latin typeface="Source Sans Pro"/>
              <a:ea typeface="Source Sans Pro"/>
            </a:endParaRPr>
          </a:p>
          <a:p>
            <a:pPr marL="385445" indent="-385445">
              <a:buFont typeface="Arial"/>
              <a:buAutoNum type="arabicPeriod"/>
            </a:pPr>
            <a:r>
              <a:rPr lang="en-US">
                <a:latin typeface="Source Sans Pro"/>
                <a:ea typeface="Source Sans Pro"/>
              </a:rPr>
              <a:t>Proposed 2020-013, WOSB Certification</a:t>
            </a:r>
          </a:p>
          <a:p>
            <a:pPr marL="385445" indent="-385445">
              <a:buFont typeface="Arial"/>
              <a:buAutoNum type="arabicPeriod"/>
            </a:pPr>
            <a:r>
              <a:rPr lang="en-US">
                <a:latin typeface="Source Sans Pro"/>
                <a:ea typeface="Source Sans Pro"/>
              </a:rPr>
              <a:t>Proposed 2020-012, Scope of PCR review</a:t>
            </a:r>
          </a:p>
          <a:p>
            <a:pPr marL="385445" indent="-385445">
              <a:buFont typeface="Arial"/>
              <a:buAutoNum type="arabicPeriod"/>
            </a:pPr>
            <a:r>
              <a:rPr lang="en-US">
                <a:latin typeface="Source Sans Pro"/>
                <a:ea typeface="Source Sans Pro"/>
              </a:rPr>
              <a:t>Proposed 2020-010, SBIR/STTR</a:t>
            </a:r>
          </a:p>
          <a:p>
            <a:pPr marL="385445" indent="-385445">
              <a:buAutoNum type="arabicPeriod"/>
            </a:pPr>
            <a:r>
              <a:rPr lang="en-US">
                <a:latin typeface="Source Sans Pro"/>
                <a:ea typeface="Source Sans Pro"/>
              </a:rPr>
              <a:t>Proposed 2020-007, Accelerated Payments Applicable to Contracts with Certain Small Business Concerns</a:t>
            </a:r>
            <a:endParaRPr lang="en-US"/>
          </a:p>
          <a:p>
            <a:pPr marL="385445" indent="-385445">
              <a:buAutoNum type="arabicPeriod"/>
            </a:pPr>
            <a:r>
              <a:rPr lang="en-US">
                <a:latin typeface="Source Sans Pro"/>
                <a:ea typeface="Source Sans Pro"/>
              </a:rPr>
              <a:t>Proposed 2019-008, Small Business Program Amendments</a:t>
            </a:r>
          </a:p>
          <a:p>
            <a:pPr marL="385445" indent="-385445">
              <a:buFont typeface="+mj-lt"/>
              <a:buAutoNum type="arabicPeriod"/>
            </a:pPr>
            <a:r>
              <a:rPr lang="en-US"/>
              <a:t>Proposed 2019-007, Update of HUBZone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9B041-2984-4169-AC6D-241C478A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34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32D8-A7A1-42DA-AF99-26369CE5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Upcoming FAR final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3762D-8B03-4102-BA33-606B4171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1230696"/>
            <a:ext cx="10434587" cy="52471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5445" indent="-385445">
              <a:buAutoNum type="arabicPeriod"/>
            </a:pPr>
            <a:r>
              <a:rPr lang="en-US">
                <a:latin typeface="Source Sans Pro"/>
                <a:ea typeface="Source Sans Pro"/>
              </a:rPr>
              <a:t>Final 2019-004, Good Faith in Small Business Subcontracting</a:t>
            </a:r>
          </a:p>
          <a:p>
            <a:pPr marL="385445" indent="-385445">
              <a:buFont typeface="+mj-lt"/>
              <a:buAutoNum type="arabicPeriod"/>
            </a:pPr>
            <a:r>
              <a:rPr lang="en-US"/>
              <a:t>Final 2018-020, Construction Contract Administration</a:t>
            </a:r>
          </a:p>
          <a:p>
            <a:pPr marL="385445" indent="-385445">
              <a:buFont typeface="+mj-lt"/>
              <a:buAutoNum type="arabicPeriod"/>
            </a:pPr>
            <a:r>
              <a:rPr lang="en-US">
                <a:latin typeface="Source Sans Pro"/>
                <a:ea typeface="Source Sans Pro"/>
              </a:rPr>
              <a:t>Final 2017-019, Policy on Joint Ventures</a:t>
            </a:r>
          </a:p>
          <a:p>
            <a:pPr marL="385445" indent="-385445">
              <a:buFont typeface="+mj-lt"/>
              <a:buAutoNum type="arabicPeriod"/>
            </a:pPr>
            <a:r>
              <a:rPr lang="en-US"/>
              <a:t>Final 2016-011, Revision of Limitations on Subcontracting</a:t>
            </a:r>
          </a:p>
          <a:p>
            <a:pPr marL="385445" indent="-385445">
              <a:buFont typeface="+mj-lt"/>
              <a:buAutoNum type="arabicPeriod"/>
            </a:pPr>
            <a:r>
              <a:rPr lang="en-US">
                <a:latin typeface="Source Sans Pro"/>
                <a:ea typeface="Source Sans Pro"/>
              </a:rPr>
              <a:t>Final 2016-002, Applicability of Small Business Regulations Outside the United States</a:t>
            </a:r>
          </a:p>
          <a:p>
            <a:pPr marL="385445" indent="-385445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9B041-2984-4169-AC6D-241C478A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7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1E477D-6EBD-4F5B-8C16-DF2D81E1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126" y="441435"/>
            <a:ext cx="9259747" cy="945931"/>
          </a:xfrm>
        </p:spPr>
        <p:txBody>
          <a:bodyPr>
            <a:normAutofit/>
          </a:bodyPr>
          <a:lstStyle/>
          <a:p>
            <a:r>
              <a:rPr lang="en-US" dirty="0"/>
              <a:t>Questions???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23067D-77D7-480C-A5DD-2C92E595C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1005" y="1765737"/>
            <a:ext cx="9259747" cy="46508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</a:rPr>
              <a:t>Valerie Coleman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</a:rPr>
              <a:t>Program Manager, Prime Contracts Program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</a:rPr>
              <a:t>Office of Government Contracting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dirty="0">
                <a:hlinkClick r:id="rId2"/>
              </a:rPr>
              <a:t>Valerie.coleman@sba.gov</a:t>
            </a:r>
            <a:endParaRPr lang="en-US" sz="3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</a:rPr>
              <a:t>Nijua Heard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dirty="0">
                <a:solidFill>
                  <a:schemeClr val="tx1"/>
                </a:solidFill>
              </a:rPr>
              <a:t>Procurement Center Representative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dirty="0">
                <a:hlinkClick r:id="rId3"/>
              </a:rPr>
              <a:t>Nijua.heard@sba.gov</a:t>
            </a:r>
            <a:endParaRPr lang="en-US" sz="3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21090-CEBE-416F-9D10-BD97442E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4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>
                <a:latin typeface="Source Sans Pro"/>
                <a:ea typeface="Source Sans Pro"/>
              </a:rPr>
              <a:t>Interim Final Rule:</a:t>
            </a:r>
            <a:r>
              <a:rPr lang="en-US" b="0">
                <a:latin typeface="Source Sans Pro"/>
                <a:ea typeface="Source Sans Pro"/>
              </a:rPr>
              <a:t> Extension of 8(a)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08" y="1580225"/>
            <a:ext cx="10515600" cy="5205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Source Sans Pro"/>
                <a:ea typeface="Source Sans Pro"/>
              </a:rPr>
              <a:t>Firms that were in the 8(a) program on March 13, 2020 through September 9, 2020 have the option to extend participation for a period of one year from the end of its program term. </a:t>
            </a:r>
          </a:p>
          <a:p>
            <a:r>
              <a:rPr lang="en-US">
                <a:latin typeface="Source Sans Pro"/>
                <a:ea typeface="Source Sans Pro"/>
              </a:rPr>
              <a:t>Terminated firms, early graduated firms, or firms that voluntarily withdrew during this period are not eligible. </a:t>
            </a:r>
          </a:p>
          <a:p>
            <a:r>
              <a:rPr lang="en-US">
                <a:latin typeface="Source Sans Pro"/>
                <a:ea typeface="Source Sans Pro"/>
              </a:rPr>
              <a:t>Automatic Extension for firms currently in the 8(a) program as of January 13, 2021, unless they decline.</a:t>
            </a:r>
          </a:p>
          <a:p>
            <a:r>
              <a:rPr lang="en-US">
                <a:latin typeface="Source Sans Pro"/>
                <a:ea typeface="Source Sans Pro"/>
              </a:rPr>
              <a:t>Graduated Firms can be readmitted by notifying SBA within 60 days of January 13, 2021 that they meet the 8(a) eligibility requirements. </a:t>
            </a:r>
          </a:p>
          <a:p>
            <a:r>
              <a:rPr lang="en-US">
                <a:latin typeface="Source Sans Pro"/>
                <a:ea typeface="Source Sans Pro"/>
              </a:rPr>
              <a:t>Business Activity Target for the extension will remain at 50 percent non-8(a) business.  </a:t>
            </a:r>
          </a:p>
          <a:p>
            <a:endParaRPr lang="en-US"/>
          </a:p>
          <a:p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067117"/>
            <a:ext cx="10515600" cy="3491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>
                <a:latin typeface="Source Sans Pro"/>
                <a:ea typeface="Source Sans Pro"/>
                <a:hlinkClick r:id="rId2"/>
              </a:rPr>
              <a:t>86 FR 2529</a:t>
            </a:r>
            <a:r>
              <a:rPr lang="en-US">
                <a:latin typeface="Source Sans Pro"/>
                <a:ea typeface="Source Sans Pro"/>
              </a:rPr>
              <a:t>, </a:t>
            </a:r>
            <a:r>
              <a:rPr lang="en-US">
                <a:latin typeface="Source Sans Pro"/>
                <a:ea typeface="Source Sans Pro"/>
                <a:hlinkClick r:id="rId3"/>
              </a:rPr>
              <a:t>Press Release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7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latin typeface="Source Sans Pro"/>
                <a:ea typeface="Source Sans Pro"/>
              </a:rPr>
              <a:t>Final Rule: </a:t>
            </a:r>
            <a:r>
              <a:rPr lang="en-US" b="0">
                <a:latin typeface="Source Sans Pro"/>
                <a:ea typeface="Source Sans Pro"/>
              </a:rPr>
              <a:t>Consolidation of Mentor Protégé Programs and Other Government Contracting Amendments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08" y="2052169"/>
            <a:ext cx="10515600" cy="4733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Source Sans Pro"/>
                <a:ea typeface="Source Sans Pro"/>
              </a:rPr>
              <a:t>Proposed rule published Nov. 8, 2019 (84 FR 60846)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Initial 70-day comment period extended additional 21 days to Feb 21, 2020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Tribal consultations held in Minneapolis, Anchorage, Albuquerque, and Oklahoma City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SBA received 189 comments</a:t>
            </a:r>
          </a:p>
          <a:p>
            <a:pPr lvl="1"/>
            <a:endParaRPr lang="en-US">
              <a:latin typeface="Source Sans Pro"/>
              <a:ea typeface="Source Sans Pro"/>
            </a:endParaRPr>
          </a:p>
          <a:p>
            <a:r>
              <a:rPr lang="en-US">
                <a:latin typeface="Source Sans Pro"/>
                <a:ea typeface="Source Sans Pro"/>
              </a:rPr>
              <a:t>Final Rule 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Published October 16, 2020</a:t>
            </a:r>
            <a:endParaRPr lang="en-US"/>
          </a:p>
          <a:p>
            <a:pPr lvl="1"/>
            <a:r>
              <a:rPr lang="en-US">
                <a:latin typeface="Source Sans Pro"/>
                <a:ea typeface="Source Sans Pro"/>
              </a:rPr>
              <a:t>Effective November 16, 2020</a:t>
            </a:r>
            <a:endParaRPr lang="en-US"/>
          </a:p>
          <a:p>
            <a:endParaRPr lang="en-US"/>
          </a:p>
          <a:p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3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6462"/>
            <a:ext cx="10515600" cy="3491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>
                <a:latin typeface="Source Sans Pro"/>
                <a:ea typeface="Source Sans Pro"/>
                <a:hlinkClick r:id="rId2"/>
              </a:rPr>
              <a:t>85 FR 66146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1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0650"/>
            <a:ext cx="10967013" cy="598904"/>
          </a:xfrm>
        </p:spPr>
        <p:txBody>
          <a:bodyPr>
            <a:normAutofit fontScale="90000"/>
          </a:bodyPr>
          <a:lstStyle/>
          <a:p>
            <a:pPr algn="l"/>
            <a:r>
              <a:rPr lang="en-US">
                <a:latin typeface="Source Sans Pro"/>
                <a:ea typeface="Source Sans Pro"/>
              </a:rPr>
              <a:t>Final Rule: </a:t>
            </a:r>
            <a:r>
              <a:rPr lang="en-US" b="0">
                <a:latin typeface="Source Sans Pro"/>
                <a:ea typeface="Source Sans Pro"/>
              </a:rPr>
              <a:t>Consolidation of Mentor Protégé Programs (cont.)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50857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Source Sans Pro"/>
                <a:ea typeface="Source Sans Pro"/>
              </a:rPr>
              <a:t>Combines 8(a) MPP and ASMPP</a:t>
            </a:r>
            <a:endParaRPr lang="en-US"/>
          </a:p>
          <a:p>
            <a:pPr lvl="1"/>
            <a:endParaRPr lang="en-US">
              <a:latin typeface="Source Sans Pro"/>
              <a:ea typeface="Source Sans Pro"/>
            </a:endParaRPr>
          </a:p>
          <a:p>
            <a:r>
              <a:rPr lang="en-US">
                <a:latin typeface="Source Sans Pro"/>
                <a:ea typeface="Source Sans Pro"/>
              </a:rPr>
              <a:t>Changes to M/P program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MPA generally will not count if terminated within 18 months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Does not require mentor good character in every instance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Mentor cannot submit competing offers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Does </a:t>
            </a:r>
            <a:r>
              <a:rPr lang="en-US" b="1">
                <a:latin typeface="Source Sans Pro"/>
                <a:ea typeface="Source Sans Pro"/>
              </a:rPr>
              <a:t>not</a:t>
            </a:r>
            <a:r>
              <a:rPr lang="en-US">
                <a:latin typeface="Source Sans Pro"/>
                <a:ea typeface="Source Sans Pro"/>
              </a:rPr>
              <a:t> adopt proposal to limit mentors to revenues less than $100 million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Protégés from Puerto Rico don’t count for 3 limit, up to 2 (NDAA 2019)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Eliminates reconsideration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Implements changes to M/P annual evaluations</a:t>
            </a: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4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6B079DB-8DF3-4D3A-81AA-249EC20D5B6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059212"/>
            <a:ext cx="10515600" cy="3491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>
                <a:latin typeface="Source Sans Pro"/>
                <a:ea typeface="Source Sans Pro"/>
                <a:hlinkClick r:id="rId2"/>
              </a:rPr>
              <a:t>85 FR 66146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0650"/>
            <a:ext cx="10967013" cy="598904"/>
          </a:xfrm>
        </p:spPr>
        <p:txBody>
          <a:bodyPr>
            <a:normAutofit fontScale="90000"/>
          </a:bodyPr>
          <a:lstStyle/>
          <a:p>
            <a:pPr algn="l"/>
            <a:r>
              <a:rPr lang="en-US">
                <a:latin typeface="Source Sans Pro"/>
                <a:ea typeface="Source Sans Pro"/>
              </a:rPr>
              <a:t>Final Rule: </a:t>
            </a:r>
            <a:r>
              <a:rPr lang="en-US" b="0">
                <a:latin typeface="Source Sans Pro"/>
                <a:ea typeface="Source Sans Pro"/>
              </a:rPr>
              <a:t>Consolidation of Mentor Protégé Programs (cont.)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717"/>
            <a:ext cx="10515600" cy="50807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Source Sans Pro"/>
                <a:ea typeface="Source Sans Pro"/>
              </a:rPr>
              <a:t>Changes to joint venture rules: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Eliminates SBA approval for competitive 8(a) JV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3-in-2 rule to 2 years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Measures to restrict changes in JV partners </a:t>
            </a:r>
            <a:r>
              <a:rPr lang="en-US" b="1">
                <a:latin typeface="Source Sans Pro"/>
                <a:ea typeface="Source Sans Pro"/>
              </a:rPr>
              <a:t>not</a:t>
            </a:r>
            <a:r>
              <a:rPr lang="en-US">
                <a:latin typeface="Source Sans Pro"/>
                <a:ea typeface="Source Sans Pro"/>
              </a:rPr>
              <a:t> adopted</a:t>
            </a:r>
            <a:endParaRPr lang="en-US"/>
          </a:p>
          <a:p>
            <a:pPr lvl="1"/>
            <a:r>
              <a:rPr lang="en-US">
                <a:latin typeface="Source Sans Pro"/>
                <a:ea typeface="Source Sans Pro"/>
              </a:rPr>
              <a:t>Facility Security Officers may be administrative personnel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JV contract awards requiring a facility clearance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Clarification as to size of JV partners</a:t>
            </a:r>
          </a:p>
          <a:p>
            <a:r>
              <a:rPr lang="en-US">
                <a:latin typeface="Source Sans Pro"/>
                <a:ea typeface="Source Sans Pro"/>
              </a:rPr>
              <a:t>MACs, NAICS codes and eligibility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Assign single NAICS code to each order—must be included in underlying MAC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Except for FSS, eligibility for SB order on unrestricted MAC based on time of offer for order</a:t>
            </a:r>
          </a:p>
          <a:p>
            <a:pPr lvl="2"/>
            <a:r>
              <a:rPr lang="en-US">
                <a:latin typeface="Source Sans Pro"/>
                <a:ea typeface="Source Sans Pro"/>
              </a:rPr>
              <a:t>Same for required order status that differs from the underlying contract</a:t>
            </a:r>
          </a:p>
          <a:p>
            <a:pPr lvl="2"/>
            <a:r>
              <a:rPr lang="en-US">
                <a:latin typeface="Source Sans Pro"/>
                <a:ea typeface="Source Sans Pro"/>
              </a:rPr>
              <a:t>Final rule clarifies the use of reserves or pools – size and status flow down to orders</a:t>
            </a:r>
          </a:p>
          <a:p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5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452D2B-A53D-45DA-8D53-1767A50CD22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129554"/>
            <a:ext cx="10515600" cy="3491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>
                <a:latin typeface="Source Sans Pro"/>
                <a:ea typeface="Source Sans Pro"/>
                <a:hlinkClick r:id="rId2"/>
              </a:rPr>
              <a:t>85 FR 66146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2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0650"/>
            <a:ext cx="10967013" cy="598904"/>
          </a:xfrm>
        </p:spPr>
        <p:txBody>
          <a:bodyPr>
            <a:normAutofit fontScale="90000"/>
          </a:bodyPr>
          <a:lstStyle/>
          <a:p>
            <a:pPr algn="l"/>
            <a:r>
              <a:rPr lang="en-US">
                <a:latin typeface="Source Sans Pro"/>
                <a:ea typeface="Source Sans Pro"/>
              </a:rPr>
              <a:t>Final Rule: </a:t>
            </a:r>
            <a:r>
              <a:rPr lang="en-US" b="0">
                <a:latin typeface="Source Sans Pro"/>
                <a:ea typeface="Source Sans Pro"/>
              </a:rPr>
              <a:t>Consolidation of Mentor Protégé Programs (cont.)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717"/>
            <a:ext cx="10515600" cy="508070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/>
              <a:t>Changes to 8(a) rules: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Defines follow-on requirement</a:t>
            </a:r>
            <a:endParaRPr lang="en-US"/>
          </a:p>
          <a:p>
            <a:pPr lvl="2"/>
            <a:r>
              <a:rPr lang="en-US">
                <a:latin typeface="Source Sans Pro"/>
                <a:ea typeface="Source Sans Pro"/>
              </a:rPr>
              <a:t>Buying activity must notify SBA where work previously performed through 8(a) program will be performed through a different means</a:t>
            </a:r>
          </a:p>
          <a:p>
            <a:pPr lvl="2"/>
            <a:r>
              <a:rPr lang="en-US">
                <a:latin typeface="Source Sans Pro"/>
                <a:ea typeface="Source Sans Pro"/>
              </a:rPr>
              <a:t>SBA Administrator may appeal a determination that work previously performed as 8(a) contract is "new"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More clarity on immediate family member participation</a:t>
            </a:r>
            <a:endParaRPr lang="en-US"/>
          </a:p>
          <a:p>
            <a:pPr lvl="1"/>
            <a:r>
              <a:rPr lang="en-US">
                <a:latin typeface="Source Sans Pro"/>
                <a:ea typeface="Source Sans Pro"/>
              </a:rPr>
              <a:t>Prior-SBA approval for change of ownership not needed:</a:t>
            </a:r>
          </a:p>
          <a:p>
            <a:pPr lvl="2"/>
            <a:r>
              <a:rPr lang="en-US">
                <a:latin typeface="Source Sans Pro"/>
                <a:ea typeface="Source Sans Pro"/>
              </a:rPr>
              <a:t>Insertion/deletion of holding company as between Participant and ANC/tribe</a:t>
            </a:r>
          </a:p>
          <a:p>
            <a:pPr lvl="2"/>
            <a:r>
              <a:rPr lang="en-US">
                <a:latin typeface="Source Sans Pro"/>
                <a:ea typeface="Source Sans Pro"/>
              </a:rPr>
              <a:t>All non-DVDs involved in transaction own &gt;20% before and after the change</a:t>
            </a:r>
          </a:p>
          <a:p>
            <a:pPr lvl="2"/>
            <a:r>
              <a:rPr lang="en-US">
                <a:latin typeface="Source Sans Pro"/>
                <a:ea typeface="Source Sans Pro"/>
              </a:rPr>
              <a:t>DVD individual (entity) will increase his/her (its) ownership interest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Appeal process for changes in primary NAICS code</a:t>
            </a:r>
            <a:endParaRPr lang="en-US"/>
          </a:p>
          <a:p>
            <a:pPr lvl="1"/>
            <a:r>
              <a:rPr lang="en-US"/>
              <a:t>Re-apply after decline after 90 days</a:t>
            </a:r>
          </a:p>
          <a:p>
            <a:pPr lvl="2">
              <a:buFont typeface="Wingdings"/>
              <a:buChar char="Ø"/>
            </a:pPr>
            <a:r>
              <a:rPr lang="en-US">
                <a:latin typeface="Source Sans Pro"/>
                <a:ea typeface="Source Sans Pro"/>
              </a:rPr>
              <a:t>Final rule added 12 month waiting period where a concern has been declined 3 times within 18 months of the date of the first final agency decline decision</a:t>
            </a:r>
            <a:endParaRPr lang="en-US"/>
          </a:p>
          <a:p>
            <a:pPr lvl="1"/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6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5EF9DD-B026-4AE9-B3B4-3EC82209D2E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129554"/>
            <a:ext cx="10515600" cy="3491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>
                <a:latin typeface="Source Sans Pro"/>
                <a:ea typeface="Source Sans Pro"/>
                <a:hlinkClick r:id="rId2"/>
              </a:rPr>
              <a:t>85 FR 66146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4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0650"/>
            <a:ext cx="10967013" cy="598904"/>
          </a:xfrm>
        </p:spPr>
        <p:txBody>
          <a:bodyPr>
            <a:normAutofit fontScale="90000"/>
          </a:bodyPr>
          <a:lstStyle/>
          <a:p>
            <a:pPr algn="l"/>
            <a:r>
              <a:rPr lang="en-US">
                <a:latin typeface="Source Sans Pro"/>
                <a:ea typeface="Source Sans Pro"/>
              </a:rPr>
              <a:t>Final Rule: </a:t>
            </a:r>
            <a:r>
              <a:rPr lang="en-US" b="0">
                <a:latin typeface="Source Sans Pro"/>
                <a:ea typeface="Source Sans Pro"/>
              </a:rPr>
              <a:t>Consolidation of Mentor Protégé Programs (cont.)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717"/>
            <a:ext cx="10515600" cy="50807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Source Sans Pro"/>
                <a:ea typeface="Source Sans Pro"/>
              </a:rPr>
              <a:t>Changes to 8(a) rules (cont.):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Eliminate provision that Participant cannot receive 8(a) BD benefits until SBA has approved business plan</a:t>
            </a:r>
          </a:p>
          <a:p>
            <a:pPr lvl="2"/>
            <a:r>
              <a:rPr lang="en-US">
                <a:latin typeface="Source Sans Pro"/>
                <a:ea typeface="Source Sans Pro"/>
              </a:rPr>
              <a:t>Must submit business plan within 60 days of program admittance</a:t>
            </a:r>
          </a:p>
          <a:p>
            <a:pPr lvl="2"/>
            <a:r>
              <a:rPr lang="en-US">
                <a:latin typeface="Source Sans Pro"/>
                <a:ea typeface="Source Sans Pro"/>
              </a:rPr>
              <a:t>Failure to do so will result in a program suspension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Release</a:t>
            </a:r>
          </a:p>
          <a:p>
            <a:pPr lvl="2"/>
            <a:r>
              <a:rPr lang="en-US">
                <a:latin typeface="Source Sans Pro"/>
                <a:ea typeface="Source Sans Pro"/>
              </a:rPr>
              <a:t>Requires SBA release for non-8(a) competition even where statutorily required and where buying activity seeks to resolicit work as an 8(a) order on a non-8(a) vehicle</a:t>
            </a:r>
            <a:endParaRPr lang="en-US"/>
          </a:p>
          <a:p>
            <a:pPr lvl="2"/>
            <a:r>
              <a:rPr lang="en-US">
                <a:latin typeface="Source Sans Pro"/>
                <a:ea typeface="Source Sans Pro"/>
              </a:rPr>
              <a:t>Notification required where agency seeks to migrate 8(a) contract to a limited competition 8(a) vehicle</a:t>
            </a:r>
          </a:p>
          <a:p>
            <a:pPr lvl="1"/>
            <a:endParaRPr lang="en-US">
              <a:latin typeface="Source Sans Pro"/>
              <a:ea typeface="Source Sans Pro"/>
            </a:endParaRP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7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0BEB5F-C4AF-49AA-83F8-087CC4BDBF9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129554"/>
            <a:ext cx="10515600" cy="3491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>
                <a:latin typeface="Source Sans Pro"/>
                <a:ea typeface="Source Sans Pro"/>
                <a:hlinkClick r:id="rId2"/>
              </a:rPr>
              <a:t>85 FR 66146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3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0650"/>
            <a:ext cx="10967013" cy="598904"/>
          </a:xfrm>
        </p:spPr>
        <p:txBody>
          <a:bodyPr>
            <a:normAutofit fontScale="90000"/>
          </a:bodyPr>
          <a:lstStyle/>
          <a:p>
            <a:pPr algn="l"/>
            <a:r>
              <a:rPr lang="en-US">
                <a:latin typeface="Source Sans Pro"/>
                <a:ea typeface="Source Sans Pro"/>
              </a:rPr>
              <a:t>Final Rule: </a:t>
            </a:r>
            <a:r>
              <a:rPr lang="en-US" b="0">
                <a:latin typeface="Source Sans Pro"/>
                <a:ea typeface="Source Sans Pro"/>
              </a:rPr>
              <a:t>Consolidation of Mentor Protégé Programs (cont.)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470"/>
            <a:ext cx="10515600" cy="49969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Source Sans Pro"/>
                <a:ea typeface="Source Sans Pro"/>
              </a:rPr>
              <a:t>Changes to 8(a) rules (cont.):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Bona fide place of business</a:t>
            </a:r>
          </a:p>
          <a:p>
            <a:pPr lvl="2"/>
            <a:r>
              <a:rPr lang="en-US">
                <a:latin typeface="Source Sans Pro"/>
                <a:ea typeface="Source Sans Pro"/>
              </a:rPr>
              <a:t>Timeframes for bona fide place of business (at least 20 days before offer, review within 15 days of request). </a:t>
            </a:r>
            <a:endParaRPr lang="en-US"/>
          </a:p>
          <a:p>
            <a:pPr lvl="2"/>
            <a:r>
              <a:rPr lang="en-US">
                <a:latin typeface="Source Sans Pro"/>
                <a:ea typeface="Source Sans Pro"/>
              </a:rPr>
              <a:t>Expands applicable geographic scope to include Metropolitan Statistical Areas and contiguous counties (in the same or a different state)</a:t>
            </a:r>
          </a:p>
          <a:p>
            <a:pPr lvl="2"/>
            <a:r>
              <a:rPr lang="en-US">
                <a:latin typeface="Source Sans Pro"/>
                <a:ea typeface="Source Sans Pro"/>
              </a:rPr>
              <a:t>Allows a concern to submit an offer for a construction requirement if the request is made timely (I.e.,  at least 20 working days before offers are due) even if SBA approval has not occurred</a:t>
            </a:r>
          </a:p>
          <a:p>
            <a:pPr lvl="2"/>
            <a:r>
              <a:rPr lang="en-US">
                <a:latin typeface="Source Sans Pro"/>
                <a:ea typeface="Source Sans Pro"/>
              </a:rPr>
              <a:t>Clarifies that BFPOB applies to competitive and sole source 8(a) construction contracts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Limit on sole-source awards changed to $100 million in all cases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8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21BDD19-A07E-4338-9DBE-D91E1BA718F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129554"/>
            <a:ext cx="10515600" cy="3491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>
                <a:latin typeface="Source Sans Pro"/>
                <a:ea typeface="Source Sans Pro"/>
                <a:hlinkClick r:id="rId2"/>
              </a:rPr>
              <a:t>85 FR 66146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>
                <a:latin typeface="Source Sans Pro"/>
                <a:ea typeface="Source Sans Pro"/>
              </a:rPr>
              <a:t>Final Rule: </a:t>
            </a:r>
            <a:r>
              <a:rPr lang="en-US" b="0">
                <a:latin typeface="Source Sans Pro"/>
                <a:ea typeface="Source Sans Pro"/>
              </a:rPr>
              <a:t>WOSB Certification Program	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1"/>
            <a:ext cx="10515600" cy="491350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>
                <a:latin typeface="Source Sans Pro"/>
                <a:ea typeface="Source Sans Pro"/>
              </a:rPr>
              <a:t>The rule eliminates self-certification for WOSB/EDWOSB set-aside and sole-source contracts. 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WOSB set-aside and sole-source contracts are procurements with a WOSB-eligible NAICS code.</a:t>
            </a:r>
          </a:p>
          <a:p>
            <a:pPr lvl="1"/>
            <a:r>
              <a:rPr lang="en-US">
                <a:latin typeface="Source Sans Pro"/>
                <a:ea typeface="Source Sans Pro"/>
              </a:rPr>
              <a:t>EDWOSB set-aside and sole-source contracts are procurements with an EDWOSB-eligible NAICS code.</a:t>
            </a:r>
          </a:p>
          <a:p>
            <a:r>
              <a:rPr lang="en-US">
                <a:latin typeface="Source Sans Pro"/>
                <a:ea typeface="Source Sans Pro"/>
              </a:rPr>
              <a:t>To be eligible for a WOSB/EDWOSB sole-source contract, the firm must be certified through one of the three prescribed options (SBA, an authorized government entity, or an approved TPC). </a:t>
            </a:r>
          </a:p>
          <a:p>
            <a:r>
              <a:rPr lang="en-US">
                <a:latin typeface="Source Sans Pro"/>
                <a:ea typeface="Source Sans Pro"/>
              </a:rPr>
              <a:t>To compete for a WOSB/EDWOSB set-aside contract, the firm must either be certified or have submitted a complete application for certification. SBA will expedite review of applications for a firm that has a pending application and is the apparent successful offeror on a contract. </a:t>
            </a:r>
            <a:endParaRPr lang="en-US"/>
          </a:p>
          <a:p>
            <a:endParaRPr lang="en-US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en-US">
              <a:latin typeface="Source Sans Pro"/>
              <a:ea typeface="Source Sans Pro"/>
            </a:endParaRPr>
          </a:p>
          <a:p>
            <a:endParaRPr lang="en-US">
              <a:latin typeface="Source Sans Pro"/>
              <a:ea typeface="Source Sans Pr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9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129554"/>
            <a:ext cx="10515600" cy="516367"/>
          </a:xfrm>
        </p:spPr>
        <p:txBody>
          <a:bodyPr/>
          <a:lstStyle/>
          <a:p>
            <a:pPr algn="l"/>
            <a:r>
              <a:rPr lang="en-US">
                <a:hlinkClick r:id="rId2"/>
              </a:rPr>
              <a:t>85 FR 27650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88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 PPT Template 16 9 NEW LOGO.potx" id="{79D6B909-8513-466B-9F52-EE9FC5D8C19E}" vid="{F731198C-E7EC-4C2C-836D-1EE1FDCB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a395707-c2d3-4efd-bc8f-17786f1b037d">
      <UserInfo>
        <DisplayName>Lourie, Susan D.</DisplayName>
        <AccountId>94</AccountId>
        <AccountType/>
      </UserInfo>
      <UserInfo>
        <DisplayName>Kontakos, Peter H.</DisplayName>
        <AccountId>95</AccountId>
        <AccountType/>
      </UserInfo>
      <UserInfo>
        <DisplayName>Guerzon, Meagan K.</DisplayName>
        <AccountId>15</AccountId>
        <AccountType/>
      </UserInfo>
      <UserInfo>
        <DisplayName>Clarke, Christopher R.</DisplayName>
        <AccountId>30</AccountId>
        <AccountType/>
      </UserInfo>
      <UserInfo>
        <DisplayName>Fentzel, Marisa L.</DisplayName>
        <AccountId>148</AccountId>
        <AccountType/>
      </UserInfo>
      <UserInfo>
        <DisplayName>Dixon, Kelly J.</DisplayName>
        <AccountId>165</AccountId>
        <AccountType/>
      </UserInfo>
      <UserInfo>
        <DisplayName>Sermons II, Wallace D.</DisplayName>
        <AccountId>413</AccountId>
        <AccountType/>
      </UserInfo>
      <UserInfo>
        <DisplayName>Doss, Antonio</DisplayName>
        <AccountId>299</AccountId>
        <AccountType/>
      </UserInfo>
      <UserInfo>
        <DisplayName>Klein, John W.</DisplayName>
        <AccountId>223</AccountId>
        <AccountType/>
      </UserInfo>
      <UserInfo>
        <DisplayName>Loines, David W.</DisplayName>
        <AccountId>222</AccountId>
        <AccountType/>
      </UserInfo>
      <UserInfo>
        <DisplayName>Le, Sam Q.</DisplayName>
        <AccountId>7</AccountId>
        <AccountType/>
      </UserInfo>
      <UserInfo>
        <DisplayName>Hagedorn, Mark R</DisplayName>
        <AccountId>21</AccountId>
        <AccountType/>
      </UserInfo>
      <UserInfo>
        <DisplayName>DePriest, Kate</DisplayName>
        <AccountId>23</AccountId>
        <AccountType/>
      </UserInfo>
      <UserInfo>
        <DisplayName>Amann, Alison M.</DisplayName>
        <AccountId>16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88517F5605C499278B8361ED836D7" ma:contentTypeVersion="4" ma:contentTypeDescription="Create a new document." ma:contentTypeScope="" ma:versionID="9891cffcdca617eafb905f4f5f7ebb0e">
  <xsd:schema xmlns:xsd="http://www.w3.org/2001/XMLSchema" xmlns:xs="http://www.w3.org/2001/XMLSchema" xmlns:p="http://schemas.microsoft.com/office/2006/metadata/properties" xmlns:ns2="1a395707-c2d3-4efd-bc8f-17786f1b037d" xmlns:ns3="84719dcd-ad6d-47be-8749-555daacb6936" targetNamespace="http://schemas.microsoft.com/office/2006/metadata/properties" ma:root="true" ma:fieldsID="2835414aea2bbdbc02eff2f2cdb6b4c9" ns2:_="" ns3:_="">
    <xsd:import namespace="1a395707-c2d3-4efd-bc8f-17786f1b037d"/>
    <xsd:import namespace="84719dcd-ad6d-47be-8749-555daacb69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95707-c2d3-4efd-bc8f-17786f1b03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19dcd-ad6d-47be-8749-555daacb69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42CE60-8E2F-4625-A4F1-0AC00B60E430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84719dcd-ad6d-47be-8749-555daacb6936"/>
    <ds:schemaRef ds:uri="1a395707-c2d3-4efd-bc8f-17786f1b037d"/>
  </ds:schemaRefs>
</ds:datastoreItem>
</file>

<file path=customXml/itemProps2.xml><?xml version="1.0" encoding="utf-8"?>
<ds:datastoreItem xmlns:ds="http://schemas.openxmlformats.org/officeDocument/2006/customXml" ds:itemID="{E7745873-4EEF-4939-BDD0-FA73F69A9B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A4D8BB-6EF1-40DD-BD27-ED7AEF01C4AB}">
  <ds:schemaRefs>
    <ds:schemaRef ds:uri="1a395707-c2d3-4efd-bc8f-17786f1b037d"/>
    <ds:schemaRef ds:uri="84719dcd-ad6d-47be-8749-555daacb69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SBA (16x9)</Template>
  <TotalTime>635</TotalTime>
  <Words>1916</Words>
  <Application>Microsoft Office PowerPoint</Application>
  <PresentationFormat>Widescreen</PresentationFormat>
  <Paragraphs>200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Source Sans Pro</vt:lpstr>
      <vt:lpstr>Wingdings</vt:lpstr>
      <vt:lpstr>Office Theme</vt:lpstr>
      <vt:lpstr>Legislative &amp; Regulatory Update</vt:lpstr>
      <vt:lpstr>Interim Final Rule: Extension of 8(a) Participation</vt:lpstr>
      <vt:lpstr>Final Rule: Consolidation of Mentor Protégé Programs and Other Government Contracting Amendments</vt:lpstr>
      <vt:lpstr>Final Rule: Consolidation of Mentor Protégé Programs (cont.)</vt:lpstr>
      <vt:lpstr>Final Rule: Consolidation of Mentor Protégé Programs (cont.)</vt:lpstr>
      <vt:lpstr>Final Rule: Consolidation of Mentor Protégé Programs (cont.)</vt:lpstr>
      <vt:lpstr>Final Rule: Consolidation of Mentor Protégé Programs (cont.)</vt:lpstr>
      <vt:lpstr>Final Rule: Consolidation of Mentor Protégé Programs (cont.)</vt:lpstr>
      <vt:lpstr>Final Rule: WOSB Certification Program </vt:lpstr>
      <vt:lpstr>Final Rule: WOSB Certification Program (cont.) </vt:lpstr>
      <vt:lpstr>Final Rule: WOSB Certification Program (cont.)</vt:lpstr>
      <vt:lpstr>Final Rule: WOSB Certification Program (cont.)</vt:lpstr>
      <vt:lpstr>Class Deviations: WOSB Certification Program</vt:lpstr>
      <vt:lpstr>Final Rule: HUBZone Comprehensive Review </vt:lpstr>
      <vt:lpstr>Direct Final Rule: Governor-Designated Covered Areas</vt:lpstr>
      <vt:lpstr>FAR Final Rule: Inflation Adjustment of Thresholds</vt:lpstr>
      <vt:lpstr>Upcoming FAR proposed rules</vt:lpstr>
      <vt:lpstr>Upcoming FAR final rules</vt:lpstr>
      <vt:lpstr>Questions???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&amp; Regulatory Update</dc:title>
  <dc:creator>Le, Sam Q.</dc:creator>
  <cp:lastModifiedBy>Coleman, Valerie J.</cp:lastModifiedBy>
  <cp:revision>5</cp:revision>
  <cp:lastPrinted>2018-02-13T00:27:10Z</cp:lastPrinted>
  <dcterms:created xsi:type="dcterms:W3CDTF">2019-04-05T20:27:02Z</dcterms:created>
  <dcterms:modified xsi:type="dcterms:W3CDTF">2021-04-20T18:34:55Z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0x0101002ED88517F5605C499278B8361ED836D7</vt:lpwstr>
  </property>
</Properties>
</file>